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62" r:id="rId2"/>
    <p:sldId id="263" r:id="rId3"/>
    <p:sldId id="256" r:id="rId4"/>
    <p:sldId id="257" r:id="rId5"/>
    <p:sldId id="258" r:id="rId6"/>
    <p:sldId id="259" r:id="rId7"/>
    <p:sldId id="260" r:id="rId8"/>
    <p:sldId id="261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2133AF-D40F-4D4C-AFB8-29452AC2C7CB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E42EEF-1EE6-4AE7-BF62-89482FCCF86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E42EEF-1EE6-4AE7-BF62-89482FCCF868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78639-0D66-4700-A415-EAEF8A4DF6BE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ED9A9-4874-4BFA-B954-ACA2B5C37B2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78639-0D66-4700-A415-EAEF8A4DF6BE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ED9A9-4874-4BFA-B954-ACA2B5C37B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78639-0D66-4700-A415-EAEF8A4DF6BE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ED9A9-4874-4BFA-B954-ACA2B5C37B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78639-0D66-4700-A415-EAEF8A4DF6BE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ED9A9-4874-4BFA-B954-ACA2B5C37B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78639-0D66-4700-A415-EAEF8A4DF6BE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ED9A9-4874-4BFA-B954-ACA2B5C37B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78639-0D66-4700-A415-EAEF8A4DF6BE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ED9A9-4874-4BFA-B954-ACA2B5C37B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78639-0D66-4700-A415-EAEF8A4DF6BE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ED9A9-4874-4BFA-B954-ACA2B5C37B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78639-0D66-4700-A415-EAEF8A4DF6BE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ED9A9-4874-4BFA-B954-ACA2B5C37B2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5C478639-0D66-4700-A415-EAEF8A4DF6BE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AC8ED9A9-4874-4BFA-B954-ACA2B5C37B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78639-0D66-4700-A415-EAEF8A4DF6BE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ED9A9-4874-4BFA-B954-ACA2B5C37B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78639-0D66-4700-A415-EAEF8A4DF6BE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ED9A9-4874-4BFA-B954-ACA2B5C37B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5C478639-0D66-4700-A415-EAEF8A4DF6BE}" type="datetimeFigureOut">
              <a:rPr lang="cs-CZ" smtClean="0"/>
              <a:pPr/>
              <a:t>26.7.2012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C8ED9A9-4874-4BFA-B954-ACA2B5C37B2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png"/><Relationship Id="rId4" Type="http://schemas.openxmlformats.org/officeDocument/2006/relationships/hyperlink" Target="http://dumy.cz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file:///C:\Documents%20and%20Settings\Administrator\Plocha\09-Chopin---Mazurka.wav" TargetMode="External"/><Relationship Id="rId7" Type="http://schemas.openxmlformats.org/officeDocument/2006/relationships/image" Target="../media/image7.png"/><Relationship Id="rId2" Type="http://schemas.openxmlformats.org/officeDocument/2006/relationships/audio" Target="file:///C:\Documents%20and%20Settings\Administrator\Plocha\J.-Strauss---19.stol.,-V&#258;&#173;de&#313;&#136;sk&#258;&#733;-val&#196;&#356;&#258;&#173;k-(Na-kr&#258;&#711;sn&#258;&#169;m-modr&#258;&#169;m-Dunaji).mp3" TargetMode="External"/><Relationship Id="rId1" Type="http://schemas.openxmlformats.org/officeDocument/2006/relationships/audio" Target="file:///C:\Documents%20and%20Settings\Administrator\Plocha\Louisina-polka.mp3" TargetMode="External"/><Relationship Id="rId6" Type="http://schemas.openxmlformats.org/officeDocument/2006/relationships/image" Target="../media/image6.jpeg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10.png"/><Relationship Id="rId4" Type="http://schemas.openxmlformats.org/officeDocument/2006/relationships/audio" Target="file:///C:\Documents%20and%20Settings\Administrator\Plocha\01.Polon&#258;&#169;za-As-dur-op.53.mp3" TargetMode="External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39553" y="773705"/>
            <a:ext cx="8064895" cy="2232248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školy: Svobodná základní škola,o.p.s.</a:t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Autor: Ivana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cs-CZ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Makovičková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materiálu: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VY_32_INOVACE_6_HUDEBNÍ VÝCHOVA_Z ČEHO SE SKLÁDÁ HUDBA?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Název: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Z ČEHO SE SKLÁDÁ HUDBA?</a:t>
            </a:r>
            <a:endParaRPr lang="cs-CZ" sz="2000" dirty="0">
              <a:latin typeface="Arial" pitchFamily="34" charset="0"/>
              <a:ea typeface="+mj-ea"/>
              <a:cs typeface="Arial" pitchFamily="34" charset="0"/>
            </a:endParaRPr>
          </a:p>
          <a:p>
            <a:pPr lvl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Číslo projektu: CZ.1.07/1.4.00/21.0929</a:t>
            </a: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3645024"/>
            <a:ext cx="84604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Z ČEHO SE SKLÁDÁ HUDBA?</a:t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endParaRPr lang="cs-CZ" sz="24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6" name="Object 1"/>
          <p:cNvGraphicFramePr>
            <a:graphicFrameLocks noChangeAspect="1"/>
          </p:cNvGraphicFramePr>
          <p:nvPr/>
        </p:nvGraphicFramePr>
        <p:xfrm>
          <a:off x="7667971" y="548680"/>
          <a:ext cx="900473" cy="720080"/>
        </p:xfrm>
        <a:graphic>
          <a:graphicData uri="http://schemas.openxmlformats.org/presentationml/2006/ole">
            <p:oleObj spid="_x0000_s3074" name="Acrobat Document" r:id="rId3" imgW="9523810" imgH="7621064" progId="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5131641" y="6092636"/>
            <a:ext cx="35193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 smtClean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4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6375" y="4284095"/>
            <a:ext cx="6191250" cy="13525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67544" y="620688"/>
            <a:ext cx="8208912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Anotace: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žáky od 4. třídy.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se zaměřuje na oblast Umění a kultura, vzdělávací obor Hudební výchova.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slouží k vyvození učiva o základních pojmech spojujících se s charakteristikou hudby.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k výkladu. Výklad je díky materiálu názornější. Součástí materiálu je i několik hudebních ukázek, na jejichž základě mohou děti snadněji pochopit problematiku rytmu.</a:t>
            </a: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340768"/>
            <a:ext cx="8077200" cy="1673352"/>
          </a:xfrm>
        </p:spPr>
        <p:txBody>
          <a:bodyPr/>
          <a:lstStyle/>
          <a:p>
            <a:pPr algn="ctr"/>
            <a:r>
              <a:rPr lang="cs-CZ" dirty="0" smtClean="0"/>
              <a:t>Z čeho se skládá hudba?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780928"/>
            <a:ext cx="4996773" cy="3668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6660232" y="6309320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Obr. 01</a:t>
            </a:r>
            <a:endParaRPr lang="cs-CZ" sz="1600" i="1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Dynamika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628800"/>
            <a:ext cx="82089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Pojmem dynamika rozumíme </a:t>
            </a:r>
            <a:r>
              <a:rPr lang="cs-CZ" sz="2000" b="1" dirty="0" smtClean="0"/>
              <a:t>hlasitost</a:t>
            </a:r>
            <a:r>
              <a:rPr lang="cs-CZ" sz="2000" dirty="0" smtClean="0"/>
              <a:t> hraní.</a:t>
            </a:r>
          </a:p>
          <a:p>
            <a:r>
              <a:rPr lang="cs-CZ" sz="2000" dirty="0" smtClean="0"/>
              <a:t>Pro hudebníky je velice důležitá – bez dynamiky skladbu zahrát zcela správně. 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2780928"/>
            <a:ext cx="6912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70C0"/>
                </a:solidFill>
              </a:rPr>
              <a:t>Jak hudebník pozná, co má hrát silně co slaběji a co téměř neslyšně?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339752" y="3861048"/>
            <a:ext cx="6480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Viner Hand ITC" pitchFamily="66" charset="0"/>
              </a:rPr>
              <a:t>p</a:t>
            </a:r>
            <a:endParaRPr lang="cs-CZ" sz="5400" dirty="0">
              <a:latin typeface="Viner Hand ITC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084168" y="3933056"/>
            <a:ext cx="6480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latin typeface="Viner Hand ITC" pitchFamily="66" charset="0"/>
              </a:rPr>
              <a:t>f</a:t>
            </a:r>
            <a:endParaRPr lang="cs-CZ" sz="5400" dirty="0">
              <a:latin typeface="Viner Hand ITC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87624" y="4077072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latin typeface="Viner Hand ITC" pitchFamily="66" charset="0"/>
              </a:rPr>
              <a:t>pp</a:t>
            </a:r>
            <a:endParaRPr lang="cs-CZ" sz="3200" dirty="0">
              <a:latin typeface="Viner Hand ITC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3528" y="4077072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latin typeface="Viner Hand ITC" pitchFamily="66" charset="0"/>
              </a:rPr>
              <a:t>ppp</a:t>
            </a:r>
            <a:endParaRPr lang="cs-CZ" sz="2800" dirty="0">
              <a:latin typeface="Viner Hand ITC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948264" y="4077072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latin typeface="Viner Hand ITC" pitchFamily="66" charset="0"/>
              </a:rPr>
              <a:t>ff</a:t>
            </a:r>
            <a:endParaRPr lang="cs-CZ" sz="3200" dirty="0">
              <a:latin typeface="Viner Hand ITC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884368" y="4077072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latin typeface="Viner Hand ITC" pitchFamily="66" charset="0"/>
              </a:rPr>
              <a:t>fff</a:t>
            </a:r>
            <a:endParaRPr lang="cs-CZ" sz="2800" dirty="0">
              <a:latin typeface="Viner Hand ITC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907704" y="4797152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Century Schoolbook" pitchFamily="18" charset="0"/>
                <a:ea typeface="Arial Unicode MS" pitchFamily="34" charset="-128"/>
                <a:cs typeface="Arial Unicode MS" pitchFamily="34" charset="-128"/>
              </a:rPr>
              <a:t>piano</a:t>
            </a:r>
            <a:endParaRPr lang="cs-CZ" sz="2800" dirty="0">
              <a:latin typeface="Century Schoolbook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724128" y="4797152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Century Schoolbook" pitchFamily="18" charset="0"/>
                <a:ea typeface="Arial Unicode MS" pitchFamily="34" charset="-128"/>
                <a:cs typeface="Arial Unicode MS" pitchFamily="34" charset="-128"/>
              </a:rPr>
              <a:t>forte</a:t>
            </a:r>
            <a:endParaRPr lang="cs-CZ" sz="2800" dirty="0">
              <a:latin typeface="Century Schoolbook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cxnSp>
        <p:nvCxnSpPr>
          <p:cNvPr id="14" name="Přímá spojovací šipka 13"/>
          <p:cNvCxnSpPr/>
          <p:nvPr/>
        </p:nvCxnSpPr>
        <p:spPr>
          <a:xfrm>
            <a:off x="323528" y="3789040"/>
            <a:ext cx="8424936" cy="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4067944" y="3933056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latin typeface="Viner Hand ITC" pitchFamily="66" charset="0"/>
              </a:rPr>
              <a:t>mf</a:t>
            </a:r>
            <a:endParaRPr lang="cs-CZ" sz="3200" dirty="0">
              <a:latin typeface="Viner Hand ITC" pitchFamily="66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5589240"/>
            <a:ext cx="18097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641124">
            <a:off x="6315508" y="5702676"/>
            <a:ext cx="18097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TextovéPole 35"/>
          <p:cNvSpPr txBox="1"/>
          <p:nvPr/>
        </p:nvSpPr>
        <p:spPr>
          <a:xfrm>
            <a:off x="2987824" y="5733256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Viner Hand ITC" pitchFamily="66" charset="0"/>
              </a:rPr>
              <a:t>p</a:t>
            </a:r>
            <a:endParaRPr lang="cs-CZ" sz="2400" dirty="0">
              <a:latin typeface="Viner Hand ITC" pitchFamily="66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796136" y="580526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Viner Hand ITC" pitchFamily="66" charset="0"/>
              </a:rPr>
              <a:t>p</a:t>
            </a:r>
            <a:endParaRPr lang="cs-CZ" sz="2400" dirty="0">
              <a:latin typeface="Viner Hand ITC" pitchFamily="66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539552" y="5661248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Viner Hand ITC" pitchFamily="66" charset="0"/>
              </a:rPr>
              <a:t>f</a:t>
            </a:r>
          </a:p>
        </p:txBody>
      </p:sp>
      <p:sp>
        <p:nvSpPr>
          <p:cNvPr id="39" name="TextovéPole 38"/>
          <p:cNvSpPr txBox="1"/>
          <p:nvPr/>
        </p:nvSpPr>
        <p:spPr>
          <a:xfrm>
            <a:off x="8172400" y="5733256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Viner Hand ITC" pitchFamily="66" charset="0"/>
              </a:rPr>
              <a:t>f</a:t>
            </a:r>
          </a:p>
        </p:txBody>
      </p:sp>
      <p:sp>
        <p:nvSpPr>
          <p:cNvPr id="40" name="TextovéPole 39"/>
          <p:cNvSpPr txBox="1"/>
          <p:nvPr/>
        </p:nvSpPr>
        <p:spPr>
          <a:xfrm>
            <a:off x="971600" y="6334780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Century Schoolbook" pitchFamily="18" charset="0"/>
                <a:ea typeface="Arial Unicode MS" pitchFamily="34" charset="-128"/>
                <a:cs typeface="Arial Unicode MS" pitchFamily="34" charset="-128"/>
              </a:rPr>
              <a:t>zeslabovat</a:t>
            </a:r>
            <a:endParaRPr lang="cs-CZ" sz="2800" dirty="0">
              <a:latin typeface="Century Schoolbook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6444208" y="633478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Century Schoolbook" pitchFamily="18" charset="0"/>
                <a:ea typeface="Arial Unicode MS" pitchFamily="34" charset="-128"/>
                <a:cs typeface="Arial Unicode MS" pitchFamily="34" charset="-128"/>
              </a:rPr>
              <a:t>zesilovat</a:t>
            </a:r>
            <a:endParaRPr lang="cs-CZ" sz="2800" dirty="0">
              <a:latin typeface="Century Schoolbook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33" grpId="0"/>
      <p:bldP spid="36" grpId="0"/>
      <p:bldP spid="37" grpId="0"/>
      <p:bldP spid="38" grpId="0"/>
      <p:bldP spid="39" grpId="0"/>
      <p:bldP spid="40" grpId="0"/>
      <p:bldP spid="41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Tempo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628800"/>
            <a:ext cx="82089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Pojmem dynamika rozumíme </a:t>
            </a:r>
            <a:r>
              <a:rPr lang="cs-CZ" sz="2000" b="1" dirty="0" smtClean="0"/>
              <a:t>rychlost</a:t>
            </a:r>
            <a:r>
              <a:rPr lang="cs-CZ" sz="2000" dirty="0" smtClean="0"/>
              <a:t>, kterou hudebník hraje.</a:t>
            </a:r>
          </a:p>
          <a:p>
            <a:r>
              <a:rPr lang="cs-CZ" sz="2000" dirty="0" smtClean="0"/>
              <a:t>Tempo je důležité pro charakter skladby. </a:t>
            </a:r>
          </a:p>
          <a:p>
            <a:r>
              <a:rPr lang="cs-CZ" sz="2000" dirty="0" smtClean="0"/>
              <a:t>Jakým tempem se hraje např. ukolébavka či veselá píseň?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2780928"/>
            <a:ext cx="6912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Podle jakých značek hudebník pozná, kdy má jak rychle hrát?</a:t>
            </a:r>
            <a:endParaRPr lang="cs-CZ" sz="2400" dirty="0">
              <a:solidFill>
                <a:srgbClr val="C00000"/>
              </a:solidFill>
            </a:endParaRPr>
          </a:p>
        </p:txBody>
      </p:sp>
      <p:cxnSp>
        <p:nvCxnSpPr>
          <p:cNvPr id="5" name="Přímá spojovací šipka 4"/>
          <p:cNvCxnSpPr/>
          <p:nvPr/>
        </p:nvCxnSpPr>
        <p:spPr>
          <a:xfrm flipV="1">
            <a:off x="971600" y="3861048"/>
            <a:ext cx="6192688" cy="2448272"/>
          </a:xfrm>
          <a:prstGeom prst="straightConnector1">
            <a:avLst/>
          </a:prstGeom>
          <a:ln w="25400"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251520" y="6309320"/>
            <a:ext cx="1259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  <a:latin typeface="Century Schoolbook" pitchFamily="18" charset="0"/>
                <a:ea typeface="Arial Unicode MS" pitchFamily="34" charset="-128"/>
                <a:cs typeface="Arial Unicode MS" pitchFamily="34" charset="-128"/>
              </a:rPr>
              <a:t>pomalu</a:t>
            </a:r>
            <a:endParaRPr lang="cs-CZ" dirty="0">
              <a:solidFill>
                <a:schemeClr val="accent5">
                  <a:lumMod val="50000"/>
                </a:schemeClr>
              </a:solidFill>
              <a:latin typeface="Century Schoolbook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380312" y="3573016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  <a:latin typeface="Century Schoolbook" pitchFamily="18" charset="0"/>
                <a:ea typeface="Arial Unicode MS" pitchFamily="34" charset="-128"/>
                <a:cs typeface="Arial Unicode MS" pitchFamily="34" charset="-128"/>
              </a:rPr>
              <a:t>rychle</a:t>
            </a:r>
            <a:endParaRPr lang="cs-CZ" sz="2000" dirty="0">
              <a:solidFill>
                <a:schemeClr val="accent5">
                  <a:lumMod val="50000"/>
                </a:schemeClr>
              </a:solidFill>
              <a:latin typeface="Century Schoolbook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835696" y="6021288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Viner Hand ITC" pitchFamily="66" charset="0"/>
              </a:rPr>
              <a:t>lento</a:t>
            </a:r>
            <a:endParaRPr lang="cs-CZ" sz="3200" dirty="0">
              <a:latin typeface="Viner Hand ITC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211960" y="5013176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Viner Hand ITC" pitchFamily="66" charset="0"/>
              </a:rPr>
              <a:t>moderato</a:t>
            </a:r>
            <a:endParaRPr lang="cs-CZ" sz="3200" dirty="0">
              <a:latin typeface="Viner Hand ITC" pitchFamily="66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660232" y="4077072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Viner Hand ITC" pitchFamily="66" charset="0"/>
              </a:rPr>
              <a:t>allegro</a:t>
            </a:r>
            <a:endParaRPr lang="cs-CZ" sz="3200" dirty="0">
              <a:latin typeface="Viner Hand ITC" pitchFamily="66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051720" y="648866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Century Schoolbook" pitchFamily="18" charset="0"/>
                <a:ea typeface="Arial Unicode MS" pitchFamily="34" charset="-128"/>
                <a:cs typeface="Arial Unicode MS" pitchFamily="34" charset="-128"/>
              </a:rPr>
              <a:t>táhle</a:t>
            </a:r>
            <a:endParaRPr lang="cs-CZ" dirty="0">
              <a:latin typeface="Century Schoolbook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572000" y="544522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Century Schoolbook" pitchFamily="18" charset="0"/>
                <a:ea typeface="Arial Unicode MS" pitchFamily="34" charset="-128"/>
                <a:cs typeface="Arial Unicode MS" pitchFamily="34" charset="-128"/>
              </a:rPr>
              <a:t>mírně</a:t>
            </a:r>
            <a:endParaRPr lang="cs-CZ" dirty="0">
              <a:latin typeface="Century Schoolbook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804248" y="4581128"/>
            <a:ext cx="927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Century Schoolbook" pitchFamily="18" charset="0"/>
                <a:ea typeface="Arial Unicode MS" pitchFamily="34" charset="-128"/>
                <a:cs typeface="Arial Unicode MS" pitchFamily="34" charset="-128"/>
              </a:rPr>
              <a:t>rychle</a:t>
            </a:r>
            <a:endParaRPr lang="cs-CZ" dirty="0">
              <a:latin typeface="Century Schoolbook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39552" y="4005064"/>
            <a:ext cx="2952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Znáš i jiná taková slova? </a:t>
            </a:r>
          </a:p>
          <a:p>
            <a:r>
              <a:rPr lang="cs-CZ" sz="2000" dirty="0" smtClean="0"/>
              <a:t>Víš co znamenají?</a:t>
            </a:r>
            <a:endParaRPr lang="cs-CZ" sz="2000" dirty="0"/>
          </a:p>
        </p:txBody>
      </p:sp>
      <p:sp>
        <p:nvSpPr>
          <p:cNvPr id="1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/>
      <p:bldP spid="9" grpId="0"/>
      <p:bldP spid="10" grpId="0"/>
      <p:bldP spid="11" grpId="0"/>
      <p:bldP spid="13" grpId="0"/>
      <p:bldP spid="15" grpId="0"/>
      <p:bldP spid="16" grpId="0"/>
      <p:bldP spid="17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251062"/>
          </a:xfrm>
        </p:spPr>
        <p:txBody>
          <a:bodyPr/>
          <a:lstStyle/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Rytmus</a:t>
            </a: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628800"/>
            <a:ext cx="82089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Pojem rytmus vyjadřuje pravidelné střídání přízvučných a nepřízvučných dob ve skladbě.</a:t>
            </a:r>
          </a:p>
          <a:p>
            <a:r>
              <a:rPr lang="cs-CZ" sz="2000" dirty="0" smtClean="0"/>
              <a:t>Rytmus se označuje dvěma čísly, které jsou umístěny hned za houslovým klíčem.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2780928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</a:rPr>
              <a:t>Ve které umělecké činnosti je rytmus velmi důležitý?</a:t>
            </a:r>
            <a:endParaRPr lang="cs-CZ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501008"/>
            <a:ext cx="2028829" cy="28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395536" y="6237312"/>
            <a:ext cx="10801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i="1" dirty="0" smtClean="0"/>
              <a:t>Obr. 02</a:t>
            </a:r>
            <a:endParaRPr lang="cs-CZ" sz="1600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483768" y="3356992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7030A0"/>
                </a:solidFill>
              </a:rPr>
              <a:t>TŘÍDOBÉ TANCE</a:t>
            </a:r>
            <a:endParaRPr lang="cs-CZ" sz="2000" b="1" dirty="0">
              <a:solidFill>
                <a:srgbClr val="7030A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508104" y="3356992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7030A0"/>
                </a:solidFill>
              </a:rPr>
              <a:t>DVOUDOBÉ TANCE</a:t>
            </a:r>
            <a:endParaRPr lang="cs-CZ" sz="2000" b="1" dirty="0">
              <a:solidFill>
                <a:srgbClr val="7030A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139952" y="4221088"/>
            <a:ext cx="1440160" cy="40011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VALČÍK</a:t>
            </a:r>
            <a:endParaRPr lang="cs-CZ" sz="2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139952" y="4797152"/>
            <a:ext cx="1440160" cy="40011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POLKA</a:t>
            </a:r>
            <a:endParaRPr lang="cs-CZ" sz="2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139952" y="5373216"/>
            <a:ext cx="1440160" cy="40011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MAZURKA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95936" y="5949280"/>
            <a:ext cx="1584176" cy="40011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POLONÉZA</a:t>
            </a:r>
            <a:endParaRPr lang="cs-CZ" sz="2000" b="1" dirty="0"/>
          </a:p>
        </p:txBody>
      </p:sp>
      <p:pic>
        <p:nvPicPr>
          <p:cNvPr id="18" name="Louisina-polk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5796136" y="4869160"/>
            <a:ext cx="304800" cy="304800"/>
          </a:xfrm>
          <a:prstGeom prst="rect">
            <a:avLst/>
          </a:prstGeom>
        </p:spPr>
      </p:pic>
      <p:pic>
        <p:nvPicPr>
          <p:cNvPr id="19" name="J.-Strauss---19.stol.,-VĂ­deĹskĂ˝-valÄŤĂ­k-(Na-krĂˇsnĂ©m-modrĂ©m-Dunaji)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8" cstate="print"/>
          <a:stretch>
            <a:fillRect/>
          </a:stretch>
        </p:blipFill>
        <p:spPr>
          <a:xfrm>
            <a:off x="5796136" y="4293096"/>
            <a:ext cx="304800" cy="304800"/>
          </a:xfrm>
          <a:prstGeom prst="rect">
            <a:avLst/>
          </a:prstGeom>
        </p:spPr>
      </p:pic>
      <p:pic>
        <p:nvPicPr>
          <p:cNvPr id="20" name="09-Chopin---Mazurka.wav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9" cstate="print"/>
          <a:stretch>
            <a:fillRect/>
          </a:stretch>
        </p:blipFill>
        <p:spPr>
          <a:xfrm>
            <a:off x="5796136" y="5445224"/>
            <a:ext cx="304800" cy="304800"/>
          </a:xfrm>
          <a:prstGeom prst="rect">
            <a:avLst/>
          </a:prstGeom>
        </p:spPr>
      </p:pic>
      <p:pic>
        <p:nvPicPr>
          <p:cNvPr id="21" name="01.PolonĂ©za-As-dur-op.53.mp3">
            <a:hlinkClick r:id="" action="ppaction://media"/>
          </p:cNvPr>
          <p:cNvPicPr>
            <a:picLocks noRot="1" noChangeAspect="1"/>
          </p:cNvPicPr>
          <p:nvPr>
            <a:audioFile r:link="rId4"/>
          </p:nvPr>
        </p:nvPicPr>
        <p:blipFill>
          <a:blip r:embed="rId10" cstate="print"/>
          <a:stretch>
            <a:fillRect/>
          </a:stretch>
        </p:blipFill>
        <p:spPr>
          <a:xfrm>
            <a:off x="5796136" y="6021288"/>
            <a:ext cx="304800" cy="304800"/>
          </a:xfrm>
          <a:prstGeom prst="rect">
            <a:avLst/>
          </a:prstGeom>
        </p:spPr>
      </p:pic>
      <p:sp>
        <p:nvSpPr>
          <p:cNvPr id="22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81481E-6 L -0.2125 -4.81481E-6 " pathEditMode="relative" ptsTypes="AA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5.18519E-6 L 0.29931 5.18519E-6 " pathEditMode="relative" ptsTypes="AA">
                                      <p:cBhvr>
                                        <p:cTn id="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5.18519E-6 L -0.21267 5.18519E-6 " pathEditMode="relative" ptsTypes="AA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48148E-6 L -0.2125 -1.48148E-6 " pathEditMode="relative" ptsTypes="AA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6" dur="251278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0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>
                <p:cTn id="1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6" dur="110968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0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>
                <p:cTn id="1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6" dur="20483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30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>
                <p:cTn id="1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6" dur="401665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0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>
                <p:cTn id="14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3" grpId="0"/>
      <p:bldP spid="4" grpId="0"/>
      <p:bldP spid="6" grpId="0"/>
      <p:bldP spid="7" grpId="0"/>
      <p:bldP spid="8" grpId="0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Tónina 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628800"/>
            <a:ext cx="82089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Tónina vyjadřuje příslušnost not k určité stupnici.</a:t>
            </a:r>
          </a:p>
          <a:p>
            <a:r>
              <a:rPr lang="cs-CZ" sz="2000" dirty="0" smtClean="0"/>
              <a:t>Tónin existuje velmi mnoho.</a:t>
            </a:r>
          </a:p>
          <a:p>
            <a:r>
              <a:rPr lang="cs-CZ" sz="2000" dirty="0" smtClean="0"/>
              <a:t>Jak hudebník pozná ve které tónině hraje? 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2780928"/>
            <a:ext cx="6912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Každá tónina má jiné předznamenání.</a:t>
            </a:r>
          </a:p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Víš kterými značkami je předznamenání určeno?</a:t>
            </a:r>
            <a:endParaRPr lang="cs-CZ" sz="2400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3861048"/>
            <a:ext cx="1368152" cy="1243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861048"/>
            <a:ext cx="1626991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3131840" y="429309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KŘÍŽKY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860032" y="429309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</a:rPr>
              <a:t>BÉČKA</a:t>
            </a:r>
            <a:endParaRPr lang="cs-CZ" sz="2400" b="1" dirty="0">
              <a:solidFill>
                <a:srgbClr val="0070C0"/>
              </a:solidFill>
            </a:endParaRPr>
          </a:p>
        </p:txBody>
      </p:sp>
      <p:cxnSp>
        <p:nvCxnSpPr>
          <p:cNvPr id="11" name="Přímá spojovací šipka 10"/>
          <p:cNvCxnSpPr>
            <a:stCxn id="8" idx="1"/>
          </p:cNvCxnSpPr>
          <p:nvPr/>
        </p:nvCxnSpPr>
        <p:spPr>
          <a:xfrm flipH="1" flipV="1">
            <a:off x="2627784" y="4293096"/>
            <a:ext cx="504056" cy="2308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>
            <a:stCxn id="9" idx="3"/>
          </p:cNvCxnSpPr>
          <p:nvPr/>
        </p:nvCxnSpPr>
        <p:spPr>
          <a:xfrm flipV="1">
            <a:off x="6084168" y="4293096"/>
            <a:ext cx="432048" cy="2308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9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Tónina 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43608" y="1484784"/>
            <a:ext cx="6912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Existují dva základní druhy tónin.</a:t>
            </a:r>
          </a:p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Znáš je?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403648" y="2492896"/>
            <a:ext cx="2448272" cy="40011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DUROVÉ TÓNINY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004048" y="2492896"/>
            <a:ext cx="2448272" cy="40011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MOLLOVÉ TÓNINY</a:t>
            </a:r>
            <a:endParaRPr lang="cs-CZ" sz="20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043608" y="3140968"/>
            <a:ext cx="6912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Pozor!!! Tóninu lze poznat nejen podle předznamenání, ale také pouze podle sluchu.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67544" y="4005064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70C0"/>
                </a:solidFill>
              </a:rPr>
              <a:t>MALÁ NÁPOVĚDA</a:t>
            </a:r>
          </a:p>
          <a:p>
            <a:pPr algn="ctr"/>
            <a:r>
              <a:rPr lang="cs-CZ" sz="2400" dirty="0" smtClean="0">
                <a:solidFill>
                  <a:srgbClr val="0070C0"/>
                </a:solidFill>
              </a:rPr>
              <a:t>Vzpomeň si na 2 písničky  - jedna je DUR a druhá moll.</a:t>
            </a:r>
          </a:p>
          <a:p>
            <a:pPr algn="ctr"/>
            <a:r>
              <a:rPr lang="cs-CZ" sz="2400" dirty="0" smtClean="0">
                <a:solidFill>
                  <a:srgbClr val="0070C0"/>
                </a:solidFill>
              </a:rPr>
              <a:t>Jaký je mezi nimi rozdíl?</a:t>
            </a:r>
            <a:endParaRPr lang="cs-CZ" sz="2400" dirty="0">
              <a:solidFill>
                <a:srgbClr val="0070C0"/>
              </a:solidFill>
            </a:endParaRPr>
          </a:p>
        </p:txBody>
      </p:sp>
      <p:cxnSp>
        <p:nvCxnSpPr>
          <p:cNvPr id="18" name="Přímá spojovací šipka 17"/>
          <p:cNvCxnSpPr>
            <a:stCxn id="16" idx="2"/>
          </p:cNvCxnSpPr>
          <p:nvPr/>
        </p:nvCxnSpPr>
        <p:spPr>
          <a:xfrm flipH="1">
            <a:off x="2699792" y="5205393"/>
            <a:ext cx="1836204" cy="1678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>
            <a:stCxn id="16" idx="2"/>
          </p:cNvCxnSpPr>
          <p:nvPr/>
        </p:nvCxnSpPr>
        <p:spPr>
          <a:xfrm>
            <a:off x="4535996" y="5205393"/>
            <a:ext cx="1692188" cy="2398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1187624" y="5589240"/>
            <a:ext cx="2448272" cy="40011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Kdyby byl </a:t>
            </a:r>
            <a:r>
              <a:rPr lang="cs-CZ" sz="2000" b="1" dirty="0" err="1" smtClean="0"/>
              <a:t>Bavorov</a:t>
            </a:r>
            <a:endParaRPr lang="cs-CZ" sz="20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076056" y="5589240"/>
            <a:ext cx="2448272" cy="40011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err="1" smtClean="0"/>
              <a:t>Dobrú</a:t>
            </a:r>
            <a:r>
              <a:rPr lang="cs-CZ" sz="2000" b="1" dirty="0" smtClean="0"/>
              <a:t> noc</a:t>
            </a:r>
            <a:endParaRPr lang="cs-CZ" sz="20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899592" y="6165304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Jaká je nálada těchto skladeb?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30" name="Veselý obličej 29"/>
          <p:cNvSpPr/>
          <p:nvPr/>
        </p:nvSpPr>
        <p:spPr>
          <a:xfrm>
            <a:off x="1259632" y="6093296"/>
            <a:ext cx="576064" cy="576064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eselý obličej 30"/>
          <p:cNvSpPr/>
          <p:nvPr/>
        </p:nvSpPr>
        <p:spPr>
          <a:xfrm>
            <a:off x="7020272" y="6093296"/>
            <a:ext cx="576064" cy="576064"/>
          </a:xfrm>
          <a:prstGeom prst="smileyFace">
            <a:avLst>
              <a:gd name="adj" fmla="val -465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48934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 animBg="1"/>
      <p:bldP spid="14" grpId="0" animBg="1"/>
      <p:bldP spid="15" grpId="0"/>
      <p:bldP spid="16" grpId="0"/>
      <p:bldP spid="24" grpId="0" animBg="1"/>
      <p:bldP spid="25" grpId="0" animBg="1"/>
      <p:bldP spid="29" grpId="0"/>
      <p:bldP spid="30" grpId="0" animBg="1"/>
      <p:bldP spid="31" grpId="0" animBg="1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764704"/>
            <a:ext cx="8496944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cs-CZ" sz="1600" dirty="0" smtClean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i="1" dirty="0" err="1" smtClean="0"/>
              <a:t>Louisina</a:t>
            </a:r>
            <a:r>
              <a:rPr lang="cs-CZ" sz="1600" i="1" dirty="0" smtClean="0"/>
              <a:t> </a:t>
            </a:r>
            <a:r>
              <a:rPr lang="cs-CZ" sz="1600" i="1" dirty="0" smtClean="0"/>
              <a:t>polka</a:t>
            </a:r>
            <a:r>
              <a:rPr lang="cs-CZ" sz="1600" dirty="0" smtClean="0"/>
              <a:t> [online]. 2012 [cit. 2012-07-24]. Dostupné z: http://ulozto.cz/xxDVCwy/louisina-polka-mp3</a:t>
            </a:r>
            <a:r>
              <a:rPr lang="cs-CZ" sz="1600" dirty="0" smtClean="0"/>
              <a:t>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dirty="0" smtClean="0"/>
              <a:t>Vídeňský valčík na krásném modrém </a:t>
            </a:r>
            <a:r>
              <a:rPr lang="cs-CZ" sz="1600" dirty="0" err="1" smtClean="0"/>
              <a:t>dunaji</a:t>
            </a:r>
            <a:r>
              <a:rPr lang="cs-CZ" sz="1600" dirty="0" smtClean="0"/>
              <a:t>. In: </a:t>
            </a:r>
            <a:r>
              <a:rPr lang="cs-CZ" sz="1600" i="1" dirty="0" smtClean="0"/>
              <a:t>Richard </a:t>
            </a:r>
            <a:r>
              <a:rPr lang="cs-CZ" sz="1600" i="1" dirty="0" err="1" smtClean="0"/>
              <a:t>Strauss</a:t>
            </a:r>
            <a:r>
              <a:rPr lang="cs-CZ" sz="1600" dirty="0" smtClean="0"/>
              <a:t> [online]. 2012 [cit. </a:t>
            </a:r>
            <a:r>
              <a:rPr lang="cs-CZ" sz="1600" dirty="0" smtClean="0"/>
              <a:t>2012-07-24]. </a:t>
            </a:r>
            <a:r>
              <a:rPr lang="cs-CZ" sz="1600" dirty="0" smtClean="0"/>
              <a:t>Dostupné z: http://ulozto.cz/x1GYvuq/j-strauss-19-stol-vidensky-valcik-na-krasnem-modrem-dunaji-mp3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dirty="0" smtClean="0"/>
              <a:t>Polonéza As-DUR. In: </a:t>
            </a:r>
            <a:r>
              <a:rPr lang="cs-CZ" sz="1600" i="1" dirty="0" smtClean="0"/>
              <a:t>Polonéza As-DUR</a:t>
            </a:r>
            <a:r>
              <a:rPr lang="cs-CZ" sz="1600" dirty="0" smtClean="0"/>
              <a:t> [online]. 2012 [cit. 2012-07-24]. Dostupné z: http://ulozto.cz/xdBrGvf/01-poloneza-as-dur-op-53-mp3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dirty="0" smtClean="0"/>
              <a:t>Mazurka. In: </a:t>
            </a:r>
            <a:r>
              <a:rPr lang="cs-CZ" sz="1600" i="1" dirty="0" err="1" smtClean="0"/>
              <a:t>Fryderyk</a:t>
            </a:r>
            <a:r>
              <a:rPr lang="cs-CZ" sz="1600" i="1" dirty="0" smtClean="0"/>
              <a:t> Chopin</a:t>
            </a:r>
            <a:r>
              <a:rPr lang="cs-CZ" sz="1600" dirty="0" smtClean="0"/>
              <a:t> [online]. 2012 [cit. 2012-07-24]. Dostupné z: http://ulozto.cz/xY9LqaS/09-chopin-mazurka-wav </a:t>
            </a:r>
            <a:endParaRPr lang="cs-CZ" sz="1600" dirty="0" smtClean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Obr</a:t>
            </a:r>
            <a:r>
              <a:rPr lang="cs-CZ" sz="1600" b="1" dirty="0" smtClean="0"/>
              <a:t>. 01: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/>
              <a:t> Obr.02: </a:t>
            </a:r>
            <a:r>
              <a:rPr lang="cs-CZ" sz="1600" dirty="0" smtClean="0"/>
              <a:t>Galerie Office [cit. 2012-07-24]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cs-CZ" sz="1600" dirty="0" smtClean="0"/>
          </a:p>
          <a:p>
            <a:endParaRPr lang="cs-CZ" sz="1600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187624" y="6492875"/>
            <a:ext cx="6651739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Ivana </a:t>
            </a:r>
            <a:r>
              <a:rPr lang="cs-CZ" sz="1000" dirty="0" err="1" smtClean="0"/>
              <a:t>Makovičková</a:t>
            </a:r>
            <a:endParaRPr lang="cs-CZ" sz="1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207</TotalTime>
  <Words>606</Words>
  <Application>Microsoft Office PowerPoint</Application>
  <PresentationFormat>Předvádění na obrazovce (4:3)</PresentationFormat>
  <Paragraphs>94</Paragraphs>
  <Slides>9</Slides>
  <Notes>1</Notes>
  <HiddenSlides>3</HiddenSlides>
  <MMClips>4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Modul</vt:lpstr>
      <vt:lpstr>Acrobat Document</vt:lpstr>
      <vt:lpstr>Snímek 1</vt:lpstr>
      <vt:lpstr>Snímek 2</vt:lpstr>
      <vt:lpstr>Z čeho se skládá hudba?</vt:lpstr>
      <vt:lpstr>Dynamika</vt:lpstr>
      <vt:lpstr>Tempo</vt:lpstr>
      <vt:lpstr>Rytmus</vt:lpstr>
      <vt:lpstr>Tónina </vt:lpstr>
      <vt:lpstr>Tónina </vt:lpstr>
      <vt:lpstr>Snímek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pojmy hudební nauky</dc:title>
  <dc:creator>DELL</dc:creator>
  <cp:lastModifiedBy>DELL</cp:lastModifiedBy>
  <cp:revision>18</cp:revision>
  <dcterms:created xsi:type="dcterms:W3CDTF">2012-07-24T10:56:08Z</dcterms:created>
  <dcterms:modified xsi:type="dcterms:W3CDTF">2012-07-26T12:30:09Z</dcterms:modified>
</cp:coreProperties>
</file>