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9" r:id="rId2"/>
    <p:sldId id="270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D21703-5189-4B9B-800C-91DDE7C15EB4}" type="datetimeFigureOut">
              <a:rPr lang="cs-CZ" smtClean="0"/>
              <a:pPr/>
              <a:t>24.7.2012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E2D6D2-6D9B-46BD-9610-40DEF7DAC73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D21703-5189-4B9B-800C-91DDE7C15EB4}" type="datetimeFigureOut">
              <a:rPr lang="cs-CZ" smtClean="0"/>
              <a:pPr/>
              <a:t>24.7.2012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E2D6D2-6D9B-46BD-9610-40DEF7DAC7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D21703-5189-4B9B-800C-91DDE7C15EB4}" type="datetimeFigureOut">
              <a:rPr lang="cs-CZ" smtClean="0"/>
              <a:pPr/>
              <a:t>24.7.2012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E2D6D2-6D9B-46BD-9610-40DEF7DAC73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D21703-5189-4B9B-800C-91DDE7C15EB4}" type="datetimeFigureOut">
              <a:rPr lang="cs-CZ" smtClean="0"/>
              <a:pPr/>
              <a:t>24.7.2012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E2D6D2-6D9B-46BD-9610-40DEF7DAC7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D21703-5189-4B9B-800C-91DDE7C15EB4}" type="datetimeFigureOut">
              <a:rPr lang="cs-CZ" smtClean="0"/>
              <a:pPr/>
              <a:t>24.7.2012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E2D6D2-6D9B-46BD-9610-40DEF7DAC7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D21703-5189-4B9B-800C-91DDE7C15EB4}" type="datetimeFigureOut">
              <a:rPr lang="cs-CZ" smtClean="0"/>
              <a:pPr/>
              <a:t>24.7.2012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E2D6D2-6D9B-46BD-9610-40DEF7DAC7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D21703-5189-4B9B-800C-91DDE7C15EB4}" type="datetimeFigureOut">
              <a:rPr lang="cs-CZ" smtClean="0"/>
              <a:pPr/>
              <a:t>24.7.2012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E2D6D2-6D9B-46BD-9610-40DEF7DAC73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D21703-5189-4B9B-800C-91DDE7C15EB4}" type="datetimeFigureOut">
              <a:rPr lang="cs-CZ" smtClean="0"/>
              <a:pPr/>
              <a:t>24.7.2012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E2D6D2-6D9B-46BD-9610-40DEF7DAC7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D21703-5189-4B9B-800C-91DDE7C15EB4}" type="datetimeFigureOut">
              <a:rPr lang="cs-CZ" smtClean="0"/>
              <a:pPr/>
              <a:t>24.7.2012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E2D6D2-6D9B-46BD-9610-40DEF7DAC73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D21703-5189-4B9B-800C-91DDE7C15EB4}" type="datetimeFigureOut">
              <a:rPr lang="cs-CZ" smtClean="0"/>
              <a:pPr/>
              <a:t>24.7.2012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E2D6D2-6D9B-46BD-9610-40DEF7DAC7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D21703-5189-4B9B-800C-91DDE7C15EB4}" type="datetimeFigureOut">
              <a:rPr lang="cs-CZ" smtClean="0"/>
              <a:pPr/>
              <a:t>24.7.2012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E2D6D2-6D9B-46BD-9610-40DEF7DAC7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80D21703-5189-4B9B-800C-91DDE7C15EB4}" type="datetimeFigureOut">
              <a:rPr lang="cs-CZ" smtClean="0"/>
              <a:pPr/>
              <a:t>24.7.2012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5E2D6D2-6D9B-46BD-9610-40DEF7DAC73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png"/><Relationship Id="rId4" Type="http://schemas.openxmlformats.org/officeDocument/2006/relationships/hyperlink" Target="http://dumy.cz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39553" y="773705"/>
            <a:ext cx="8064895" cy="2232248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školy: Svobodná základní škola,o.p.s.</a:t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Autor: Ivana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cs-CZ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Makovičková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materiálu: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VY_32_INOVACE_7_HUDEBNÍ VÝCHOVA_ZÁKLADNÍ HUDEBNÍ POJMY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Název: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ZÁKLADNÍ HUDEBNÍ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POJMY</a:t>
            </a:r>
            <a:endParaRPr lang="cs-CZ" sz="2000" dirty="0">
              <a:latin typeface="Arial" pitchFamily="34" charset="0"/>
              <a:ea typeface="+mj-ea"/>
              <a:cs typeface="Arial" pitchFamily="34" charset="0"/>
            </a:endParaRPr>
          </a:p>
          <a:p>
            <a:pPr lvl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Číslo projektu: CZ.1.07/1.4.00/21.0929</a:t>
            </a: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3645024"/>
            <a:ext cx="84604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ZÁKLADNÍ HUDEBNÍ POJMY</a:t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endParaRPr lang="cs-CZ" sz="24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6" name="Object 1"/>
          <p:cNvGraphicFramePr>
            <a:graphicFrameLocks noChangeAspect="1"/>
          </p:cNvGraphicFramePr>
          <p:nvPr/>
        </p:nvGraphicFramePr>
        <p:xfrm>
          <a:off x="7667971" y="548680"/>
          <a:ext cx="900473" cy="720080"/>
        </p:xfrm>
        <a:graphic>
          <a:graphicData uri="http://schemas.openxmlformats.org/presentationml/2006/ole">
            <p:oleObj spid="_x0000_s5122" name="Acrobat Document" r:id="rId3" imgW="9523810" imgH="7621064" progId="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5131641" y="6092636"/>
            <a:ext cx="35193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 smtClean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4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6375" y="4284095"/>
            <a:ext cx="6191250" cy="13525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403648" y="620688"/>
            <a:ext cx="7272808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Anotace: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žáky od 4. třídy.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se zaměřuje na oblast Umění a kultura, vzdělávací obor Hudební výchova.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slouží k zopakování základních pojmů hudební výchovy.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se skládá ze dvou částí (prezentace a textového dokumentu, který slouží jako pracovní list k vytištění).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Pracovní list nemusí být použit. Prezentaci lze použít k hromadné práci s interaktivní tabulí nebo pouze pro kontrolu.</a:t>
            </a: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67744" y="1556792"/>
            <a:ext cx="6120680" cy="1037977"/>
          </a:xfrm>
        </p:spPr>
        <p:txBody>
          <a:bodyPr/>
          <a:lstStyle/>
          <a:p>
            <a:pPr algn="r"/>
            <a:r>
              <a:rPr lang="cs-CZ" dirty="0" smtClean="0"/>
              <a:t>Základní hudební pojmy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004048" y="3140968"/>
            <a:ext cx="3455392" cy="818680"/>
          </a:xfrm>
        </p:spPr>
        <p:txBody>
          <a:bodyPr/>
          <a:lstStyle/>
          <a:p>
            <a:pPr algn="r"/>
            <a:r>
              <a:rPr lang="cs-CZ" sz="3600" b="1" dirty="0" smtClean="0"/>
              <a:t>KŘÍŽOVKA</a:t>
            </a:r>
            <a:endParaRPr lang="cs-CZ" b="1" dirty="0"/>
          </a:p>
        </p:txBody>
      </p:sp>
      <p:pic>
        <p:nvPicPr>
          <p:cNvPr id="1026" name="Picture 2" descr="C:\Documents and Settings\Administrator\Local Settings\Temporary Internet Files\Content.IE5\59EG7ELW\MC90043265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3068960"/>
            <a:ext cx="3096344" cy="309634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627784" y="6165304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 01</a:t>
            </a:r>
            <a:endParaRPr lang="cs-CZ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23728" y="836712"/>
            <a:ext cx="5616624" cy="1143000"/>
          </a:xfrm>
        </p:spPr>
        <p:txBody>
          <a:bodyPr/>
          <a:lstStyle/>
          <a:p>
            <a:pPr algn="ctr"/>
            <a:r>
              <a:rPr lang="cs-CZ" dirty="0" smtClean="0"/>
              <a:t>Třídobý tanec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699792" y="2420888"/>
          <a:ext cx="4704182" cy="3832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2026"/>
                <a:gridCol w="672026"/>
                <a:gridCol w="672026"/>
                <a:gridCol w="672026"/>
                <a:gridCol w="672026"/>
                <a:gridCol w="672026"/>
                <a:gridCol w="672026"/>
              </a:tblGrid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B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Ě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D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U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R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É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U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M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Č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T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Ř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Í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Ž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Y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R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H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P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I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N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Í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Č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V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F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P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M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T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S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6" name="Přímá spojovací čára 5"/>
          <p:cNvCxnSpPr/>
          <p:nvPr/>
        </p:nvCxnSpPr>
        <p:spPr>
          <a:xfrm flipH="1">
            <a:off x="2915816" y="5445224"/>
            <a:ext cx="367240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23728" y="836712"/>
            <a:ext cx="5616624" cy="1143000"/>
          </a:xfrm>
        </p:spPr>
        <p:txBody>
          <a:bodyPr/>
          <a:lstStyle/>
          <a:p>
            <a:pPr algn="ctr"/>
            <a:r>
              <a:rPr lang="cs-CZ" dirty="0" smtClean="0"/>
              <a:t>Název značky  </a:t>
            </a:r>
            <a:r>
              <a:rPr lang="cs-CZ" sz="6600" dirty="0" smtClean="0">
                <a:latin typeface="Script MT Bold" pitchFamily="66" charset="0"/>
              </a:rPr>
              <a:t>p</a:t>
            </a:r>
            <a:endParaRPr lang="cs-CZ" dirty="0">
              <a:latin typeface="Script MT Bold" pitchFamily="66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699792" y="2420888"/>
          <a:ext cx="4704182" cy="3832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2026"/>
                <a:gridCol w="672026"/>
                <a:gridCol w="672026"/>
                <a:gridCol w="672026"/>
                <a:gridCol w="672026"/>
                <a:gridCol w="672026"/>
                <a:gridCol w="672026"/>
              </a:tblGrid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B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Ě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D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U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R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É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U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M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Č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T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Ř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Í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Ž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Y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R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H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P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I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N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Í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Č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V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F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P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M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T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S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6" name="Přímá spojovací čára 5"/>
          <p:cNvCxnSpPr/>
          <p:nvPr/>
        </p:nvCxnSpPr>
        <p:spPr>
          <a:xfrm flipH="1">
            <a:off x="2915816" y="5445224"/>
            <a:ext cx="367240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flipH="1">
            <a:off x="4283968" y="4869160"/>
            <a:ext cx="2808312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23728" y="836712"/>
            <a:ext cx="561662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Tóniny, které vyznívají </a:t>
            </a:r>
            <a:r>
              <a:rPr lang="cs-CZ" dirty="0" smtClean="0"/>
              <a:t>smutně, </a:t>
            </a:r>
            <a:r>
              <a:rPr lang="cs-CZ" dirty="0" smtClean="0"/>
              <a:t>jsou:</a:t>
            </a:r>
            <a:endParaRPr lang="cs-CZ" dirty="0">
              <a:latin typeface="Script MT Bold" pitchFamily="66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699792" y="2420888"/>
          <a:ext cx="4704182" cy="3832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2026"/>
                <a:gridCol w="672026"/>
                <a:gridCol w="672026"/>
                <a:gridCol w="672026"/>
                <a:gridCol w="672026"/>
                <a:gridCol w="672026"/>
                <a:gridCol w="672026"/>
              </a:tblGrid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B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Ě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D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U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R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É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U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M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Č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T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Ř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Í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Ž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Y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R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H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P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I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N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Í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Č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V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F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P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M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T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S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6" name="Přímá spojovací čára 5"/>
          <p:cNvCxnSpPr/>
          <p:nvPr/>
        </p:nvCxnSpPr>
        <p:spPr>
          <a:xfrm flipH="1">
            <a:off x="2915816" y="5445224"/>
            <a:ext cx="367240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flipH="1">
            <a:off x="4283968" y="4869160"/>
            <a:ext cx="2808312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flipH="1">
            <a:off x="2915816" y="3789040"/>
            <a:ext cx="2160240" cy="0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51720" y="764704"/>
            <a:ext cx="5616624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Název značek pro předznamenání</a:t>
            </a:r>
            <a:endParaRPr lang="cs-CZ" dirty="0">
              <a:latin typeface="Script MT Bold" pitchFamily="66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699792" y="2420888"/>
          <a:ext cx="4704182" cy="3832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2026"/>
                <a:gridCol w="672026"/>
                <a:gridCol w="672026"/>
                <a:gridCol w="672026"/>
                <a:gridCol w="672026"/>
                <a:gridCol w="672026"/>
                <a:gridCol w="672026"/>
              </a:tblGrid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B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Ě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D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U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R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É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U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M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Č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T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Ř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Í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Ž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Y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R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H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P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I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N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Í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Č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V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F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P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M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T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S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6" name="Přímá spojovací čára 5"/>
          <p:cNvCxnSpPr/>
          <p:nvPr/>
        </p:nvCxnSpPr>
        <p:spPr>
          <a:xfrm flipH="1">
            <a:off x="2915816" y="5445224"/>
            <a:ext cx="367240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flipH="1">
            <a:off x="4283968" y="4869160"/>
            <a:ext cx="2808312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flipH="1">
            <a:off x="2915816" y="3789040"/>
            <a:ext cx="2160240" cy="0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404664"/>
            <a:ext cx="1274068" cy="1771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Přímá spojovací čára 8"/>
          <p:cNvCxnSpPr/>
          <p:nvPr/>
        </p:nvCxnSpPr>
        <p:spPr>
          <a:xfrm flipH="1">
            <a:off x="2843808" y="4365104"/>
            <a:ext cx="3528392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51720" y="764704"/>
            <a:ext cx="561662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Co určují slova moderato, allegro, lento…?</a:t>
            </a:r>
            <a:endParaRPr lang="cs-CZ" dirty="0">
              <a:latin typeface="Script MT Bold" pitchFamily="66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699792" y="2420888"/>
          <a:ext cx="4704182" cy="3832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2026"/>
                <a:gridCol w="672026"/>
                <a:gridCol w="672026"/>
                <a:gridCol w="672026"/>
                <a:gridCol w="672026"/>
                <a:gridCol w="672026"/>
                <a:gridCol w="672026"/>
              </a:tblGrid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B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Ě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D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U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R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É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U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M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Č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T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Ř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Í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Ž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Y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R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H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P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I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N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Í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Č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V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F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P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M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T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S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6" name="Přímá spojovací čára 5"/>
          <p:cNvCxnSpPr/>
          <p:nvPr/>
        </p:nvCxnSpPr>
        <p:spPr>
          <a:xfrm flipH="1">
            <a:off x="2915816" y="5445224"/>
            <a:ext cx="367240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flipH="1">
            <a:off x="4283968" y="4869160"/>
            <a:ext cx="2808312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flipH="1">
            <a:off x="2915816" y="3789040"/>
            <a:ext cx="2160240" cy="0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flipH="1">
            <a:off x="2843808" y="4365104"/>
            <a:ext cx="3528392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H="1">
            <a:off x="3491880" y="6021288"/>
            <a:ext cx="3024336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672" y="764704"/>
            <a:ext cx="662473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Jak má hudebník hrát, pokud uvidí značku „piano“?</a:t>
            </a:r>
            <a:endParaRPr lang="cs-CZ" dirty="0">
              <a:latin typeface="Script MT Bold" pitchFamily="66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699792" y="2420888"/>
          <a:ext cx="4704182" cy="3832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2026"/>
                <a:gridCol w="672026"/>
                <a:gridCol w="672026"/>
                <a:gridCol w="672026"/>
                <a:gridCol w="672026"/>
                <a:gridCol w="672026"/>
                <a:gridCol w="672026"/>
              </a:tblGrid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B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Ě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D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U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R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É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U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M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Č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T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Ř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Í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Ž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Y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R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H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P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I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N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Í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Č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V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F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P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M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T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S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6" name="Přímá spojovací čára 5"/>
          <p:cNvCxnSpPr/>
          <p:nvPr/>
        </p:nvCxnSpPr>
        <p:spPr>
          <a:xfrm flipH="1">
            <a:off x="2915816" y="5445224"/>
            <a:ext cx="367240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flipH="1">
            <a:off x="4283968" y="4869160"/>
            <a:ext cx="2808312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flipH="1">
            <a:off x="2915816" y="3789040"/>
            <a:ext cx="2160240" cy="0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flipH="1">
            <a:off x="2843808" y="4365104"/>
            <a:ext cx="3528392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H="1">
            <a:off x="3491880" y="6021288"/>
            <a:ext cx="3024336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flipH="1">
            <a:off x="3563888" y="2708920"/>
            <a:ext cx="3024336" cy="0"/>
          </a:xfrm>
          <a:prstGeom prst="line">
            <a:avLst/>
          </a:prstGeom>
          <a:ln w="25400"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672" y="764704"/>
            <a:ext cx="662473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Název českého dvoudobého tance</a:t>
            </a:r>
            <a:endParaRPr lang="cs-CZ" dirty="0">
              <a:latin typeface="Script MT Bold" pitchFamily="66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699792" y="2420888"/>
          <a:ext cx="4704182" cy="3832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2026"/>
                <a:gridCol w="672026"/>
                <a:gridCol w="672026"/>
                <a:gridCol w="672026"/>
                <a:gridCol w="672026"/>
                <a:gridCol w="672026"/>
                <a:gridCol w="672026"/>
              </a:tblGrid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B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Ě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D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U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R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É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U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M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Č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T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Ř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Í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Ž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Y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R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H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P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I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N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Í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Č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V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F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P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M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T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S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6" name="Přímá spojovací čára 5"/>
          <p:cNvCxnSpPr/>
          <p:nvPr/>
        </p:nvCxnSpPr>
        <p:spPr>
          <a:xfrm flipH="1">
            <a:off x="2915816" y="5445224"/>
            <a:ext cx="367240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flipH="1">
            <a:off x="4283968" y="4869160"/>
            <a:ext cx="2808312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flipH="1">
            <a:off x="2915816" y="3789040"/>
            <a:ext cx="2160240" cy="0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flipH="1">
            <a:off x="2843808" y="4365104"/>
            <a:ext cx="3528392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H="1">
            <a:off x="3491880" y="6021288"/>
            <a:ext cx="3024336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flipH="1">
            <a:off x="3563888" y="2708920"/>
            <a:ext cx="3024336" cy="0"/>
          </a:xfrm>
          <a:prstGeom prst="line">
            <a:avLst/>
          </a:prstGeom>
          <a:ln w="25400"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flipV="1">
            <a:off x="2987824" y="2708920"/>
            <a:ext cx="0" cy="2232248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672" y="764704"/>
            <a:ext cx="6624736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Název značek pro předznamenání</a:t>
            </a:r>
            <a:endParaRPr lang="cs-CZ" dirty="0">
              <a:latin typeface="Script MT Bold" pitchFamily="66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699792" y="2420888"/>
          <a:ext cx="4704182" cy="3832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2026"/>
                <a:gridCol w="672026"/>
                <a:gridCol w="672026"/>
                <a:gridCol w="672026"/>
                <a:gridCol w="672026"/>
                <a:gridCol w="672026"/>
                <a:gridCol w="672026"/>
              </a:tblGrid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B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Ě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D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U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R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É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U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M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Č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T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Ř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Í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Ž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Y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R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H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P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I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N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Í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Č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V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F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P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M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T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S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6" name="Přímá spojovací čára 5"/>
          <p:cNvCxnSpPr/>
          <p:nvPr/>
        </p:nvCxnSpPr>
        <p:spPr>
          <a:xfrm flipH="1">
            <a:off x="2915816" y="5445224"/>
            <a:ext cx="367240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flipH="1">
            <a:off x="4283968" y="4869160"/>
            <a:ext cx="2808312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flipH="1">
            <a:off x="2915816" y="3789040"/>
            <a:ext cx="2160240" cy="0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flipH="1">
            <a:off x="2843808" y="4365104"/>
            <a:ext cx="3528392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H="1">
            <a:off x="3491880" y="6021288"/>
            <a:ext cx="3024336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flipH="1">
            <a:off x="3563888" y="2708920"/>
            <a:ext cx="3024336" cy="0"/>
          </a:xfrm>
          <a:prstGeom prst="line">
            <a:avLst/>
          </a:prstGeom>
          <a:ln w="25400"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flipV="1">
            <a:off x="2987824" y="2708920"/>
            <a:ext cx="0" cy="2232248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332656"/>
            <a:ext cx="1362075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Přímá spojovací čára 12"/>
          <p:cNvCxnSpPr/>
          <p:nvPr/>
        </p:nvCxnSpPr>
        <p:spPr>
          <a:xfrm flipV="1">
            <a:off x="5724128" y="2636912"/>
            <a:ext cx="0" cy="2232248"/>
          </a:xfrm>
          <a:prstGeom prst="line">
            <a:avLst/>
          </a:prstGeom>
          <a:ln w="254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672" y="764704"/>
            <a:ext cx="662473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Tóniny, které vyznívají vesele označujeme jako:</a:t>
            </a:r>
            <a:endParaRPr lang="cs-CZ" dirty="0">
              <a:latin typeface="Script MT Bold" pitchFamily="66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699792" y="2420888"/>
          <a:ext cx="4704182" cy="3832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2026"/>
                <a:gridCol w="672026"/>
                <a:gridCol w="672026"/>
                <a:gridCol w="672026"/>
                <a:gridCol w="672026"/>
                <a:gridCol w="672026"/>
                <a:gridCol w="672026"/>
              </a:tblGrid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B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Ě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D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U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R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É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U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M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Č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T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Ř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Í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Ž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Y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R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H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P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I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N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Í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Č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V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F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P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M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T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S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6" name="Přímá spojovací čára 5"/>
          <p:cNvCxnSpPr/>
          <p:nvPr/>
        </p:nvCxnSpPr>
        <p:spPr>
          <a:xfrm flipH="1">
            <a:off x="2915816" y="5445224"/>
            <a:ext cx="367240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flipH="1">
            <a:off x="4283968" y="4869160"/>
            <a:ext cx="2808312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flipH="1">
            <a:off x="2915816" y="3789040"/>
            <a:ext cx="2160240" cy="0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flipH="1">
            <a:off x="2843808" y="4365104"/>
            <a:ext cx="3528392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H="1">
            <a:off x="3491880" y="6021288"/>
            <a:ext cx="3024336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flipH="1">
            <a:off x="3563888" y="2708920"/>
            <a:ext cx="3024336" cy="0"/>
          </a:xfrm>
          <a:prstGeom prst="line">
            <a:avLst/>
          </a:prstGeom>
          <a:ln w="25400"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flipV="1">
            <a:off x="2987824" y="2708920"/>
            <a:ext cx="0" cy="2232248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flipV="1">
            <a:off x="5724128" y="2636912"/>
            <a:ext cx="0" cy="2232248"/>
          </a:xfrm>
          <a:prstGeom prst="line">
            <a:avLst/>
          </a:prstGeom>
          <a:ln w="254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flipH="1">
            <a:off x="3635896" y="3212976"/>
            <a:ext cx="1296144" cy="0"/>
          </a:xfrm>
          <a:prstGeom prst="line">
            <a:avLst/>
          </a:prstGeom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672" y="764704"/>
            <a:ext cx="662473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Název značky   </a:t>
            </a:r>
            <a:r>
              <a:rPr lang="cs-CZ" sz="7200" dirty="0" smtClean="0">
                <a:latin typeface="Blackadder ITC" pitchFamily="82" charset="0"/>
              </a:rPr>
              <a:t>f</a:t>
            </a:r>
            <a:endParaRPr lang="cs-CZ" dirty="0">
              <a:latin typeface="Blackadder ITC" pitchFamily="82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699792" y="2420888"/>
          <a:ext cx="4704182" cy="3832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2026"/>
                <a:gridCol w="672026"/>
                <a:gridCol w="672026"/>
                <a:gridCol w="672026"/>
                <a:gridCol w="672026"/>
                <a:gridCol w="672026"/>
                <a:gridCol w="672026"/>
              </a:tblGrid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B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Ě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D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U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R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É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U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M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Č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T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Ř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Í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Ž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Y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R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H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P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I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N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Í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Č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V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F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P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M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T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S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6" name="Přímá spojovací čára 5"/>
          <p:cNvCxnSpPr/>
          <p:nvPr/>
        </p:nvCxnSpPr>
        <p:spPr>
          <a:xfrm flipH="1">
            <a:off x="2915816" y="5445224"/>
            <a:ext cx="367240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flipH="1">
            <a:off x="4283968" y="4869160"/>
            <a:ext cx="2808312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flipH="1">
            <a:off x="2915816" y="3789040"/>
            <a:ext cx="2160240" cy="0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flipH="1">
            <a:off x="2843808" y="4365104"/>
            <a:ext cx="3528392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H="1">
            <a:off x="3491880" y="6021288"/>
            <a:ext cx="3024336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flipH="1">
            <a:off x="3563888" y="2708920"/>
            <a:ext cx="3024336" cy="0"/>
          </a:xfrm>
          <a:prstGeom prst="line">
            <a:avLst/>
          </a:prstGeom>
          <a:ln w="25400"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flipV="1">
            <a:off x="2987824" y="2708920"/>
            <a:ext cx="0" cy="2232248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flipV="1">
            <a:off x="5724128" y="2636912"/>
            <a:ext cx="0" cy="2232248"/>
          </a:xfrm>
          <a:prstGeom prst="line">
            <a:avLst/>
          </a:prstGeom>
          <a:ln w="254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flipH="1">
            <a:off x="3635896" y="3212976"/>
            <a:ext cx="1296144" cy="0"/>
          </a:xfrm>
          <a:prstGeom prst="line">
            <a:avLst/>
          </a:prstGeom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7020272" y="3212976"/>
            <a:ext cx="0" cy="2232248"/>
          </a:xfrm>
          <a:prstGeom prst="line">
            <a:avLst/>
          </a:prstGeom>
          <a:ln w="254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672" y="764704"/>
            <a:ext cx="662473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Zakroužkuj zbylá písmena a sestav z nich slovo</a:t>
            </a:r>
            <a:endParaRPr lang="cs-CZ" dirty="0">
              <a:latin typeface="Blackadder ITC" pitchFamily="82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699792" y="2420888"/>
          <a:ext cx="4704182" cy="3832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2026"/>
                <a:gridCol w="672026"/>
                <a:gridCol w="672026"/>
                <a:gridCol w="672026"/>
                <a:gridCol w="672026"/>
                <a:gridCol w="672026"/>
                <a:gridCol w="672026"/>
              </a:tblGrid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B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Ě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D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U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R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É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U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M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Č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T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Ř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Í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Ž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Y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R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H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P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I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N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K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Í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Č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L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A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V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F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74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O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P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M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E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T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n>
                            <a:solidFill>
                              <a:sysClr val="windowText" lastClr="000000"/>
                            </a:solidFill>
                          </a:ln>
                        </a:rPr>
                        <a:t>S</a:t>
                      </a:r>
                      <a:endParaRPr lang="cs-CZ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6" name="Přímá spojovací čára 5"/>
          <p:cNvCxnSpPr/>
          <p:nvPr/>
        </p:nvCxnSpPr>
        <p:spPr>
          <a:xfrm flipH="1">
            <a:off x="2915816" y="5445224"/>
            <a:ext cx="367240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flipH="1">
            <a:off x="4283968" y="4869160"/>
            <a:ext cx="2808312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flipH="1">
            <a:off x="2915816" y="3789040"/>
            <a:ext cx="2160240" cy="0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flipH="1">
            <a:off x="2843808" y="4365104"/>
            <a:ext cx="3528392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H="1">
            <a:off x="3491880" y="6021288"/>
            <a:ext cx="3024336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flipH="1">
            <a:off x="3563888" y="2708920"/>
            <a:ext cx="3024336" cy="0"/>
          </a:xfrm>
          <a:prstGeom prst="line">
            <a:avLst/>
          </a:prstGeom>
          <a:ln w="25400"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flipV="1">
            <a:off x="2987824" y="2708920"/>
            <a:ext cx="0" cy="2232248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flipV="1">
            <a:off x="5724128" y="2636912"/>
            <a:ext cx="0" cy="2232248"/>
          </a:xfrm>
          <a:prstGeom prst="line">
            <a:avLst/>
          </a:prstGeom>
          <a:ln w="254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flipH="1">
            <a:off x="3635896" y="3212976"/>
            <a:ext cx="1296144" cy="0"/>
          </a:xfrm>
          <a:prstGeom prst="line">
            <a:avLst/>
          </a:prstGeom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7020272" y="3212976"/>
            <a:ext cx="0" cy="2232248"/>
          </a:xfrm>
          <a:prstGeom prst="line">
            <a:avLst/>
          </a:prstGeom>
          <a:ln w="254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rstenec 16"/>
          <p:cNvSpPr/>
          <p:nvPr/>
        </p:nvSpPr>
        <p:spPr>
          <a:xfrm>
            <a:off x="6732240" y="2348880"/>
            <a:ext cx="720080" cy="648072"/>
          </a:xfrm>
          <a:prstGeom prst="donut">
            <a:avLst>
              <a:gd name="adj" fmla="val 5737"/>
            </a:avLst>
          </a:prstGeom>
          <a:solidFill>
            <a:schemeClr val="accent3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Prstenec 17"/>
          <p:cNvSpPr/>
          <p:nvPr/>
        </p:nvSpPr>
        <p:spPr>
          <a:xfrm>
            <a:off x="6012160" y="2924944"/>
            <a:ext cx="720080" cy="648072"/>
          </a:xfrm>
          <a:prstGeom prst="donut">
            <a:avLst>
              <a:gd name="adj" fmla="val 5737"/>
            </a:avLst>
          </a:prstGeom>
          <a:solidFill>
            <a:schemeClr val="accent3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9" name="Prstenec 18"/>
          <p:cNvSpPr/>
          <p:nvPr/>
        </p:nvSpPr>
        <p:spPr>
          <a:xfrm>
            <a:off x="6012160" y="3501008"/>
            <a:ext cx="720080" cy="648072"/>
          </a:xfrm>
          <a:prstGeom prst="donut">
            <a:avLst>
              <a:gd name="adj" fmla="val 5737"/>
            </a:avLst>
          </a:prstGeom>
          <a:solidFill>
            <a:schemeClr val="accent3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0" name="Prstenec 19"/>
          <p:cNvSpPr/>
          <p:nvPr/>
        </p:nvSpPr>
        <p:spPr>
          <a:xfrm>
            <a:off x="6660232" y="5661248"/>
            <a:ext cx="720080" cy="648072"/>
          </a:xfrm>
          <a:prstGeom prst="donut">
            <a:avLst>
              <a:gd name="adj" fmla="val 5737"/>
            </a:avLst>
          </a:prstGeom>
          <a:solidFill>
            <a:schemeClr val="accent3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Prstenec 20"/>
          <p:cNvSpPr/>
          <p:nvPr/>
        </p:nvSpPr>
        <p:spPr>
          <a:xfrm>
            <a:off x="2699792" y="5661248"/>
            <a:ext cx="720080" cy="648072"/>
          </a:xfrm>
          <a:prstGeom prst="donut">
            <a:avLst>
              <a:gd name="adj" fmla="val 5737"/>
            </a:avLst>
          </a:prstGeom>
          <a:solidFill>
            <a:schemeClr val="accent3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2" name="Prstenec 21"/>
          <p:cNvSpPr/>
          <p:nvPr/>
        </p:nvSpPr>
        <p:spPr>
          <a:xfrm>
            <a:off x="3347864" y="4581128"/>
            <a:ext cx="720080" cy="648072"/>
          </a:xfrm>
          <a:prstGeom prst="donut">
            <a:avLst>
              <a:gd name="adj" fmla="val 5737"/>
            </a:avLst>
          </a:prstGeom>
          <a:solidFill>
            <a:schemeClr val="accent3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58108" y="260648"/>
            <a:ext cx="2824494" cy="2017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extovéPole 1"/>
          <p:cNvSpPr txBox="1"/>
          <p:nvPr/>
        </p:nvSpPr>
        <p:spPr>
          <a:xfrm>
            <a:off x="1403648" y="1052736"/>
            <a:ext cx="2952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O U H L E S</a:t>
            </a:r>
            <a:endParaRPr lang="cs-CZ" sz="4000" dirty="0"/>
          </a:p>
        </p:txBody>
      </p:sp>
      <p:cxnSp>
        <p:nvCxnSpPr>
          <p:cNvPr id="4" name="Přímá spojovací šipka 3"/>
          <p:cNvCxnSpPr/>
          <p:nvPr/>
        </p:nvCxnSpPr>
        <p:spPr>
          <a:xfrm>
            <a:off x="4355976" y="1412776"/>
            <a:ext cx="1512168" cy="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1"/>
          <p:cNvSpPr txBox="1">
            <a:spLocks/>
          </p:cNvSpPr>
          <p:nvPr/>
        </p:nvSpPr>
        <p:spPr>
          <a:xfrm>
            <a:off x="1475656" y="2204864"/>
            <a:ext cx="6984776" cy="1944216"/>
          </a:xfrm>
          <a:prstGeom prst="rect">
            <a:avLst/>
          </a:prstGeom>
        </p:spPr>
        <p:txBody>
          <a:bodyPr>
            <a:normAutofit fontScale="8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300" noProof="0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Vzniklé slovo spoj s tímto obrázkem a přemýšlej který hudební pojem dají tyto dvě slova dohromady.</a:t>
            </a:r>
            <a:endParaRPr kumimoji="0" lang="cs-CZ" sz="43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Blackadder ITC" pitchFamily="82" charset="0"/>
              <a:ea typeface="+mj-ea"/>
              <a:cs typeface="+mj-cs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4077072"/>
            <a:ext cx="2117034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ovéPole 8"/>
          <p:cNvSpPr txBox="1"/>
          <p:nvPr/>
        </p:nvSpPr>
        <p:spPr>
          <a:xfrm>
            <a:off x="2843808" y="4365104"/>
            <a:ext cx="504056" cy="720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+</a:t>
            </a:r>
            <a:endParaRPr lang="cs-CZ" sz="40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3933056"/>
            <a:ext cx="2428528" cy="1821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1" name="Přímá spojovací šipka 10"/>
          <p:cNvCxnSpPr/>
          <p:nvPr/>
        </p:nvCxnSpPr>
        <p:spPr>
          <a:xfrm>
            <a:off x="4932040" y="5085184"/>
            <a:ext cx="1512168" cy="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3573016"/>
            <a:ext cx="1619672" cy="280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ovéPole 12"/>
          <p:cNvSpPr txBox="1"/>
          <p:nvPr/>
        </p:nvSpPr>
        <p:spPr>
          <a:xfrm>
            <a:off x="7812360" y="1772816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 02</a:t>
            </a:r>
            <a:endParaRPr lang="cs-CZ" sz="1400" i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419872" y="5733256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 03</a:t>
            </a:r>
            <a:endParaRPr lang="cs-CZ" sz="1400" i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812360" y="6309320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 04</a:t>
            </a:r>
            <a:endParaRPr lang="cs-CZ" sz="1400" i="1" dirty="0"/>
          </a:p>
        </p:txBody>
      </p:sp>
      <p:sp>
        <p:nvSpPr>
          <p:cNvPr id="16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3" grpId="0"/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187624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15616" y="764704"/>
            <a:ext cx="8496944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cs-CZ" sz="1600" dirty="0" smtClean="0"/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dirty="0" smtClean="0"/>
              <a:t> </a:t>
            </a:r>
            <a:r>
              <a:rPr lang="cs-CZ" sz="1600" b="1" dirty="0" smtClean="0"/>
              <a:t>Obr. 01: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Obr.02: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Obr.03: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Obr.04: </a:t>
            </a:r>
            <a:r>
              <a:rPr lang="cs-CZ" sz="1600" dirty="0" smtClean="0"/>
              <a:t>Galerie Office [cit. 2012-07-24]</a:t>
            </a:r>
          </a:p>
          <a:p>
            <a:endParaRPr lang="cs-CZ" sz="1600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187624" y="6492875"/>
            <a:ext cx="6651739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Ivana </a:t>
            </a:r>
            <a:r>
              <a:rPr lang="cs-CZ" sz="1000" dirty="0" err="1" smtClean="0"/>
              <a:t>Makovičková</a:t>
            </a:r>
            <a:endParaRPr lang="cs-CZ" sz="1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75</TotalTime>
  <Words>969</Words>
  <Application>Microsoft Office PowerPoint</Application>
  <PresentationFormat>Předvádění na obrazovce (4:3)</PresentationFormat>
  <Paragraphs>587</Paragraphs>
  <Slides>16</Slides>
  <Notes>0</Notes>
  <HiddenSlides>3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>Slunovrat</vt:lpstr>
      <vt:lpstr>Acrobat Document</vt:lpstr>
      <vt:lpstr>Snímek 1</vt:lpstr>
      <vt:lpstr>Snímek 2</vt:lpstr>
      <vt:lpstr>Základní hudební pojmy</vt:lpstr>
      <vt:lpstr>Třídobý tanec</vt:lpstr>
      <vt:lpstr>Název značky  p</vt:lpstr>
      <vt:lpstr>Tóniny, které vyznívají smutně, jsou:</vt:lpstr>
      <vt:lpstr>Název značek pro předznamenání</vt:lpstr>
      <vt:lpstr>Co určují slova moderato, allegro, lento…?</vt:lpstr>
      <vt:lpstr>Jak má hudebník hrát, pokud uvidí značku „piano“?</vt:lpstr>
      <vt:lpstr>Název českého dvoudobého tance</vt:lpstr>
      <vt:lpstr>Název značek pro předznamenání</vt:lpstr>
      <vt:lpstr>Tóniny, které vyznívají vesele označujeme jako:</vt:lpstr>
      <vt:lpstr>Název značky   f</vt:lpstr>
      <vt:lpstr>Zakroužkuj zbylá písmena a sestav z nich slovo</vt:lpstr>
      <vt:lpstr>Snímek 15</vt:lpstr>
      <vt:lpstr>Snímek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hudební pojmy</dc:title>
  <dc:creator>DELL</dc:creator>
  <cp:lastModifiedBy>DELL</cp:lastModifiedBy>
  <cp:revision>10</cp:revision>
  <dcterms:created xsi:type="dcterms:W3CDTF">2012-07-24T14:41:07Z</dcterms:created>
  <dcterms:modified xsi:type="dcterms:W3CDTF">2012-07-24T15:58:37Z</dcterms:modified>
</cp:coreProperties>
</file>