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6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4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392A"/>
    <a:srgbClr val="8DF7A1"/>
    <a:srgbClr val="92DBF2"/>
    <a:srgbClr val="E808A8"/>
    <a:srgbClr val="F61AE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08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C58ED0AC-3A96-422E-AB81-D05D6CD4F0A6}" type="datetimeFigureOut">
              <a:rPr lang="cs-CZ" smtClean="0"/>
              <a:t>24.7.2012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443B3CAB-73E1-4C0C-BDA8-8A640A3110A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hyperlink" Target="http://dumy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emf"/><Relationship Id="rId5" Type="http://schemas.openxmlformats.org/officeDocument/2006/relationships/image" Target="../media/image17.emf"/><Relationship Id="rId4" Type="http://schemas.openxmlformats.org/officeDocument/2006/relationships/image" Target="../media/image16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7" Type="http://schemas.openxmlformats.org/officeDocument/2006/relationships/image" Target="../media/image15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emf"/><Relationship Id="rId5" Type="http://schemas.openxmlformats.org/officeDocument/2006/relationships/image" Target="../media/image7.emf"/><Relationship Id="rId4" Type="http://schemas.openxmlformats.org/officeDocument/2006/relationships/image" Target="../media/image9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emf"/><Relationship Id="rId3" Type="http://schemas.openxmlformats.org/officeDocument/2006/relationships/image" Target="../media/image19.emf"/><Relationship Id="rId7" Type="http://schemas.openxmlformats.org/officeDocument/2006/relationships/image" Target="../media/image23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2.emf"/><Relationship Id="rId5" Type="http://schemas.openxmlformats.org/officeDocument/2006/relationships/image" Target="../media/image21.emf"/><Relationship Id="rId4" Type="http://schemas.openxmlformats.org/officeDocument/2006/relationships/image" Target="../media/image20.emf"/><Relationship Id="rId9" Type="http://schemas.openxmlformats.org/officeDocument/2006/relationships/image" Target="../media/image25.e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e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emf"/><Relationship Id="rId4" Type="http://schemas.openxmlformats.org/officeDocument/2006/relationships/image" Target="../media/image15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2" y="476672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VY_32_INOVACE_9_HUDEBNÍ VÝCHOVA_HUDBA VOKÁLNÍ, INSTRUMENTÁLNÍ, VOKÁLNĚ - INSTRUMENTÁLNÍ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dirty="0">
                <a:latin typeface="Arial" pitchFamily="34" charset="0"/>
                <a:cs typeface="Arial" pitchFamily="34" charset="0"/>
              </a:rPr>
              <a:t>HUDBA VOKÁLNÍ, INSTRUMENTÁLNÍ, VOKÁLNĚ - INSTRUMENTÁLNÍ</a:t>
            </a:r>
            <a:endParaRPr lang="cs-CZ" dirty="0"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3645024"/>
            <a:ext cx="84604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HUDBA VOKÁLNÍ, INSTRUMENTÁLNÍ, VOKÁLNĚ - INSTRUMENTÁLNÍ</a:t>
            </a:r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p:oleObj spid="_x0000_s6146" name="Acrobat Document" r:id="rId3" imgW="9523810" imgH="7621064" progId="">
              <p:embed/>
            </p:oleObj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4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03648" y="4653136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620688"/>
            <a:ext cx="820891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již od 2. třídy.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se zaměřuje na oblast Umění a kultura, vzdělávací obor Hudební výchova.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slouží ke snadnějšímu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vyvození učiva o základních druzích hudby.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 určen k hromadné práci s interaktivní tabulí.</a:t>
            </a:r>
          </a:p>
          <a:p>
            <a:pPr>
              <a:lnSpc>
                <a:spcPct val="150000"/>
              </a:lnSpc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Učitel může zvolit různou míru zapojení dětí, děti se do práce aktivně zapojují a je jim poskytována okamžitá zpětná vazba.</a:t>
            </a:r>
          </a:p>
          <a:p>
            <a:pPr>
              <a:lnSpc>
                <a:spcPct val="150000"/>
              </a:lnSpc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3140968"/>
            <a:ext cx="576064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HUDBA INSTRUMENTÁLNÍ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1196752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cap="all" dirty="0" smtClean="0">
                <a:ln w="6350">
                  <a:noFill/>
                </a:ln>
                <a:gradFill>
                  <a:gsLst>
                    <a:gs pos="0">
                      <a:srgbClr val="3891A7">
                        <a:tint val="73000"/>
                        <a:satMod val="145000"/>
                      </a:srgbClr>
                    </a:gs>
                    <a:gs pos="73000">
                      <a:srgbClr val="3891A7">
                        <a:tint val="73000"/>
                        <a:satMod val="145000"/>
                      </a:srgbClr>
                    </a:gs>
                    <a:gs pos="100000">
                      <a:srgbClr val="3891A7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HUDBA VOKÁLNÍ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35288" y="2348880"/>
            <a:ext cx="64087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cap="all" dirty="0" smtClean="0">
                <a:ln w="6350">
                  <a:noFill/>
                </a:ln>
                <a:solidFill>
                  <a:srgbClr val="92D050"/>
                </a:soli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HUDBA VOKÁLNĚ-INSTRUMENTÁLNÍ</a:t>
            </a:r>
            <a:endParaRPr lang="cs-CZ" sz="2600" dirty="0">
              <a:solidFill>
                <a:srgbClr val="92D050"/>
              </a:solidFill>
            </a:endParaRPr>
          </a:p>
        </p:txBody>
      </p:sp>
      <p:pic>
        <p:nvPicPr>
          <p:cNvPr id="1026" name="Picture 2" descr="C:\Documents and Settings\Administrator\Local Settings\Temporary Internet Files\Content.IE5\4J5LZV40\MC90044179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501496">
            <a:off x="4429375" y="4006456"/>
            <a:ext cx="2743200" cy="2743200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055773">
            <a:off x="326453" y="4440475"/>
            <a:ext cx="2716360" cy="2021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1691680" y="630932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Obr.01</a:t>
            </a:r>
            <a:endParaRPr lang="cs-CZ" sz="1600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00192" y="587727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Obr.02</a:t>
            </a:r>
            <a:endParaRPr lang="cs-CZ" sz="1600" i="1" dirty="0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3970784" cy="7703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1) Hudba vokální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4365104"/>
            <a:ext cx="2966492" cy="21898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7308304" y="630932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Obr.03</a:t>
            </a:r>
            <a:endParaRPr lang="cs-CZ" sz="16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484784"/>
            <a:ext cx="41764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Kdo je interpretem vokální hudby?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132856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INTERPRETEM VOKÁLNÍ HUDBY JE VŽDY POUZE </a:t>
            </a:r>
            <a:r>
              <a:rPr lang="cs-CZ" sz="2400" b="1" dirty="0" smtClean="0"/>
              <a:t>ZPĚVÁK</a:t>
            </a:r>
            <a:r>
              <a:rPr lang="cs-CZ" sz="2400" dirty="0" smtClean="0"/>
              <a:t> NEBO </a:t>
            </a:r>
            <a:r>
              <a:rPr lang="cs-CZ" sz="2400" b="1" dirty="0" smtClean="0"/>
              <a:t>SKUPINA ZPĚVÁKŮ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3356992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VOKÁLNÍ HUDBA NENÍ DOPROVÁZENA ŽÁDNÝMI HUDEBNÍMI NÁSTROJI</a:t>
            </a:r>
            <a:endParaRPr lang="cs-CZ" sz="2400" dirty="0"/>
          </a:p>
        </p:txBody>
      </p:sp>
      <p:pic>
        <p:nvPicPr>
          <p:cNvPr id="8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4365104"/>
            <a:ext cx="2076403" cy="15567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5373216"/>
            <a:ext cx="1656184" cy="124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581128"/>
            <a:ext cx="1522048" cy="10932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TextovéPole 10"/>
          <p:cNvSpPr txBox="1"/>
          <p:nvPr/>
        </p:nvSpPr>
        <p:spPr>
          <a:xfrm>
            <a:off x="4572000" y="566124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Obr.05</a:t>
            </a:r>
            <a:endParaRPr lang="cs-CZ" sz="16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602128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Obr.04</a:t>
            </a:r>
            <a:endParaRPr lang="cs-CZ" sz="16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067944" y="630932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Obr.06</a:t>
            </a:r>
            <a:endParaRPr lang="cs-CZ" sz="1600" i="1" dirty="0"/>
          </a:p>
        </p:txBody>
      </p:sp>
      <p:sp>
        <p:nvSpPr>
          <p:cNvPr id="14" name="Násobení 13"/>
          <p:cNvSpPr/>
          <p:nvPr/>
        </p:nvSpPr>
        <p:spPr>
          <a:xfrm>
            <a:off x="467544" y="3861048"/>
            <a:ext cx="2520280" cy="2592288"/>
          </a:xfrm>
          <a:prstGeom prst="mathMultiply">
            <a:avLst>
              <a:gd name="adj1" fmla="val 468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ásobení 14"/>
          <p:cNvSpPr/>
          <p:nvPr/>
        </p:nvSpPr>
        <p:spPr>
          <a:xfrm>
            <a:off x="3707904" y="3933056"/>
            <a:ext cx="1656184" cy="2016224"/>
          </a:xfrm>
          <a:prstGeom prst="mathMultiply">
            <a:avLst>
              <a:gd name="adj1" fmla="val 468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ásobení 15"/>
          <p:cNvSpPr/>
          <p:nvPr/>
        </p:nvSpPr>
        <p:spPr>
          <a:xfrm>
            <a:off x="2843808" y="5417840"/>
            <a:ext cx="1332656" cy="1440160"/>
          </a:xfrm>
          <a:prstGeom prst="mathMultiply">
            <a:avLst>
              <a:gd name="adj1" fmla="val 468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3970784" cy="7703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1) Hudba vokální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44824"/>
            <a:ext cx="1560749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115616" y="306896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Obr.03</a:t>
            </a:r>
            <a:endParaRPr lang="cs-CZ" sz="16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651944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Obr.08</a:t>
            </a:r>
            <a:endParaRPr lang="cs-CZ" sz="16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651944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Obr.07</a:t>
            </a:r>
            <a:endParaRPr lang="cs-CZ" sz="16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651944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Obr.09</a:t>
            </a:r>
            <a:endParaRPr lang="cs-CZ" sz="1600" i="1" dirty="0"/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916832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2348880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844824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2420888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844824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3" name="TextovéPole 22"/>
          <p:cNvSpPr txBox="1"/>
          <p:nvPr/>
        </p:nvSpPr>
        <p:spPr>
          <a:xfrm>
            <a:off x="611560" y="3140968"/>
            <a:ext cx="1728192" cy="400110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SÓLOVÁ ÁRIE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59832" y="3140968"/>
            <a:ext cx="792088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DUET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860032" y="3140968"/>
            <a:ext cx="1080120" cy="40011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TERCET</a:t>
            </a:r>
            <a:endParaRPr lang="cs-CZ" sz="2000" dirty="0"/>
          </a:p>
        </p:txBody>
      </p:sp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1700808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700808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492896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492896"/>
            <a:ext cx="936104" cy="6910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0" name="TextovéPole 29"/>
          <p:cNvSpPr txBox="1"/>
          <p:nvPr/>
        </p:nvSpPr>
        <p:spPr>
          <a:xfrm>
            <a:off x="6804248" y="3140968"/>
            <a:ext cx="1224136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KVARTET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1560" y="119675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SÓLOVÝ ZPĚV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1560" y="378904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SBOROVÝ ZPĚV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365104"/>
            <a:ext cx="1555478" cy="1132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4221088"/>
            <a:ext cx="1584175" cy="11881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4293096"/>
            <a:ext cx="1656184" cy="12379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293096"/>
            <a:ext cx="170331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8" name="TextovéPole 37"/>
          <p:cNvSpPr txBox="1"/>
          <p:nvPr/>
        </p:nvSpPr>
        <p:spPr>
          <a:xfrm>
            <a:off x="6876256" y="651944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Obr.10</a:t>
            </a:r>
            <a:endParaRPr lang="cs-CZ" sz="1600" i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95536" y="5589240"/>
            <a:ext cx="1440160" cy="400110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MUŽSKÝ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627784" y="5589240"/>
            <a:ext cx="1440160" cy="400110"/>
          </a:xfrm>
          <a:prstGeom prst="rect">
            <a:avLst/>
          </a:prstGeom>
          <a:solidFill>
            <a:srgbClr val="F61AE6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ŽENSKÝ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644008" y="5589240"/>
            <a:ext cx="1440160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DĚTSKÝ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588224" y="5589240"/>
            <a:ext cx="1440160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SMÍŠENÝ</a:t>
            </a:r>
            <a:endParaRPr lang="cs-CZ" sz="2000" dirty="0"/>
          </a:p>
        </p:txBody>
      </p:sp>
      <p:sp>
        <p:nvSpPr>
          <p:cNvPr id="4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12" grpId="0"/>
      <p:bldP spid="13" grpId="0"/>
      <p:bldP spid="23" grpId="0" animBg="1"/>
      <p:bldP spid="24" grpId="0" animBg="1"/>
      <p:bldP spid="25" grpId="0" animBg="1"/>
      <p:bldP spid="30" grpId="0" animBg="1"/>
      <p:bldP spid="31" grpId="0"/>
      <p:bldP spid="32" grpId="0"/>
      <p:bldP spid="38" grpId="0"/>
      <p:bldP spid="39" grpId="0" animBg="1"/>
      <p:bldP spid="40" grpId="0" animBg="1"/>
      <p:bldP spid="41" grpId="0" animBg="1"/>
      <p:bldP spid="42" grpId="0" animBg="1"/>
      <p:bldP spid="4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7242048" cy="698336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2) HUDBA INSTRUMENTÁLNÍ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84"/>
            <a:ext cx="511256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Kdo je interpretem instrumentální hudby?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060848"/>
            <a:ext cx="66967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INTERPRETEM INSTRUMENTÁLNÍ HUDBY JSOU HUDEBNÍCÍ, KTEŘÍ HRAJÍ NA RŮZNÉ HUDEBNÍ NÁSTROJE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140968"/>
            <a:ext cx="66967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SOUČÁSTÍ INSTRUMENTÁLNÍ HUDBY NENÍ ZPĚV</a:t>
            </a:r>
            <a:endParaRPr lang="cs-CZ" sz="2000" dirty="0"/>
          </a:p>
        </p:txBody>
      </p:sp>
      <p:pic>
        <p:nvPicPr>
          <p:cNvPr id="6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797152"/>
            <a:ext cx="2069059" cy="1560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429000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301208"/>
            <a:ext cx="1784609" cy="131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4077072"/>
            <a:ext cx="2112235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509120"/>
            <a:ext cx="2673852" cy="1973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Násobení 10"/>
          <p:cNvSpPr/>
          <p:nvPr/>
        </p:nvSpPr>
        <p:spPr>
          <a:xfrm>
            <a:off x="179512" y="4265712"/>
            <a:ext cx="2520280" cy="2592288"/>
          </a:xfrm>
          <a:prstGeom prst="mathMultiply">
            <a:avLst>
              <a:gd name="adj1" fmla="val 4682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630932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Obr.12</a:t>
            </a:r>
            <a:endParaRPr lang="cs-CZ" sz="16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407707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Obr.11</a:t>
            </a:r>
            <a:endParaRPr lang="cs-CZ" sz="16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630932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Obr.13</a:t>
            </a:r>
            <a:endParaRPr lang="cs-CZ" sz="16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566124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Obr.14</a:t>
            </a:r>
            <a:endParaRPr lang="cs-CZ" sz="16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630932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Obr.03</a:t>
            </a:r>
            <a:endParaRPr lang="cs-CZ" sz="1600" i="1" dirty="0"/>
          </a:p>
        </p:txBody>
      </p:sp>
      <p:sp>
        <p:nvSpPr>
          <p:cNvPr id="1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42048" cy="698336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2) HUDBA </a:t>
            </a:r>
            <a:r>
              <a:rPr lang="cs-CZ" dirty="0" smtClean="0">
                <a:solidFill>
                  <a:srgbClr val="00B0F0"/>
                </a:solidFill>
              </a:rPr>
              <a:t>INSTRUMENTÁLNÍ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39604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</a:rPr>
              <a:t>HRA NA SÓLOVÝ NÁSTROJ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916832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VŽDY HRAJE POUZE JEDEN NÁSTROJ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492896"/>
            <a:ext cx="4392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se jmenují hráči na tyto nástroje?</a:t>
            </a:r>
            <a:endParaRPr lang="cs-CZ" dirty="0"/>
          </a:p>
        </p:txBody>
      </p:sp>
      <p:pic>
        <p:nvPicPr>
          <p:cNvPr id="8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996952"/>
            <a:ext cx="1176131" cy="882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794624">
            <a:off x="683487" y="4161277"/>
            <a:ext cx="1224136" cy="9232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5445224"/>
            <a:ext cx="1321540" cy="949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2924944"/>
            <a:ext cx="1296144" cy="9717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4149080"/>
            <a:ext cx="1322244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067944" y="5301208"/>
            <a:ext cx="1632181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ovéPole 13"/>
          <p:cNvSpPr txBox="1"/>
          <p:nvPr/>
        </p:nvSpPr>
        <p:spPr>
          <a:xfrm>
            <a:off x="395536" y="371703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Obr.06</a:t>
            </a:r>
            <a:endParaRPr lang="cs-CZ" sz="16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88024" y="371703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Obr.04</a:t>
            </a:r>
            <a:endParaRPr lang="cs-CZ" sz="16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630932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Obr.11</a:t>
            </a:r>
            <a:endParaRPr lang="cs-CZ" sz="16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494116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Obr.12</a:t>
            </a:r>
            <a:endParaRPr lang="cs-CZ" sz="16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23528" y="630932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Obr.05</a:t>
            </a:r>
            <a:endParaRPr lang="cs-CZ" sz="1600" i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501317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Obr.15</a:t>
            </a:r>
            <a:endParaRPr lang="cs-CZ" sz="1600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95736" y="3140968"/>
            <a:ext cx="1656184" cy="70788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HOUSLISTA</a:t>
            </a:r>
          </a:p>
          <a:p>
            <a:pPr algn="ctr"/>
            <a:r>
              <a:rPr lang="cs-CZ" sz="2000" dirty="0" smtClean="0"/>
              <a:t>HOUSLISTKA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4293096"/>
            <a:ext cx="1656184" cy="70788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KYTARISTA</a:t>
            </a:r>
          </a:p>
          <a:p>
            <a:pPr algn="ctr"/>
            <a:r>
              <a:rPr lang="cs-CZ" sz="2000" dirty="0" smtClean="0"/>
              <a:t>KYTARISTKA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51720" y="5517232"/>
            <a:ext cx="2016224" cy="70788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TRUMPETISTA</a:t>
            </a:r>
          </a:p>
          <a:p>
            <a:pPr algn="ctr"/>
            <a:r>
              <a:rPr lang="cs-CZ" sz="2000" dirty="0" smtClean="0"/>
              <a:t>TRUMPETISTKA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56176" y="3068960"/>
            <a:ext cx="1656184" cy="707886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PIANISTA</a:t>
            </a:r>
          </a:p>
          <a:p>
            <a:pPr algn="ctr"/>
            <a:r>
              <a:rPr lang="cs-CZ" sz="2000" dirty="0" smtClean="0"/>
              <a:t>PIANISTKA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56176" y="4149080"/>
            <a:ext cx="1656184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HARFISTA</a:t>
            </a:r>
          </a:p>
          <a:p>
            <a:pPr algn="ctr"/>
            <a:r>
              <a:rPr lang="cs-CZ" sz="2000" dirty="0" smtClean="0"/>
              <a:t>HARFISTKA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56176" y="5373216"/>
            <a:ext cx="1656184" cy="707886"/>
          </a:xfrm>
          <a:prstGeom prst="rect">
            <a:avLst/>
          </a:prstGeom>
          <a:solidFill>
            <a:srgbClr val="E808A8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BUBENÍK</a:t>
            </a:r>
          </a:p>
          <a:p>
            <a:pPr algn="ctr"/>
            <a:r>
              <a:rPr lang="cs-CZ" sz="2000" dirty="0" smtClean="0"/>
              <a:t>BUBENICE</a:t>
            </a:r>
            <a:endParaRPr lang="cs-CZ" sz="2000" dirty="0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4" grpId="0"/>
      <p:bldP spid="15" grpId="0"/>
      <p:bldP spid="16" grpId="0"/>
      <p:bldP spid="17" grpId="0"/>
      <p:bldP spid="18" grpId="0"/>
      <p:bldP spid="19" grpId="0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42048" cy="698336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2) HUDBA </a:t>
            </a:r>
            <a:r>
              <a:rPr lang="cs-CZ" dirty="0" smtClean="0">
                <a:solidFill>
                  <a:srgbClr val="00B0F0"/>
                </a:solidFill>
              </a:rPr>
              <a:t>INSTRUMENTÁLNÍ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340768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KOMORNÍ HUDBA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916832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HRAJE MALÁ SKUPINA NÁSTROJŮ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3861048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USTÁLENÉ SKUPINY NÁSTROJŮ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4509120"/>
            <a:ext cx="266429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SMYČCOVÝ KVARTET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2564904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SKUPINA STEJNÝCH NÁSTROJŮ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314096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71800" y="314096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3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1960" y="314096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4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56176" y="3140968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3140968"/>
            <a:ext cx="864096" cy="40011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DUO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03848" y="3140968"/>
            <a:ext cx="864096" cy="400110"/>
          </a:xfrm>
          <a:prstGeom prst="rect">
            <a:avLst/>
          </a:prstGeom>
          <a:solidFill>
            <a:srgbClr val="92DBF2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TRIO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140968"/>
            <a:ext cx="1296144" cy="400110"/>
          </a:xfrm>
          <a:prstGeom prst="rect">
            <a:avLst/>
          </a:prstGeom>
          <a:solidFill>
            <a:srgbClr val="8DF7A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KVARTET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3140968"/>
            <a:ext cx="1296144" cy="400110"/>
          </a:xfrm>
          <a:prstGeom prst="rect">
            <a:avLst/>
          </a:prstGeom>
          <a:solidFill>
            <a:srgbClr val="FA392A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KVINTET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4509120"/>
            <a:ext cx="266429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DECHOVÝ KVINTET</a:t>
            </a:r>
            <a:endParaRPr lang="cs-CZ" sz="2000" dirty="0"/>
          </a:p>
        </p:txBody>
      </p:sp>
      <p:pic>
        <p:nvPicPr>
          <p:cNvPr id="2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085184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733256"/>
            <a:ext cx="672075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5445224"/>
            <a:ext cx="648072" cy="518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4941168"/>
            <a:ext cx="967780" cy="1304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" name="TextovéPole 24"/>
          <p:cNvSpPr txBox="1"/>
          <p:nvPr/>
        </p:nvSpPr>
        <p:spPr>
          <a:xfrm>
            <a:off x="0" y="551723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Obr.06</a:t>
            </a:r>
            <a:endParaRPr lang="cs-CZ" sz="16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835696" y="5085184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Obr.16</a:t>
            </a:r>
            <a:endParaRPr lang="cs-CZ" sz="1600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03848" y="5157192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Obr.17</a:t>
            </a:r>
            <a:endParaRPr lang="cs-CZ" sz="1600" i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1560" y="61653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housle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619672" y="6093296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viola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411760" y="6237312"/>
            <a:ext cx="1359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violoncello</a:t>
            </a: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4941168"/>
            <a:ext cx="1512168" cy="1152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3" name="TextovéPole 32"/>
          <p:cNvSpPr txBox="1"/>
          <p:nvPr/>
        </p:nvSpPr>
        <p:spPr>
          <a:xfrm>
            <a:off x="4067944" y="5085184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Obr.18</a:t>
            </a:r>
            <a:endParaRPr lang="cs-CZ" sz="1600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11960" y="609329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flétna</a:t>
            </a:r>
            <a:endParaRPr lang="cs-CZ" dirty="0"/>
          </a:p>
        </p:txBody>
      </p:sp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8" y="5589240"/>
            <a:ext cx="1080120" cy="8138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6" name="TextovéPole 35"/>
          <p:cNvSpPr txBox="1"/>
          <p:nvPr/>
        </p:nvSpPr>
        <p:spPr>
          <a:xfrm>
            <a:off x="5148064" y="530120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Obr.19</a:t>
            </a:r>
            <a:endParaRPr lang="cs-CZ" sz="1600" i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004048" y="630932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esní roh</a:t>
            </a:r>
            <a:endParaRPr lang="cs-CZ" dirty="0"/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2009678">
            <a:off x="5805516" y="5136369"/>
            <a:ext cx="1248761" cy="931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9" name="TextovéPole 38"/>
          <p:cNvSpPr txBox="1"/>
          <p:nvPr/>
        </p:nvSpPr>
        <p:spPr>
          <a:xfrm>
            <a:off x="6228184" y="494116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Obr.20</a:t>
            </a:r>
            <a:endParaRPr lang="cs-CZ" sz="1600" i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084168" y="630932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fagot</a:t>
            </a:r>
            <a:endParaRPr lang="cs-CZ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20272" y="4869160"/>
            <a:ext cx="253902" cy="155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2" name="TextovéPole 41"/>
          <p:cNvSpPr txBox="1"/>
          <p:nvPr/>
        </p:nvSpPr>
        <p:spPr>
          <a:xfrm>
            <a:off x="7092280" y="4941168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Obr.21</a:t>
            </a:r>
            <a:endParaRPr lang="cs-CZ" sz="1600" i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804248" y="6488668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hoboj</a:t>
            </a:r>
            <a:endParaRPr lang="cs-CZ" dirty="0"/>
          </a:p>
        </p:txBody>
      </p:sp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740352" y="4653136"/>
            <a:ext cx="264955" cy="1772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5" name="TextovéPole 44"/>
          <p:cNvSpPr txBox="1"/>
          <p:nvPr/>
        </p:nvSpPr>
        <p:spPr>
          <a:xfrm>
            <a:off x="7740352" y="6488668"/>
            <a:ext cx="1403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klarinet</a:t>
            </a:r>
            <a:endParaRPr lang="cs-CZ" dirty="0"/>
          </a:p>
        </p:txBody>
      </p:sp>
      <p:sp>
        <p:nvSpPr>
          <p:cNvPr id="4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9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4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9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 animBg="1"/>
      <p:bldP spid="10" grpId="0"/>
      <p:bldP spid="11" grpId="0"/>
      <p:bldP spid="12" grpId="0"/>
      <p:bldP spid="13" grpId="0"/>
      <p:bldP spid="14" grpId="0"/>
      <p:bldP spid="16" grpId="0" animBg="1"/>
      <p:bldP spid="17" grpId="0" animBg="1"/>
      <p:bldP spid="18" grpId="0" animBg="1"/>
      <p:bldP spid="19" grpId="0" animBg="1"/>
      <p:bldP spid="20" grpId="0" animBg="1"/>
      <p:bldP spid="25" grpId="0"/>
      <p:bldP spid="26" grpId="0"/>
      <p:bldP spid="27" grpId="0"/>
      <p:bldP spid="28" grpId="0"/>
      <p:bldP spid="29" grpId="0"/>
      <p:bldP spid="30" grpId="0"/>
      <p:bldP spid="33" grpId="0"/>
      <p:bldP spid="34" grpId="0"/>
      <p:bldP spid="36" grpId="0"/>
      <p:bldP spid="37" grpId="0"/>
      <p:bldP spid="39" grpId="0"/>
      <p:bldP spid="40" grpId="0"/>
      <p:bldP spid="42" grpId="0"/>
      <p:bldP spid="43" grpId="0"/>
      <p:bldP spid="45" grpId="0"/>
      <p:bldP spid="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242048" cy="698336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2) HUDBA </a:t>
            </a:r>
            <a:r>
              <a:rPr lang="cs-CZ" dirty="0" smtClean="0">
                <a:solidFill>
                  <a:srgbClr val="00B0F0"/>
                </a:solidFill>
              </a:rPr>
              <a:t>INSTRUMENTÁLNÍ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340768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7030A0"/>
                </a:solidFill>
              </a:rPr>
              <a:t>ORCHESTRÁLNÍ HUDBA</a:t>
            </a:r>
            <a:endParaRPr lang="cs-CZ" sz="2400" b="1" dirty="0">
              <a:solidFill>
                <a:srgbClr val="7030A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780928"/>
            <a:ext cx="4733925" cy="353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2051720" y="1988840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Kdo řídí orchestr?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52120" y="3140968"/>
            <a:ext cx="194421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DIRIGENT</a:t>
            </a:r>
            <a:endParaRPr lang="cs-CZ" sz="2000" dirty="0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220072" y="573325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Obr.22</a:t>
            </a:r>
            <a:endParaRPr lang="cs-CZ" sz="16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 animBg="1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064896" cy="55432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3) Hudba vokálně - instrumentální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484784"/>
            <a:ext cx="41764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Kdo je interpretem vokálně – instrumentální hudby?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537321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Obr.03</a:t>
            </a:r>
            <a:endParaRPr lang="cs-CZ" sz="16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2276872"/>
            <a:ext cx="61926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INTERPRETY JSOU ZPĚVÁCI SPOLEČNĚ S HRÁČI NA HUDEBNÍ NÁSTROJE</a:t>
            </a:r>
            <a:endParaRPr lang="cs-CZ" sz="2400" dirty="0"/>
          </a:p>
        </p:txBody>
      </p:sp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3284984"/>
            <a:ext cx="2673852" cy="19738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581128"/>
            <a:ext cx="2069059" cy="1560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3284984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3568" y="5157192"/>
            <a:ext cx="1784609" cy="1317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TextovéPole 21"/>
          <p:cNvSpPr txBox="1"/>
          <p:nvPr/>
        </p:nvSpPr>
        <p:spPr>
          <a:xfrm>
            <a:off x="3131840" y="5949280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Obr.12</a:t>
            </a:r>
            <a:endParaRPr lang="cs-CZ" sz="16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3573016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Obr.11</a:t>
            </a:r>
            <a:endParaRPr lang="cs-CZ" sz="1600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259632" y="6165304"/>
            <a:ext cx="86409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Obr.13</a:t>
            </a:r>
            <a:endParaRPr lang="cs-CZ" sz="16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83968" y="5877272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VŠE JE POVOLENO!!!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2" grpId="0"/>
      <p:bldP spid="23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Obr. 01: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02: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03: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04: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05: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06: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07: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08: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09: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10: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11: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12: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13: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14: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15: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16: </a:t>
            </a:r>
            <a:r>
              <a:rPr lang="cs-CZ" dirty="0" smtClean="0"/>
              <a:t>Galerie Office [cit. 2012-07-24]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9127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ZDROJE:</a:t>
            </a:r>
          </a:p>
          <a:p>
            <a:endParaRPr lang="cs-CZ" sz="2800" dirty="0" smtClean="0">
              <a:solidFill>
                <a:srgbClr val="0070C0"/>
              </a:solidFill>
            </a:endParaRPr>
          </a:p>
          <a:p>
            <a:r>
              <a:rPr lang="cs-CZ" b="1" dirty="0" smtClean="0"/>
              <a:t>Obr. 17: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18: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19: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20: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21: </a:t>
            </a:r>
            <a:r>
              <a:rPr lang="cs-CZ" dirty="0" smtClean="0"/>
              <a:t>Galerie Office [cit. 2012-07-24]</a:t>
            </a:r>
          </a:p>
          <a:p>
            <a:r>
              <a:rPr lang="cs-CZ" b="1" dirty="0" smtClean="0"/>
              <a:t>Obr. 22: </a:t>
            </a:r>
            <a:r>
              <a:rPr lang="cs-CZ" dirty="0" smtClean="0"/>
              <a:t>Galerie Office [cit. 2012-07-24]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129</TotalTime>
  <Words>748</Words>
  <Application>Microsoft Office PowerPoint</Application>
  <PresentationFormat>Předvádění na obrazovce (4:3)</PresentationFormat>
  <Paragraphs>151</Paragraphs>
  <Slides>12</Slides>
  <Notes>0</Notes>
  <HiddenSlides>4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Bohatý</vt:lpstr>
      <vt:lpstr>Acrobat Document</vt:lpstr>
      <vt:lpstr>Snímek 1</vt:lpstr>
      <vt:lpstr>Snímek 2</vt:lpstr>
      <vt:lpstr>   HUDBA INSTRUMENTÁLNÍ </vt:lpstr>
      <vt:lpstr>1) Hudba vokální</vt:lpstr>
      <vt:lpstr>1) Hudba vokální</vt:lpstr>
      <vt:lpstr>2) HUDBA INSTRUMENTÁLNÍ</vt:lpstr>
      <vt:lpstr>2) HUDBA INSTRUMENTÁLNÍ</vt:lpstr>
      <vt:lpstr>2) HUDBA INSTRUMENTÁLNÍ</vt:lpstr>
      <vt:lpstr>2) HUDBA INSTRUMENTÁLNÍ</vt:lpstr>
      <vt:lpstr>3) Hudba vokálně - instrumentální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HUDBA INSTRUMENTÁLNÍ </dc:title>
  <dc:creator>DELL</dc:creator>
  <cp:lastModifiedBy>DELL</cp:lastModifiedBy>
  <cp:revision>15</cp:revision>
  <dcterms:created xsi:type="dcterms:W3CDTF">2012-07-24T19:02:59Z</dcterms:created>
  <dcterms:modified xsi:type="dcterms:W3CDTF">2012-07-24T21:12:33Z</dcterms:modified>
</cp:coreProperties>
</file>