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FF33CC"/>
    <a:srgbClr val="8F45C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CBE002B-B418-4819-B2AC-6F9F2A90D5D8}" type="datetimeFigureOut">
              <a:rPr lang="cs-CZ" smtClean="0"/>
              <a:pPr/>
              <a:t>30.7.2012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B5667D-EE09-4AA5-A254-FE9418D900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e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file:///C:\Documents%20and%20Settings\Administrator\Plocha\6.Mozart-Kr&#258;&#711;lovna-noci.mp3" TargetMode="External"/><Relationship Id="rId7" Type="http://schemas.openxmlformats.org/officeDocument/2006/relationships/image" Target="../media/image16.png"/><Relationship Id="rId2" Type="http://schemas.openxmlformats.org/officeDocument/2006/relationships/audio" Target="file:///C:\Documents%20and%20Settings\Administrator\Plocha\057.-Anton&#258;&#173;n-Dvo&#313;&#8482;&#258;&#711;k---Rusalka---M&#196;&#8250;s&#258;&#173;&#196;&#356;ku-Na-Nebi-Hlubok&#258;&#169;m.mp3" TargetMode="External"/><Relationship Id="rId1" Type="http://schemas.openxmlformats.org/officeDocument/2006/relationships/audio" Target="file:///C:\Documents%20and%20Settings\Administrator\Plocha\Verdi---Nabucco---41---Ah,-torna-Israello.mp3" TargetMode="Externa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lozto.cz/xVvSydi/verdi-nabucco-43-oh-chi-veggio-mp3" TargetMode="External"/><Relationship Id="rId2" Type="http://schemas.openxmlformats.org/officeDocument/2006/relationships/hyperlink" Target="http://www.uloz.to/xEtLZLB/6-mozart-kralovna-noci-mp3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uloz.to/xhk32Bk/057-antonin-dvorak-rusalka-mesicku-na-nebi-hlubokem-mp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VY_32_INOVACE_13_HUDEBNÍ VÝCHOVA_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OPERA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OPERA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OPERA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5122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293096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908720"/>
            <a:ext cx="842493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třídy.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slouží jako pomůcka při výkladu nového učiva o hudebním žánru opera.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jsou díky materiálu při výkladu aktivně zapojovány.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několik zvukových ukázek, které umožňují dětem lepší vhled do nového učiva.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24744"/>
            <a:ext cx="72008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63888" y="2276872"/>
            <a:ext cx="2516904" cy="1067544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Opera</a:t>
            </a:r>
            <a:r>
              <a:rPr lang="cs-CZ" sz="6000" dirty="0" smtClean="0"/>
              <a:t> 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55892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5626968" cy="1140736"/>
          </a:xfrm>
        </p:spPr>
        <p:txBody>
          <a:bodyPr/>
          <a:lstStyle/>
          <a:p>
            <a:r>
              <a:rPr lang="cs-CZ" dirty="0" smtClean="0"/>
              <a:t>Složky opery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vše můžeš v opeře vidět?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836712"/>
            <a:ext cx="992673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852936"/>
            <a:ext cx="1580654" cy="1834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132856"/>
            <a:ext cx="2373810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284984"/>
            <a:ext cx="1666871" cy="2534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452320" y="2492896"/>
            <a:ext cx="136815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ZPĚV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5373216"/>
            <a:ext cx="1368152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TANEC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3717032"/>
            <a:ext cx="2160240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HERECTVÍ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4653136"/>
            <a:ext cx="2304256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HRA NA NÁSTROJ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6093296"/>
            <a:ext cx="853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Opera je žánrem, který všechny tyto složky propojuje.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5811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17008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17008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47971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05</a:t>
            </a:r>
            <a:endParaRPr lang="cs-CZ" dirty="0"/>
          </a:p>
        </p:txBody>
      </p:sp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305800" cy="866360"/>
          </a:xfrm>
        </p:spPr>
        <p:txBody>
          <a:bodyPr/>
          <a:lstStyle/>
          <a:p>
            <a:r>
              <a:rPr lang="cs-CZ" dirty="0" smtClean="0"/>
              <a:t>Text opery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36912"/>
            <a:ext cx="266429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8" y="198884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 se nazývá text opery?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229200"/>
            <a:ext cx="1872208" cy="461665"/>
          </a:xfrm>
          <a:prstGeom prst="rect">
            <a:avLst/>
          </a:prstGeom>
          <a:solidFill>
            <a:srgbClr val="8F45C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LIBRETO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1196752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Text opery může být zpívaný i mluvený.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517232"/>
            <a:ext cx="151216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ÁRIE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2348880"/>
            <a:ext cx="20882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Zpívané části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2348880"/>
            <a:ext cx="20882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Mluvené části</a:t>
            </a:r>
            <a:endParaRPr lang="cs-CZ" dirty="0"/>
          </a:p>
        </p:txBody>
      </p:sp>
      <p:cxnSp>
        <p:nvCxnSpPr>
          <p:cNvPr id="11" name="Přímá spojovací šipka 10"/>
          <p:cNvCxnSpPr>
            <a:stCxn id="6" idx="2"/>
            <a:endCxn id="8" idx="0"/>
          </p:cNvCxnSpPr>
          <p:nvPr/>
        </p:nvCxnSpPr>
        <p:spPr>
          <a:xfrm flipH="1">
            <a:off x="5400092" y="1966193"/>
            <a:ext cx="1188132" cy="382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6" idx="2"/>
            <a:endCxn id="9" idx="0"/>
          </p:cNvCxnSpPr>
          <p:nvPr/>
        </p:nvCxnSpPr>
        <p:spPr>
          <a:xfrm>
            <a:off x="6588224" y="1966193"/>
            <a:ext cx="1260140" cy="382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0072" y="5517232"/>
            <a:ext cx="15121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ASÁMBL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6093296"/>
            <a:ext cx="2655912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SBOROVÝ ZPĚV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6093296"/>
            <a:ext cx="179181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RECITATIV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328498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Árie je zpěv jednoho sólisty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67944" y="42930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Ansámbl je zpěv více sólistů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49411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06</a:t>
            </a:r>
            <a:endParaRPr lang="cs-CZ" dirty="0"/>
          </a:p>
        </p:txBody>
      </p:sp>
      <p:sp>
        <p:nvSpPr>
          <p:cNvPr id="2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-0.24792 -0.40092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" y="-200"/>
                                    </p:animMotion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158 -0.18889 " pathEditMode="relative" ptsTypes="AA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-0.05104 -0.2643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32"/>
                                    </p:animMotion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81 -0.46181 " pathEditMode="relative" ptsTypes="AA"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 animBg="1"/>
      <p:bldP spid="7" grpId="1" animBg="1"/>
      <p:bldP spid="8" grpId="0"/>
      <p:bldP spid="9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3058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Vznik opery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Zkus podle nápověd uhodnout, ve které zemi vznikla opera.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2153682" cy="1432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564904"/>
            <a:ext cx="1535397" cy="24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 descr="C:\Documents and Settings\Administrator\Local Settings\Temporary Internet Files\Content.IE5\O99XYZB9\MC90044177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941168"/>
            <a:ext cx="2163688" cy="2163688"/>
          </a:xfrm>
          <a:prstGeom prst="rect">
            <a:avLst/>
          </a:prstGeom>
          <a:noFill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396768"/>
            <a:ext cx="1876847" cy="24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6660232" y="2996952"/>
            <a:ext cx="1440160" cy="646331"/>
          </a:xfrm>
          <a:prstGeom prst="rect">
            <a:avLst/>
          </a:prstGeom>
          <a:solidFill>
            <a:srgbClr val="FF33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Itálie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4005064"/>
            <a:ext cx="2448272" cy="646331"/>
          </a:xfrm>
          <a:prstGeom prst="rect">
            <a:avLst/>
          </a:prstGeom>
          <a:solidFill>
            <a:srgbClr val="CC00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16. století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2210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5811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09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63688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305800" cy="938368"/>
          </a:xfrm>
        </p:spPr>
        <p:txBody>
          <a:bodyPr/>
          <a:lstStyle/>
          <a:p>
            <a:r>
              <a:rPr lang="cs-CZ" dirty="0" smtClean="0"/>
              <a:t>Různé jazyky opery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15841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Italština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988840"/>
            <a:ext cx="201622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Nemčina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1988840"/>
            <a:ext cx="201622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Čeština</a:t>
            </a:r>
            <a:endParaRPr lang="cs-CZ" sz="2800" dirty="0"/>
          </a:p>
        </p:txBody>
      </p:sp>
      <p:pic>
        <p:nvPicPr>
          <p:cNvPr id="6" name="Verdi---Nabucco---41---Ah,-torna-Israell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1187624" y="2852936"/>
            <a:ext cx="656456" cy="656456"/>
          </a:xfrm>
          <a:prstGeom prst="rect">
            <a:avLst/>
          </a:prstGeom>
        </p:spPr>
      </p:pic>
      <p:pic>
        <p:nvPicPr>
          <p:cNvPr id="9" name="057.-AntonĂ­n-DvoĹ™Ăˇk---Rusalka---MÄ›sĂ­ÄŤku-Na-Nebi-HlubokĂ©m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6" cstate="print"/>
          <a:stretch>
            <a:fillRect/>
          </a:stretch>
        </p:blipFill>
        <p:spPr>
          <a:xfrm>
            <a:off x="7380312" y="2780928"/>
            <a:ext cx="720080" cy="720080"/>
          </a:xfrm>
          <a:prstGeom prst="rect">
            <a:avLst/>
          </a:prstGeom>
        </p:spPr>
      </p:pic>
      <p:pic>
        <p:nvPicPr>
          <p:cNvPr id="10" name="6.Mozart-KrĂˇlovna-noci.mp3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7" cstate="print"/>
          <a:stretch>
            <a:fillRect/>
          </a:stretch>
        </p:blipFill>
        <p:spPr>
          <a:xfrm>
            <a:off x="4283968" y="2780928"/>
            <a:ext cx="728464" cy="72846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043608" y="486916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Aby diváci opeře rozuměli textu, i když není v jejich jazyce, bývá v divadlech nad pódiem umístěno čtecí zařízení, na kterém běží titulky.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64502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G. Verdi - </a:t>
            </a:r>
            <a:r>
              <a:rPr lang="cs-CZ" dirty="0" err="1" smtClean="0"/>
              <a:t>Nabucco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364502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W. A. Mozart – Kouzelná flétna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371703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A. Dvořák - Rusalka</a:t>
            </a:r>
            <a:endParaRPr lang="cs-CZ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" dur="1005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6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6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1" dur="3561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75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7435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85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8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3" grpId="0" animBg="1"/>
      <p:bldP spid="4" grpId="0" animBg="1"/>
      <p:bldP spid="5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305800" cy="794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Nejznámější české opery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74888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Bedřich Smetana: </a:t>
            </a:r>
            <a:r>
              <a:rPr lang="cs-CZ" sz="2800" b="1" dirty="0" smtClean="0">
                <a:solidFill>
                  <a:srgbClr val="C00000"/>
                </a:solidFill>
              </a:rPr>
              <a:t>Prodaná nevěsta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Antonín Dvořák: </a:t>
            </a:r>
            <a:r>
              <a:rPr lang="cs-CZ" sz="2800" b="1" dirty="0" smtClean="0">
                <a:solidFill>
                  <a:srgbClr val="00B050"/>
                </a:solidFill>
              </a:rPr>
              <a:t>Rusalka, Čert a Káča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Leoš Janáček: </a:t>
            </a:r>
            <a:r>
              <a:rPr lang="cs-CZ" sz="2800" b="1" dirty="0" smtClean="0">
                <a:solidFill>
                  <a:srgbClr val="0070C0"/>
                </a:solidFill>
              </a:rPr>
              <a:t>Liška Bystrouška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70485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01: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02: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03: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04: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05: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06: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07: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08: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09: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10: </a:t>
            </a:r>
            <a:r>
              <a:rPr lang="cs-CZ" dirty="0" smtClean="0"/>
              <a:t>Galerie Office [cit. 2012-07-30]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it-IT" dirty="0" smtClean="0"/>
              <a:t>Královna noci. In: </a:t>
            </a:r>
            <a:r>
              <a:rPr lang="it-IT" i="1" dirty="0" smtClean="0"/>
              <a:t>Ulozto</a:t>
            </a:r>
            <a:r>
              <a:rPr lang="it-IT" dirty="0" smtClean="0"/>
              <a:t> [online]. 2012 [cit. 2012-07-30]. Dostupné z: </a:t>
            </a:r>
            <a:r>
              <a:rPr lang="it-IT" dirty="0" smtClean="0">
                <a:hlinkClick r:id="rId2"/>
              </a:rPr>
              <a:t>http://www.uloz.to/xEtLZLB/6-mozart-kralovna-noci-mp3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it-IT" dirty="0" smtClean="0"/>
              <a:t>Nabucco. In: </a:t>
            </a:r>
            <a:r>
              <a:rPr lang="it-IT" i="1" dirty="0" smtClean="0"/>
              <a:t>Ulozto</a:t>
            </a:r>
            <a:r>
              <a:rPr lang="it-IT" dirty="0" smtClean="0"/>
              <a:t> [online]. 2012 [cit. 2012-07-30]. Dostupné z: </a:t>
            </a:r>
            <a:r>
              <a:rPr lang="it-IT" dirty="0" smtClean="0">
                <a:hlinkClick r:id="rId3"/>
              </a:rPr>
              <a:t>http://ulozto.cz/xVvSydi/verdi-nabucco-43-oh-chi-veggio-mp3</a:t>
            </a:r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Rusalka: Měsíčku na nebi. In: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2012-07-30]. Dostupné z: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uloz.to</a:t>
            </a:r>
            <a:r>
              <a:rPr lang="cs-CZ" dirty="0" smtClean="0">
                <a:hlinkClick r:id="rId4"/>
              </a:rPr>
              <a:t>/xhk32Bk/057-</a:t>
            </a:r>
            <a:r>
              <a:rPr lang="cs-CZ" dirty="0" err="1" smtClean="0">
                <a:hlinkClick r:id="rId4"/>
              </a:rPr>
              <a:t>antonin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dvorak</a:t>
            </a:r>
            <a:r>
              <a:rPr lang="cs-CZ" dirty="0" smtClean="0">
                <a:hlinkClick r:id="rId4"/>
              </a:rPr>
              <a:t>-rusalka-</a:t>
            </a:r>
            <a:r>
              <a:rPr lang="cs-CZ" dirty="0" err="1" smtClean="0">
                <a:hlinkClick r:id="rId4"/>
              </a:rPr>
              <a:t>mesicku</a:t>
            </a:r>
            <a:r>
              <a:rPr lang="cs-CZ" dirty="0" smtClean="0">
                <a:hlinkClick r:id="rId4"/>
              </a:rPr>
              <a:t>-na-nebi-</a:t>
            </a:r>
            <a:r>
              <a:rPr lang="cs-CZ" dirty="0" err="1" smtClean="0">
                <a:hlinkClick r:id="rId4"/>
              </a:rPr>
              <a:t>hlubokem</a:t>
            </a:r>
            <a:r>
              <a:rPr lang="cs-CZ" dirty="0" smtClean="0">
                <a:hlinkClick r:id="rId4"/>
              </a:rPr>
              <a:t>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</TotalTime>
  <Words>594</Words>
  <Application>Microsoft Office PowerPoint</Application>
  <PresentationFormat>Předvádění na obrazovce (4:3)</PresentationFormat>
  <Paragraphs>88</Paragraphs>
  <Slides>9</Slides>
  <Notes>0</Notes>
  <HiddenSlides>3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Acrobat Document</vt:lpstr>
      <vt:lpstr>Snímek 1</vt:lpstr>
      <vt:lpstr>Snímek 2</vt:lpstr>
      <vt:lpstr>Opera </vt:lpstr>
      <vt:lpstr>Složky opery</vt:lpstr>
      <vt:lpstr>Text opery</vt:lpstr>
      <vt:lpstr>Vznik opery</vt:lpstr>
      <vt:lpstr>Různé jazyky opery</vt:lpstr>
      <vt:lpstr>Nejznámější české opery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 </dc:title>
  <dc:creator>DELL</dc:creator>
  <cp:lastModifiedBy>DELL</cp:lastModifiedBy>
  <cp:revision>20</cp:revision>
  <dcterms:created xsi:type="dcterms:W3CDTF">2012-07-30T12:38:19Z</dcterms:created>
  <dcterms:modified xsi:type="dcterms:W3CDTF">2012-07-30T18:49:26Z</dcterms:modified>
</cp:coreProperties>
</file>