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F64E"/>
    <a:srgbClr val="43E943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424515E-2982-4EA6-A80F-4408DED08A2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CC2D697-12A9-4DEF-885D-AB6236AEB2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Documents%20and%20Settings\Administrator\Plocha\08-Mozart-symfonie-g-moll---1.v&#196;&#8250;ta.mp3" TargetMode="Externa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file:///C:\Documents%20and%20Settings\Administrator\Plocha\5.Haydn-S-&#258;&#351;derem-kotl&#313;&#379;.mp3" TargetMode="External"/><Relationship Id="rId2" Type="http://schemas.openxmlformats.org/officeDocument/2006/relationships/audio" Target="file:///C:\Documents%20and%20Settings\Administrator\Plocha\Anonin_Dvorak_novosvetska_4_veta.mp3" TargetMode="External"/><Relationship Id="rId1" Type="http://schemas.openxmlformats.org/officeDocument/2006/relationships/audio" Target="file:///C:\Documents%20and%20Settings\Administrator\Plocha\7.Beethoven-Osudov&#258;&#711;.mp3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0/05/Joseph_Hayd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0/0e/Beethoven_Hornemann.jpg" TargetMode="Externa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file:///C:\Documents%20and%20Settings\Administrator\Plocha\01-Vy&#313;&#711;ehrad.mp3" TargetMode="External"/><Relationship Id="rId1" Type="http://schemas.openxmlformats.org/officeDocument/2006/relationships/audio" Target="file:///C:\Documents%20and%20Settings\Administrator\Plocha\Bedrich-Smetana---Vltava.mp3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lozto.cz/xwyharG/5-haydn-s-uderem-kotlu-mp3" TargetMode="External"/><Relationship Id="rId2" Type="http://schemas.openxmlformats.org/officeDocument/2006/relationships/hyperlink" Target="http://ulozto.cz/xnNAmfb/bedrich-smetana-vltava-mp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lozto.cz/xqhJm6N/anonin-dvorak-novosvetska-4-veta-mp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VY_12_INOVACE_17_HUDEBNÍ VÝCHOVA_SYMFONIE A SYMFONICKÁ BÁSEŇ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SYMFONIE A SYMFONICKÁ BÁSEŇ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8460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SYMFONIE A SYMFONICKÁ BÁSEŇ</a:t>
            </a:r>
            <a:endParaRPr lang="cs-CZ" sz="20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9458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437112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4.třídy.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jako opora při probírání nové látky – symfonie a symfonické básně.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umožňuje zapojení dětí při výkladu.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jsou také hudební ukázky, které dětem pomáhají lépe pochopit danou problematiku.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charakteristika žánrů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Symfonie a symfonická báseň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SYMFONIE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Poslechni si ukázku a urči, kdo je interpretem skladby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653136"/>
            <a:ext cx="2223170" cy="1651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573016"/>
            <a:ext cx="1469847" cy="1924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3212976"/>
            <a:ext cx="1713260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4725144"/>
            <a:ext cx="2289550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51520" y="5373216"/>
            <a:ext cx="165618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KYTARISTA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6093296"/>
            <a:ext cx="1431776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BUBENÍK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6021288"/>
            <a:ext cx="1656184" cy="461665"/>
          </a:xfrm>
          <a:prstGeom prst="rect">
            <a:avLst/>
          </a:prstGeom>
          <a:solidFill>
            <a:srgbClr val="EAF64E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ORCHESTR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581128"/>
            <a:ext cx="1656184" cy="461665"/>
          </a:xfrm>
          <a:prstGeom prst="rect">
            <a:avLst/>
          </a:prstGeom>
          <a:solidFill>
            <a:srgbClr val="43E94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FLÉTNISTA</a:t>
            </a:r>
            <a:endParaRPr lang="cs-CZ" sz="2400" dirty="0"/>
          </a:p>
        </p:txBody>
      </p:sp>
      <p:pic>
        <p:nvPicPr>
          <p:cNvPr id="12" name="08-Mozart-symfonie-g-moll---1.vÄ›t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4211960" y="2924944"/>
            <a:ext cx="944488" cy="944488"/>
          </a:xfrm>
          <a:prstGeom prst="rect">
            <a:avLst/>
          </a:prstGeom>
        </p:spPr>
      </p:pic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9492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42930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51571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0115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2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SYMFONIE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Symfonie má vždy závažný obsah.</a:t>
            </a:r>
          </a:p>
          <a:p>
            <a:r>
              <a:rPr lang="cs-CZ" sz="2400" dirty="0" smtClean="0">
                <a:latin typeface="Arial Narrow" pitchFamily="34" charset="0"/>
              </a:rPr>
              <a:t>Autoři vyjadřují své myšlenky a postoje.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270892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Zkus odhadnout témata a názvy jednotlivých symfonií.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429000"/>
            <a:ext cx="3168352" cy="400110"/>
          </a:xfrm>
          <a:prstGeom prst="rect">
            <a:avLst/>
          </a:prstGeom>
          <a:solidFill>
            <a:srgbClr val="43E94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 Narrow" pitchFamily="34" charset="0"/>
              </a:rPr>
              <a:t>OSUDOVÁ (L.v. Beethoven</a:t>
            </a:r>
            <a:r>
              <a:rPr lang="cs-CZ" sz="2000" dirty="0" smtClean="0">
                <a:latin typeface="Arial Narrow" pitchFamily="34" charset="0"/>
              </a:rPr>
              <a:t>)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077072"/>
            <a:ext cx="3168352" cy="400110"/>
          </a:xfrm>
          <a:prstGeom prst="rect">
            <a:avLst/>
          </a:prstGeom>
          <a:solidFill>
            <a:srgbClr val="EAF64E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 Narrow" pitchFamily="34" charset="0"/>
              </a:rPr>
              <a:t>NOVOSVĚTSKÁ (A. Dvořák</a:t>
            </a:r>
            <a:r>
              <a:rPr lang="cs-CZ" sz="2000" dirty="0" smtClean="0">
                <a:latin typeface="Arial Narrow" pitchFamily="34" charset="0"/>
              </a:rPr>
              <a:t>)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797152"/>
            <a:ext cx="3168352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 Narrow" pitchFamily="34" charset="0"/>
              </a:rPr>
              <a:t>S ÚDEREM KOTLŮ (J. Haydn</a:t>
            </a:r>
            <a:r>
              <a:rPr lang="cs-CZ" sz="2000" dirty="0" smtClean="0">
                <a:latin typeface="Arial Narrow" pitchFamily="34" charset="0"/>
              </a:rPr>
              <a:t>)</a:t>
            </a:r>
            <a:endParaRPr lang="cs-CZ" sz="2000" dirty="0">
              <a:latin typeface="Arial Narrow" pitchFamily="34" charset="0"/>
            </a:endParaRPr>
          </a:p>
        </p:txBody>
      </p:sp>
      <p:pic>
        <p:nvPicPr>
          <p:cNvPr id="16" name="7.Beethoven-OsudovĂˇ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6660232" y="4077072"/>
            <a:ext cx="432048" cy="432048"/>
          </a:xfrm>
          <a:prstGeom prst="rect">
            <a:avLst/>
          </a:prstGeom>
        </p:spPr>
      </p:pic>
      <p:cxnSp>
        <p:nvCxnSpPr>
          <p:cNvPr id="18" name="Přímá spojovací šipka 17"/>
          <p:cNvCxnSpPr>
            <a:stCxn id="13" idx="3"/>
            <a:endCxn id="16" idx="1"/>
          </p:cNvCxnSpPr>
          <p:nvPr/>
        </p:nvCxnSpPr>
        <p:spPr>
          <a:xfrm>
            <a:off x="3923928" y="3629055"/>
            <a:ext cx="2736304" cy="66404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Anonin_Dvorak_novosvetska_4_veta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 cstate="print"/>
          <a:stretch>
            <a:fillRect/>
          </a:stretch>
        </p:blipFill>
        <p:spPr>
          <a:xfrm>
            <a:off x="6588224" y="3429000"/>
            <a:ext cx="448816" cy="448816"/>
          </a:xfrm>
          <a:prstGeom prst="rect">
            <a:avLst/>
          </a:prstGeom>
        </p:spPr>
      </p:pic>
      <p:cxnSp>
        <p:nvCxnSpPr>
          <p:cNvPr id="23" name="Přímá spojovací šipka 22"/>
          <p:cNvCxnSpPr>
            <a:stCxn id="14" idx="3"/>
            <a:endCxn id="22" idx="1"/>
          </p:cNvCxnSpPr>
          <p:nvPr/>
        </p:nvCxnSpPr>
        <p:spPr>
          <a:xfrm flipV="1">
            <a:off x="3923928" y="3653408"/>
            <a:ext cx="2664296" cy="6237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5.Haydn-S-Ăşderem-kotlĹŻ.mp3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6" cstate="print"/>
          <a:stretch>
            <a:fillRect/>
          </a:stretch>
        </p:blipFill>
        <p:spPr>
          <a:xfrm>
            <a:off x="6660232" y="4797152"/>
            <a:ext cx="432048" cy="432048"/>
          </a:xfrm>
          <a:prstGeom prst="rect">
            <a:avLst/>
          </a:prstGeom>
        </p:spPr>
      </p:pic>
      <p:cxnSp>
        <p:nvCxnSpPr>
          <p:cNvPr id="30" name="Přímá spojovací šipka 29"/>
          <p:cNvCxnSpPr>
            <a:stCxn id="15" idx="3"/>
            <a:endCxn id="29" idx="1"/>
          </p:cNvCxnSpPr>
          <p:nvPr/>
        </p:nvCxnSpPr>
        <p:spPr>
          <a:xfrm>
            <a:off x="3923928" y="4997207"/>
            <a:ext cx="2736304" cy="1596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23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70233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355799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SYMFONIE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 Narrow" pitchFamily="34" charset="0"/>
              </a:rPr>
              <a:t> Symfonie je skladba většího rozsahu (její délka může být i více než 1 hodina)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latin typeface="Arial Narrow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 Narrow" pitchFamily="34" charset="0"/>
              </a:rPr>
              <a:t>Symfonie má obvykle 4 věty.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869160"/>
            <a:ext cx="208823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Narrow" pitchFamily="34" charset="0"/>
              </a:rPr>
              <a:t>1. Rychlá věta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11760" y="4869160"/>
            <a:ext cx="208823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Arial Narrow" pitchFamily="34" charset="0"/>
              </a:rPr>
              <a:t>2</a:t>
            </a:r>
            <a:r>
              <a:rPr lang="cs-CZ" sz="2400" b="1" dirty="0" smtClean="0">
                <a:latin typeface="Arial Narrow" pitchFamily="34" charset="0"/>
              </a:rPr>
              <a:t>. Pomalá věta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4869160"/>
            <a:ext cx="208823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Arial Narrow" pitchFamily="34" charset="0"/>
              </a:rPr>
              <a:t>3</a:t>
            </a:r>
            <a:r>
              <a:rPr lang="cs-CZ" sz="2400" b="1" dirty="0" smtClean="0">
                <a:latin typeface="Arial Narrow" pitchFamily="34" charset="0"/>
              </a:rPr>
              <a:t>. Taneční věta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4869160"/>
            <a:ext cx="208823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Narrow" pitchFamily="34" charset="0"/>
              </a:rPr>
              <a:t>4. Rychlá věta</a:t>
            </a:r>
            <a:endParaRPr lang="cs-CZ" sz="2400" b="1" dirty="0">
              <a:latin typeface="Arial Narrow" pitchFamily="34" charset="0"/>
            </a:endParaRPr>
          </a:p>
        </p:txBody>
      </p:sp>
      <p:pic>
        <p:nvPicPr>
          <p:cNvPr id="17410" name="Picture 2" descr="C:\Documents and Settings\Administrator\Local Settings\Temporary Internet Files\Content.IE5\UYOSN685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276872"/>
            <a:ext cx="2743200" cy="2743200"/>
          </a:xfrm>
          <a:prstGeom prst="rect">
            <a:avLst/>
          </a:prstGeom>
          <a:noFill/>
        </p:spPr>
      </p:pic>
      <p:sp>
        <p:nvSpPr>
          <p:cNvPr id="2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42210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Obr.05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SYMFONIE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Podívej se na některé známé autory symfonií.</a:t>
            </a:r>
            <a:endParaRPr lang="cs-CZ" sz="2000" dirty="0">
              <a:latin typeface="Arial Narrow" pitchFamily="34" charset="0"/>
            </a:endParaRPr>
          </a:p>
        </p:txBody>
      </p:sp>
      <p:pic>
        <p:nvPicPr>
          <p:cNvPr id="2050" name="Picture 2" descr="File:Joseph Hayd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492896"/>
            <a:ext cx="1512168" cy="1910947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259632" y="450912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Joseph</a:t>
            </a:r>
            <a:r>
              <a:rPr lang="cs-CZ" sz="2400" dirty="0" smtClean="0"/>
              <a:t> Haydn</a:t>
            </a:r>
            <a:endParaRPr lang="cs-CZ" sz="2400" dirty="0"/>
          </a:p>
        </p:txBody>
      </p:sp>
      <p:pic>
        <p:nvPicPr>
          <p:cNvPr id="2052" name="Picture 4" descr="http://upload.wikimedia.org/wikipedia/commons/1/12/Dvorak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276872"/>
            <a:ext cx="1589040" cy="249706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851920" y="479715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Antonín Dvořák</a:t>
            </a:r>
            <a:endParaRPr lang="cs-CZ" sz="2400" dirty="0"/>
          </a:p>
        </p:txBody>
      </p:sp>
      <p:pic>
        <p:nvPicPr>
          <p:cNvPr id="2054" name="Picture 6" descr="File:Beethoven Horneman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420888"/>
            <a:ext cx="1872208" cy="213559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6300192" y="4653136"/>
            <a:ext cx="2843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Ludwig</a:t>
            </a:r>
            <a:r>
              <a:rPr lang="cs-CZ" sz="2000" dirty="0" smtClean="0"/>
              <a:t> van Beethoven</a:t>
            </a:r>
            <a:endParaRPr lang="cs-CZ" sz="2000" dirty="0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38610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Obr.06</a:t>
            </a:r>
            <a:endParaRPr lang="cs-CZ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38610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Obr.07</a:t>
            </a:r>
            <a:endParaRPr lang="cs-CZ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37170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Obr.08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SYMFONICKÁ BÁSEŇ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3528392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Arial Narrow" pitchFamily="34" charset="0"/>
              </a:rPr>
              <a:t> </a:t>
            </a:r>
            <a:r>
              <a:rPr lang="cs-CZ" sz="2400" b="1" dirty="0" smtClean="0">
                <a:latin typeface="Arial Narrow" pitchFamily="34" charset="0"/>
              </a:rPr>
              <a:t>SPOLEČNÉ ZNAKY SE SYMFONIÍ</a:t>
            </a:r>
            <a:endParaRPr lang="cs-CZ" sz="2000" b="1" dirty="0">
              <a:latin typeface="Arial Narrow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700808"/>
            <a:ext cx="3528392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Narrow" pitchFamily="34" charset="0"/>
              </a:rPr>
              <a:t>ODLIŠNOSTI OD SYMFONIE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924944"/>
            <a:ext cx="309634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400" dirty="0" err="1" smtClean="0"/>
              <a:t>mimohudební</a:t>
            </a:r>
            <a:r>
              <a:rPr lang="cs-CZ" sz="2400" dirty="0" smtClean="0"/>
              <a:t> děj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skladba pro orchestr</a:t>
            </a:r>
          </a:p>
          <a:p>
            <a:pPr>
              <a:buFont typeface="Arial" pitchFamily="34" charset="0"/>
              <a:buChar char="•"/>
            </a:pPr>
            <a:endParaRPr lang="cs-CZ" sz="2000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852936"/>
            <a:ext cx="309634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400" dirty="0" smtClean="0"/>
              <a:t>pouze 1 věta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vznikla mnohem později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0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SYMFONICKÁ BÁSEŇ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70080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Podívej se na obrázky a přemýšlej, odkud berou autoři symfonií náměty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80928"/>
            <a:ext cx="2736304" cy="1816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708920"/>
            <a:ext cx="2520280" cy="1868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492896"/>
            <a:ext cx="2222602" cy="2127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1187624" y="4797152"/>
            <a:ext cx="1440160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Narrow" pitchFamily="34" charset="0"/>
              </a:rPr>
              <a:t>PŘÍRODA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4797152"/>
            <a:ext cx="180020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Narrow" pitchFamily="34" charset="0"/>
              </a:rPr>
              <a:t>LITERATURA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4797152"/>
            <a:ext cx="180020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Narrow" pitchFamily="34" charset="0"/>
              </a:rPr>
              <a:t>HISTORIE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46531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Obr.09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44371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Obr.10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45811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Obr.11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6600"/>
                </a:solidFill>
              </a:rPr>
              <a:t>SYMFONICKÁ BÁSEŇ</a:t>
            </a:r>
            <a:endParaRPr lang="cs-CZ" sz="5400" dirty="0">
              <a:solidFill>
                <a:srgbClr val="FF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700808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Nejznámějším českým autorem symfonických básní je </a:t>
            </a:r>
            <a:r>
              <a:rPr lang="cs-CZ" sz="2800" b="1" dirty="0" smtClean="0">
                <a:solidFill>
                  <a:srgbClr val="00B0F0"/>
                </a:solidFill>
                <a:latin typeface="Arial Narrow" pitchFamily="34" charset="0"/>
              </a:rPr>
              <a:t>Bedřich Smetana</a:t>
            </a:r>
            <a:r>
              <a:rPr lang="cs-CZ" sz="2800" dirty="0" smtClean="0">
                <a:latin typeface="Arial Narrow" pitchFamily="34" charset="0"/>
              </a:rPr>
              <a:t>, který napsal cyklus symfonických básní </a:t>
            </a:r>
            <a:r>
              <a:rPr lang="cs-CZ" sz="2800" b="1" dirty="0" smtClean="0">
                <a:solidFill>
                  <a:srgbClr val="00B050"/>
                </a:solidFill>
                <a:latin typeface="Arial Narrow" pitchFamily="34" charset="0"/>
              </a:rPr>
              <a:t>Má vlast</a:t>
            </a:r>
            <a:endParaRPr lang="cs-CZ" sz="2800" b="1" dirty="0">
              <a:solidFill>
                <a:srgbClr val="00B050"/>
              </a:solidFill>
              <a:latin typeface="Arial Narrow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996952"/>
            <a:ext cx="41764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Má Vlast: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Vyšehrad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Vltava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Šárka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Z českých luhů a hájů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Tábor</a:t>
            </a:r>
          </a:p>
          <a:p>
            <a:pPr algn="ctr"/>
            <a:r>
              <a:rPr lang="cs-CZ" sz="2800" dirty="0" smtClean="0">
                <a:latin typeface="Arial Narrow" pitchFamily="34" charset="0"/>
              </a:rPr>
              <a:t>Blaník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16530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Jaké typické náměty Smetana ve svých symfonických básní využívá?</a:t>
            </a:r>
            <a:endParaRPr lang="cs-CZ" sz="2400" dirty="0">
              <a:solidFill>
                <a:srgbClr val="7030A0"/>
              </a:solidFill>
              <a:latin typeface="Arial Narrow" pitchFamily="34" charset="0"/>
            </a:endParaRPr>
          </a:p>
        </p:txBody>
      </p:sp>
      <p:pic>
        <p:nvPicPr>
          <p:cNvPr id="12" name="Bedrich-Smetana---Vltav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508104" y="4005064"/>
            <a:ext cx="304800" cy="304800"/>
          </a:xfrm>
          <a:prstGeom prst="rect">
            <a:avLst/>
          </a:prstGeom>
        </p:spPr>
      </p:pic>
      <p:pic>
        <p:nvPicPr>
          <p:cNvPr id="16" name="01-VyĹˇehrad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 cstate="print"/>
          <a:stretch>
            <a:fillRect/>
          </a:stretch>
        </p:blipFill>
        <p:spPr>
          <a:xfrm>
            <a:off x="5508104" y="3645024"/>
            <a:ext cx="304800" cy="304800"/>
          </a:xfrm>
          <a:prstGeom prst="rect">
            <a:avLst/>
          </a:prstGeom>
        </p:spPr>
      </p:pic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79831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3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77115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7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04: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05: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06</a:t>
            </a:r>
            <a:r>
              <a:rPr lang="cs-CZ" b="1" dirty="0" smtClean="0"/>
              <a:t>: </a:t>
            </a:r>
            <a:r>
              <a:rPr lang="cs-CZ" dirty="0"/>
              <a:t>HARDY, Thomas. </a:t>
            </a:r>
            <a:r>
              <a:rPr lang="cs-CZ" i="1" dirty="0" err="1"/>
              <a:t>Wikipedia.cz</a:t>
            </a:r>
            <a:r>
              <a:rPr lang="cs-CZ" dirty="0"/>
              <a:t> [online]. [cit. 31.7.2012]. Dostupný na WWW</a:t>
            </a:r>
            <a:r>
              <a:rPr lang="cs-CZ" dirty="0" smtClean="0"/>
              <a:t>:&lt;</a:t>
            </a:r>
            <a:r>
              <a:rPr lang="cs-CZ" dirty="0"/>
              <a:t>http://commons.wikimedia.org/wiki/File:Joseph_Haydn.jpg?uselang=cs</a:t>
            </a:r>
            <a:r>
              <a:rPr lang="cs-CZ" dirty="0" smtClean="0"/>
              <a:t>&gt;.</a:t>
            </a:r>
            <a:endParaRPr lang="cs-CZ" dirty="0" smtClean="0"/>
          </a:p>
          <a:p>
            <a:r>
              <a:rPr lang="cs-CZ" b="1" dirty="0" smtClean="0"/>
              <a:t>Obr. 07</a:t>
            </a:r>
            <a:r>
              <a:rPr lang="cs-CZ" b="1" dirty="0" smtClean="0"/>
              <a:t>:</a:t>
            </a:r>
            <a:r>
              <a:rPr lang="cs-CZ" dirty="0"/>
              <a:t> AUTOR NEZNÁMÝ. </a:t>
            </a:r>
            <a:r>
              <a:rPr lang="cs-CZ" i="1" dirty="0" err="1"/>
              <a:t>Wikipedia.cz</a:t>
            </a:r>
            <a:r>
              <a:rPr lang="cs-CZ" dirty="0"/>
              <a:t> [online]. [cit. 31.7.2012]. Dostupný </a:t>
            </a:r>
            <a:r>
              <a:rPr lang="cs-CZ" dirty="0" smtClean="0"/>
              <a:t>WWW:&lt;</a:t>
            </a:r>
            <a:r>
              <a:rPr lang="cs-CZ" dirty="0"/>
              <a:t>http://commons.wikimedia.org/wiki/File:Dvorak.jpg?uselang=cs</a:t>
            </a:r>
            <a:r>
              <a:rPr lang="cs-CZ" dirty="0" smtClean="0"/>
              <a:t>&gt;.</a:t>
            </a:r>
            <a:endParaRPr lang="cs-CZ" dirty="0" smtClean="0"/>
          </a:p>
          <a:p>
            <a:r>
              <a:rPr lang="cs-CZ" b="1" dirty="0" smtClean="0"/>
              <a:t>Obr. 08</a:t>
            </a:r>
            <a:r>
              <a:rPr lang="cs-CZ" b="1" dirty="0" smtClean="0"/>
              <a:t>: </a:t>
            </a:r>
            <a:r>
              <a:rPr lang="cs-CZ" dirty="0"/>
              <a:t>HORNEMANN, Christian. </a:t>
            </a:r>
            <a:r>
              <a:rPr lang="cs-CZ" i="1" dirty="0" err="1"/>
              <a:t>Wikipedia.cz</a:t>
            </a:r>
            <a:r>
              <a:rPr lang="cs-CZ" dirty="0"/>
              <a:t> [online]. [cit. 31.7.2012]. Dostupný na </a:t>
            </a:r>
            <a:r>
              <a:rPr lang="cs-CZ" dirty="0" smtClean="0"/>
              <a:t>WWW: &lt;http</a:t>
            </a:r>
            <a:r>
              <a:rPr lang="cs-CZ" dirty="0"/>
              <a:t>://commons.wikimedia.org/wiki/File:Beethoven_Hornemann.jpg?uselang=cs</a:t>
            </a:r>
            <a:r>
              <a:rPr lang="cs-CZ" dirty="0" smtClean="0"/>
              <a:t>&gt;.</a:t>
            </a:r>
            <a:endParaRPr lang="cs-CZ" dirty="0" smtClean="0"/>
          </a:p>
          <a:p>
            <a:r>
              <a:rPr lang="cs-CZ" b="1" dirty="0" smtClean="0"/>
              <a:t>Obr. 09: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10: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11: </a:t>
            </a:r>
            <a:r>
              <a:rPr lang="cs-CZ" dirty="0" smtClean="0"/>
              <a:t>Galerie Office [cit. 2012-07-31]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</a:t>
            </a:r>
            <a:r>
              <a:rPr lang="cs-CZ" sz="2800" dirty="0" smtClean="0">
                <a:solidFill>
                  <a:srgbClr val="0070C0"/>
                </a:solidFill>
              </a:rPr>
              <a:t>: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Vltava. In: SMETANA, Bedřich.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ulozto.cz/xnNAmfb/bedrich-smetana-vltava-mp3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Osudová. In: BEETHOVEN, </a:t>
            </a:r>
            <a:r>
              <a:rPr lang="cs-CZ" dirty="0" err="1" smtClean="0"/>
              <a:t>Ludwig</a:t>
            </a:r>
            <a:r>
              <a:rPr lang="cs-CZ" dirty="0" smtClean="0"/>
              <a:t> van.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http://ulozto.cz/xWt6C6Z/7-beethoven-osudova-mp3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 úderem kotlů. In: HAYDN, </a:t>
            </a:r>
            <a:r>
              <a:rPr lang="cs-CZ" dirty="0" err="1" smtClean="0"/>
              <a:t>Joseph</a:t>
            </a:r>
            <a:r>
              <a:rPr lang="cs-CZ" dirty="0" smtClean="0"/>
              <a:t>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</a:t>
            </a:r>
            <a:r>
              <a:rPr lang="cs-CZ" dirty="0" smtClean="0">
                <a:hlinkClick r:id="rId3"/>
              </a:rPr>
              <a:t>http://ulozto.cz/xwyharG/5-haydn-s-uderem-kotlu-mp3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Novosvětská. In: DVOŘÁK, Antonín.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</a:t>
            </a:r>
            <a:r>
              <a:rPr lang="cs-CZ" dirty="0" smtClean="0">
                <a:hlinkClick r:id="rId4"/>
              </a:rPr>
              <a:t>http://ulozto.cz/xqhJm6N/anonin-dvorak-novosvetska-4-veta-mp3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Symfonie g-moll. In: MOZART, Wolfgang Amadeus.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http://ulozto.cz/xyT8KP3/08-mozart-symfonie-g-moll-1-veta-mp3 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Vyšehrad. In: SMETANA, Bedřich.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http://ulozto.cz/xFf1Ypv/01-vysehrad-mp3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175</TotalTime>
  <Words>800</Words>
  <Application>Microsoft Office PowerPoint</Application>
  <PresentationFormat>Předvádění na obrazovce (4:3)</PresentationFormat>
  <Paragraphs>121</Paragraphs>
  <Slides>12</Slides>
  <Notes>0</Notes>
  <HiddenSlides>3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Jmění</vt:lpstr>
      <vt:lpstr>Acrobat Document</vt:lpstr>
      <vt:lpstr>Snímek 1</vt:lpstr>
      <vt:lpstr>Snímek 2</vt:lpstr>
      <vt:lpstr>Symfonie a symfonická báseň</vt:lpstr>
      <vt:lpstr>SYMFONIE</vt:lpstr>
      <vt:lpstr>SYMFONIE</vt:lpstr>
      <vt:lpstr>SYMFONIE</vt:lpstr>
      <vt:lpstr>SYMFONIE</vt:lpstr>
      <vt:lpstr>SYMFONICKÁ BÁSEŇ</vt:lpstr>
      <vt:lpstr>SYMFONICKÁ BÁSEŇ</vt:lpstr>
      <vt:lpstr>SYMFONICKÁ BÁSEŇ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Symfonie a symfonická báseň</dc:title>
  <dc:creator>DELL</dc:creator>
  <cp:lastModifiedBy>DELL</cp:lastModifiedBy>
  <cp:revision>18</cp:revision>
  <dcterms:created xsi:type="dcterms:W3CDTF">2012-07-31T11:30:04Z</dcterms:created>
  <dcterms:modified xsi:type="dcterms:W3CDTF">2012-07-31T14:25:28Z</dcterms:modified>
</cp:coreProperties>
</file>