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60" r:id="rId2"/>
    <p:sldId id="261" r:id="rId3"/>
    <p:sldId id="258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40" autoAdjust="0"/>
  </p:normalViewPr>
  <p:slideViewPr>
    <p:cSldViewPr>
      <p:cViewPr>
        <p:scale>
          <a:sx n="77" d="100"/>
          <a:sy n="77" d="100"/>
        </p:scale>
        <p:origin x="-1176" y="-4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6E44E50-15E0-4321-BE53-51E16F05A595}" type="datetimeFigureOut">
              <a:rPr lang="cs-CZ" smtClean="0"/>
              <a:pPr/>
              <a:t>13.8.2012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9DDD242-5C41-4AE2-BE9A-F1DD77EEC0D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49902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DDD242-5C41-4AE2-BE9A-F1DD77EEC0DC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16D30-30D7-4E31-B962-E94522248C90}" type="datetimeFigureOut">
              <a:rPr lang="cs-CZ" smtClean="0"/>
              <a:pPr/>
              <a:t>13.8.2012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3C3FCC-6925-438A-A0C9-43B497FBF2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16D30-30D7-4E31-B962-E94522248C90}" type="datetimeFigureOut">
              <a:rPr lang="cs-CZ" smtClean="0"/>
              <a:pPr/>
              <a:t>13.8.2012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3C3FCC-6925-438A-A0C9-43B497FBF2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16D30-30D7-4E31-B962-E94522248C90}" type="datetimeFigureOut">
              <a:rPr lang="cs-CZ" smtClean="0"/>
              <a:pPr/>
              <a:t>13.8.2012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3C3FCC-6925-438A-A0C9-43B497FBF2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16D30-30D7-4E31-B962-E94522248C90}" type="datetimeFigureOut">
              <a:rPr lang="cs-CZ" smtClean="0"/>
              <a:pPr/>
              <a:t>13.8.2012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3C3FCC-6925-438A-A0C9-43B497FBF2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16D30-30D7-4E31-B962-E94522248C90}" type="datetimeFigureOut">
              <a:rPr lang="cs-CZ" smtClean="0"/>
              <a:pPr/>
              <a:t>13.8.2012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3C3FCC-6925-438A-A0C9-43B497FBF2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16D30-30D7-4E31-B962-E94522248C90}" type="datetimeFigureOut">
              <a:rPr lang="cs-CZ" smtClean="0"/>
              <a:pPr/>
              <a:t>13.8.2012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3C3FCC-6925-438A-A0C9-43B497FBF2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16D30-30D7-4E31-B962-E94522248C90}" type="datetimeFigureOut">
              <a:rPr lang="cs-CZ" smtClean="0"/>
              <a:pPr/>
              <a:t>13.8.2012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3C3FCC-6925-438A-A0C9-43B497FBF2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16D30-30D7-4E31-B962-E94522248C90}" type="datetimeFigureOut">
              <a:rPr lang="cs-CZ" smtClean="0"/>
              <a:pPr/>
              <a:t>13.8.2012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3C3FCC-6925-438A-A0C9-43B497FBF2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16D30-30D7-4E31-B962-E94522248C90}" type="datetimeFigureOut">
              <a:rPr lang="cs-CZ" smtClean="0"/>
              <a:pPr/>
              <a:t>13.8.2012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3C3FCC-6925-438A-A0C9-43B497FBF2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16D30-30D7-4E31-B962-E94522248C90}" type="datetimeFigureOut">
              <a:rPr lang="cs-CZ" smtClean="0"/>
              <a:pPr/>
              <a:t>13.8.2012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3C3FCC-6925-438A-A0C9-43B497FBF2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16D30-30D7-4E31-B962-E94522248C90}" type="datetimeFigureOut">
              <a:rPr lang="cs-CZ" smtClean="0"/>
              <a:pPr/>
              <a:t>13.8.2012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3C3FCC-6925-438A-A0C9-43B497FBF2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416D30-30D7-4E31-B962-E94522248C90}" type="datetimeFigureOut">
              <a:rPr lang="cs-CZ" smtClean="0"/>
              <a:pPr/>
              <a:t>13.8.2012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3C3FCC-6925-438A-A0C9-43B497FBF2A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38275" y="527050"/>
            <a:ext cx="6096000" cy="1493838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pic>
      <p:sp>
        <p:nvSpPr>
          <p:cNvPr id="3" name="Obdélník 2"/>
          <p:cNvSpPr/>
          <p:nvPr/>
        </p:nvSpPr>
        <p:spPr>
          <a:xfrm>
            <a:off x="1438275" y="2111375"/>
            <a:ext cx="6121400" cy="1871663"/>
          </a:xfrm>
          <a:prstGeom prst="rect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latin typeface="Georgia" pitchFamily="18" charset="0"/>
              </a:rPr>
              <a:t>Anglický jazyk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latin typeface="Georgia" pitchFamily="18" charset="0"/>
              </a:rPr>
              <a:t>opakování slovní zásoby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latin typeface="Georgia" pitchFamily="18" charset="0"/>
              </a:rPr>
              <a:t>(</a:t>
            </a:r>
            <a:r>
              <a:rPr lang="cs-CZ" sz="1400" b="1" cap="all" dirty="0" err="1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latin typeface="Georgia" pitchFamily="18" charset="0"/>
              </a:rPr>
              <a:t>colours</a:t>
            </a:r>
            <a:r>
              <a:rPr lang="cs-CZ" sz="14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latin typeface="Georgia" pitchFamily="18" charset="0"/>
              </a:rPr>
              <a:t>, </a:t>
            </a:r>
            <a:r>
              <a:rPr lang="cs-CZ" sz="1400" b="1" cap="all" dirty="0" err="1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latin typeface="Georgia" pitchFamily="18" charset="0"/>
              </a:rPr>
              <a:t>numbers</a:t>
            </a:r>
            <a:r>
              <a:rPr lang="cs-CZ" sz="14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latin typeface="Georgia" pitchFamily="18" charset="0"/>
              </a:rPr>
              <a:t>, </a:t>
            </a:r>
            <a:r>
              <a:rPr lang="cs-CZ" sz="1400" b="1" cap="all" dirty="0" err="1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latin typeface="Georgia" pitchFamily="18" charset="0"/>
              </a:rPr>
              <a:t>school</a:t>
            </a:r>
            <a:r>
              <a:rPr lang="cs-CZ" sz="14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latin typeface="Georgia" pitchFamily="18" charset="0"/>
              </a:rPr>
              <a:t>)  </a:t>
            </a:r>
            <a:endParaRPr lang="cs-CZ" sz="1400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  <a:latin typeface="Georgia" pitchFamily="18" charset="0"/>
            </a:endParaRPr>
          </a:p>
        </p:txBody>
      </p:sp>
      <p:graphicFrame>
        <p:nvGraphicFramePr>
          <p:cNvPr id="4" name="Group 1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60245288"/>
              </p:ext>
            </p:extLst>
          </p:nvPr>
        </p:nvGraphicFramePr>
        <p:xfrm>
          <a:off x="1476375" y="4076700"/>
          <a:ext cx="6096000" cy="2394392"/>
        </p:xfrm>
        <a:graphic>
          <a:graphicData uri="http://schemas.openxmlformats.org/drawingml/2006/table">
            <a:tbl>
              <a:tblPr/>
              <a:tblGrid>
                <a:gridCol w="6096000"/>
              </a:tblGrid>
              <a:tr h="6399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ŠKOLY: Speciální základní škola, Chlumec nad Cidlinou, Smetanova 123</a:t>
                      </a:r>
                    </a:p>
                  </a:txBody>
                  <a:tcPr marT="45713" marB="45713" horzOverflow="overflow"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7142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 Eva Valentová</a:t>
                      </a:r>
                    </a:p>
                  </a:txBody>
                  <a:tcPr marT="45713" marB="45713" horzOverflow="overflow"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5DFE4"/>
                    </a:solidFill>
                  </a:tcPr>
                </a:tc>
              </a:tr>
              <a:tr h="37142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:  </a:t>
                      </a:r>
                      <a:r>
                        <a:rPr kumimoji="0" lang="cs-CZ" sz="18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+mn-ea"/>
                          <a:cs typeface="Arial" charset="0"/>
                        </a:rPr>
                        <a:t>VY_32_INOVACE_201_opakování </a:t>
                      </a:r>
                      <a:r>
                        <a:rPr kumimoji="0" lang="cs-CZ" sz="18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+mn-ea"/>
                          <a:cs typeface="Arial" charset="0"/>
                        </a:rPr>
                        <a:t>slovní zásoby (</a:t>
                      </a:r>
                      <a:r>
                        <a:rPr kumimoji="0" lang="cs-CZ" sz="18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+mn-ea"/>
                          <a:cs typeface="Arial" charset="0"/>
                        </a:rPr>
                        <a:t>colours</a:t>
                      </a:r>
                      <a:r>
                        <a:rPr kumimoji="0" lang="cs-CZ" sz="18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+mn-ea"/>
                          <a:cs typeface="Arial" charset="0"/>
                        </a:rPr>
                        <a:t>, </a:t>
                      </a:r>
                      <a:r>
                        <a:rPr kumimoji="0" lang="cs-CZ" sz="18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+mn-ea"/>
                          <a:cs typeface="Arial" charset="0"/>
                        </a:rPr>
                        <a:t>numbers</a:t>
                      </a:r>
                      <a:r>
                        <a:rPr kumimoji="0" lang="cs-CZ" sz="18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+mn-ea"/>
                          <a:cs typeface="Arial" charset="0"/>
                        </a:rPr>
                        <a:t>, </a:t>
                      </a:r>
                      <a:r>
                        <a:rPr kumimoji="0" lang="cs-CZ" sz="18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+mn-ea"/>
                          <a:cs typeface="Arial" charset="0"/>
                        </a:rPr>
                        <a:t>school</a:t>
                      </a:r>
                      <a:r>
                        <a:rPr kumimoji="0" lang="cs-CZ" sz="18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+mn-ea"/>
                          <a:cs typeface="Arial" charset="0"/>
                        </a:rPr>
                        <a:t>)</a:t>
                      </a:r>
                    </a:p>
                  </a:txBody>
                  <a:tcPr marT="45713" marB="45713" horzOverflow="overflow"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BF0F2"/>
                    </a:solidFill>
                  </a:tcPr>
                </a:tc>
              </a:tr>
              <a:tr h="37142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Téma: Anglický jazyk</a:t>
                      </a:r>
                    </a:p>
                  </a:txBody>
                  <a:tcPr marT="45713" marB="45713" horzOverflow="overflow"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5DFE4"/>
                    </a:solidFill>
                  </a:tcPr>
                </a:tc>
              </a:tr>
              <a:tr h="37142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CZ.1.07/1.4.00/21.2598</a:t>
                      </a:r>
                    </a:p>
                  </a:txBody>
                  <a:tcPr marT="45713" marB="45713" horzOverflow="overflow"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BF0F2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970573"/>
            <a:ext cx="748883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Určeno žákům základní školy praktické.</a:t>
            </a:r>
            <a:endParaRPr lang="cs-CZ" sz="48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277577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4" name="Přímá spojovací čára 13"/>
          <p:cNvCxnSpPr/>
          <p:nvPr/>
        </p:nvCxnSpPr>
        <p:spPr>
          <a:xfrm>
            <a:off x="1691680" y="1628800"/>
            <a:ext cx="0" cy="504056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3203848" y="1628800"/>
            <a:ext cx="0" cy="504056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>
            <a:off x="4716016" y="1628800"/>
            <a:ext cx="0" cy="504056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>
            <a:off x="179512" y="1628800"/>
            <a:ext cx="0" cy="504056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6" name="Přímá spojovací čára 95"/>
          <p:cNvCxnSpPr/>
          <p:nvPr/>
        </p:nvCxnSpPr>
        <p:spPr>
          <a:xfrm>
            <a:off x="179512" y="6669360"/>
            <a:ext cx="453650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cxnSp>
      <p:sp>
        <p:nvSpPr>
          <p:cNvPr id="111" name="Zaoblený obdélník 110"/>
          <p:cNvSpPr/>
          <p:nvPr/>
        </p:nvSpPr>
        <p:spPr>
          <a:xfrm>
            <a:off x="539552" y="188640"/>
            <a:ext cx="3672408" cy="360040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050" dirty="0" smtClean="0">
                <a:latin typeface="Georgia" pitchFamily="18" charset="0"/>
              </a:rPr>
              <a:t>Přelož slovíčka a zařaď je do správného sloupečku</a:t>
            </a:r>
          </a:p>
        </p:txBody>
      </p:sp>
      <p:cxnSp>
        <p:nvCxnSpPr>
          <p:cNvPr id="109" name="Přímá spojovací čára 108"/>
          <p:cNvCxnSpPr/>
          <p:nvPr/>
        </p:nvCxnSpPr>
        <p:spPr>
          <a:xfrm>
            <a:off x="4860032" y="0"/>
            <a:ext cx="0" cy="685800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6" name="Přímá spojovací čára 125"/>
          <p:cNvCxnSpPr/>
          <p:nvPr/>
        </p:nvCxnSpPr>
        <p:spPr>
          <a:xfrm>
            <a:off x="179512" y="1628800"/>
            <a:ext cx="453650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cxnSp>
      <p:sp>
        <p:nvSpPr>
          <p:cNvPr id="198" name="Zaoblený obdélník 197"/>
          <p:cNvSpPr/>
          <p:nvPr/>
        </p:nvSpPr>
        <p:spPr>
          <a:xfrm>
            <a:off x="5364088" y="188640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199" name="Zaoblený obdélník 198"/>
          <p:cNvSpPr/>
          <p:nvPr/>
        </p:nvSpPr>
        <p:spPr>
          <a:xfrm>
            <a:off x="5436096" y="260648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red</a:t>
            </a:r>
            <a:r>
              <a:rPr lang="cs-CZ" sz="1400" dirty="0" smtClean="0">
                <a:latin typeface="Georgia" pitchFamily="18" charset="0"/>
              </a:rPr>
              <a:t> 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200" name="Zaoblený obdélník 199"/>
          <p:cNvSpPr/>
          <p:nvPr/>
        </p:nvSpPr>
        <p:spPr>
          <a:xfrm>
            <a:off x="5436096" y="548680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201" name="Zaoblený obdélník 200"/>
          <p:cNvSpPr/>
          <p:nvPr/>
        </p:nvSpPr>
        <p:spPr>
          <a:xfrm>
            <a:off x="3275856" y="836712"/>
            <a:ext cx="1368152" cy="648072"/>
          </a:xfrm>
          <a:prstGeom prst="round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202" name="Zaoblený obdélník 201"/>
          <p:cNvSpPr/>
          <p:nvPr/>
        </p:nvSpPr>
        <p:spPr>
          <a:xfrm>
            <a:off x="3347864" y="908720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school</a:t>
            </a:r>
            <a:r>
              <a:rPr lang="cs-CZ" sz="1400" dirty="0" smtClean="0">
                <a:latin typeface="Georgia" pitchFamily="18" charset="0"/>
              </a:rPr>
              <a:t>  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203" name="Zaoblený obdélník 202"/>
          <p:cNvSpPr/>
          <p:nvPr/>
        </p:nvSpPr>
        <p:spPr>
          <a:xfrm>
            <a:off x="3347864" y="1196752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204" name="Zaoblený obdélník 203"/>
          <p:cNvSpPr/>
          <p:nvPr/>
        </p:nvSpPr>
        <p:spPr>
          <a:xfrm>
            <a:off x="1763688" y="836712"/>
            <a:ext cx="1368152" cy="648072"/>
          </a:xfrm>
          <a:prstGeom prst="round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205" name="Zaoblený obdélník 204"/>
          <p:cNvSpPr/>
          <p:nvPr/>
        </p:nvSpPr>
        <p:spPr>
          <a:xfrm>
            <a:off x="1835696" y="908720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numbers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206" name="Zaoblený obdélník 205"/>
          <p:cNvSpPr/>
          <p:nvPr/>
        </p:nvSpPr>
        <p:spPr>
          <a:xfrm>
            <a:off x="1835696" y="1196752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207" name="Zaoblený obdélník 206"/>
          <p:cNvSpPr/>
          <p:nvPr/>
        </p:nvSpPr>
        <p:spPr>
          <a:xfrm>
            <a:off x="179512" y="836712"/>
            <a:ext cx="1368152" cy="648072"/>
          </a:xfrm>
          <a:prstGeom prst="round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208" name="Zaoblený obdélník 207"/>
          <p:cNvSpPr/>
          <p:nvPr/>
        </p:nvSpPr>
        <p:spPr>
          <a:xfrm>
            <a:off x="251520" y="908720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colours</a:t>
            </a:r>
            <a:r>
              <a:rPr lang="cs-CZ" sz="1400" dirty="0" smtClean="0">
                <a:latin typeface="Georgia" pitchFamily="18" charset="0"/>
              </a:rPr>
              <a:t> 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209" name="Zaoblený obdélník 208"/>
          <p:cNvSpPr/>
          <p:nvPr/>
        </p:nvSpPr>
        <p:spPr>
          <a:xfrm>
            <a:off x="251520" y="1196752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214" name="Zaoblený obdélník 213"/>
          <p:cNvSpPr/>
          <p:nvPr/>
        </p:nvSpPr>
        <p:spPr>
          <a:xfrm>
            <a:off x="6948264" y="5229200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215" name="Zaoblený obdélník 214"/>
          <p:cNvSpPr/>
          <p:nvPr/>
        </p:nvSpPr>
        <p:spPr>
          <a:xfrm>
            <a:off x="7020272" y="5301208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one</a:t>
            </a:r>
            <a:r>
              <a:rPr lang="cs-CZ" sz="1400" dirty="0" smtClean="0">
                <a:latin typeface="Georgia" pitchFamily="18" charset="0"/>
              </a:rPr>
              <a:t> 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216" name="Zaoblený obdélník 215"/>
          <p:cNvSpPr/>
          <p:nvPr/>
        </p:nvSpPr>
        <p:spPr>
          <a:xfrm>
            <a:off x="7020272" y="5589240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217" name="Zaoblený obdélník 216"/>
          <p:cNvSpPr/>
          <p:nvPr/>
        </p:nvSpPr>
        <p:spPr>
          <a:xfrm>
            <a:off x="6948264" y="5949280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218" name="Zaoblený obdélník 217"/>
          <p:cNvSpPr/>
          <p:nvPr/>
        </p:nvSpPr>
        <p:spPr>
          <a:xfrm>
            <a:off x="7020272" y="6021288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blackboard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219" name="Zaoblený obdélník 218"/>
          <p:cNvSpPr/>
          <p:nvPr/>
        </p:nvSpPr>
        <p:spPr>
          <a:xfrm>
            <a:off x="7020272" y="6309320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326" name="Zaoblený obdélník 325"/>
          <p:cNvSpPr/>
          <p:nvPr/>
        </p:nvSpPr>
        <p:spPr>
          <a:xfrm>
            <a:off x="5357818" y="5214950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27" name="Zaoblený obdélník 326"/>
          <p:cNvSpPr/>
          <p:nvPr/>
        </p:nvSpPr>
        <p:spPr>
          <a:xfrm>
            <a:off x="5429256" y="5301208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black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28" name="Zaoblený obdélník 327"/>
          <p:cNvSpPr/>
          <p:nvPr/>
        </p:nvSpPr>
        <p:spPr>
          <a:xfrm>
            <a:off x="5436096" y="5589240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329" name="Zaoblený obdélník 328"/>
          <p:cNvSpPr/>
          <p:nvPr/>
        </p:nvSpPr>
        <p:spPr>
          <a:xfrm>
            <a:off x="6948264" y="3789040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30" name="Zaoblený obdélník 329"/>
          <p:cNvSpPr/>
          <p:nvPr/>
        </p:nvSpPr>
        <p:spPr>
          <a:xfrm>
            <a:off x="7020272" y="3861048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 </a:t>
            </a:r>
            <a:r>
              <a:rPr lang="cs-CZ" sz="1400" dirty="0" err="1" smtClean="0">
                <a:latin typeface="Georgia" pitchFamily="18" charset="0"/>
              </a:rPr>
              <a:t>two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31" name="Zaoblený obdélník 330"/>
          <p:cNvSpPr/>
          <p:nvPr/>
        </p:nvSpPr>
        <p:spPr>
          <a:xfrm>
            <a:off x="7020272" y="4149080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332" name="Zaoblený obdélník 331"/>
          <p:cNvSpPr/>
          <p:nvPr/>
        </p:nvSpPr>
        <p:spPr>
          <a:xfrm>
            <a:off x="6948264" y="4509120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33" name="Zaoblený obdélník 332"/>
          <p:cNvSpPr/>
          <p:nvPr/>
        </p:nvSpPr>
        <p:spPr>
          <a:xfrm>
            <a:off x="7020272" y="4581128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pen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34" name="Zaoblený obdélník 333"/>
          <p:cNvSpPr/>
          <p:nvPr/>
        </p:nvSpPr>
        <p:spPr>
          <a:xfrm>
            <a:off x="7020272" y="4869160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335" name="Zaoblený obdélník 334"/>
          <p:cNvSpPr/>
          <p:nvPr/>
        </p:nvSpPr>
        <p:spPr>
          <a:xfrm>
            <a:off x="6948264" y="188640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36" name="Zaoblený obdélník 335"/>
          <p:cNvSpPr/>
          <p:nvPr/>
        </p:nvSpPr>
        <p:spPr>
          <a:xfrm>
            <a:off x="7020272" y="260648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orange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37" name="Zaoblený obdélník 336"/>
          <p:cNvSpPr/>
          <p:nvPr/>
        </p:nvSpPr>
        <p:spPr>
          <a:xfrm>
            <a:off x="7020272" y="548680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338" name="Zaoblený obdélník 337"/>
          <p:cNvSpPr/>
          <p:nvPr/>
        </p:nvSpPr>
        <p:spPr>
          <a:xfrm>
            <a:off x="5364088" y="908720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39" name="Zaoblený obdélník 338"/>
          <p:cNvSpPr/>
          <p:nvPr/>
        </p:nvSpPr>
        <p:spPr>
          <a:xfrm>
            <a:off x="5436096" y="980728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three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40" name="Zaoblený obdélník 339"/>
          <p:cNvSpPr/>
          <p:nvPr/>
        </p:nvSpPr>
        <p:spPr>
          <a:xfrm>
            <a:off x="5436096" y="1268760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341" name="Zaoblený obdélník 340"/>
          <p:cNvSpPr/>
          <p:nvPr/>
        </p:nvSpPr>
        <p:spPr>
          <a:xfrm>
            <a:off x="6948264" y="908720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42" name="Zaoblený obdélník 341"/>
          <p:cNvSpPr/>
          <p:nvPr/>
        </p:nvSpPr>
        <p:spPr>
          <a:xfrm>
            <a:off x="7020272" y="980728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classroom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43" name="Zaoblený obdélník 342"/>
          <p:cNvSpPr/>
          <p:nvPr/>
        </p:nvSpPr>
        <p:spPr>
          <a:xfrm>
            <a:off x="7020272" y="1268760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344" name="Zaoblený obdélník 343"/>
          <p:cNvSpPr/>
          <p:nvPr/>
        </p:nvSpPr>
        <p:spPr>
          <a:xfrm>
            <a:off x="5364088" y="2348880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45" name="Zaoblený obdélník 344"/>
          <p:cNvSpPr/>
          <p:nvPr/>
        </p:nvSpPr>
        <p:spPr>
          <a:xfrm>
            <a:off x="5436096" y="2420888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green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46" name="Zaoblený obdélník 345"/>
          <p:cNvSpPr/>
          <p:nvPr/>
        </p:nvSpPr>
        <p:spPr>
          <a:xfrm>
            <a:off x="5436096" y="2708920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347" name="Zaoblený obdélník 346"/>
          <p:cNvSpPr/>
          <p:nvPr/>
        </p:nvSpPr>
        <p:spPr>
          <a:xfrm>
            <a:off x="6948264" y="1628800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48" name="Zaoblený obdélník 347"/>
          <p:cNvSpPr/>
          <p:nvPr/>
        </p:nvSpPr>
        <p:spPr>
          <a:xfrm>
            <a:off x="7020272" y="1700808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four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49" name="Zaoblený obdélník 348"/>
          <p:cNvSpPr/>
          <p:nvPr/>
        </p:nvSpPr>
        <p:spPr>
          <a:xfrm>
            <a:off x="7020272" y="1988840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350" name="Zaoblený obdélník 349"/>
          <p:cNvSpPr/>
          <p:nvPr/>
        </p:nvSpPr>
        <p:spPr>
          <a:xfrm>
            <a:off x="5364088" y="1628800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51" name="Zaoblený obdélník 350"/>
          <p:cNvSpPr/>
          <p:nvPr/>
        </p:nvSpPr>
        <p:spPr>
          <a:xfrm>
            <a:off x="5436096" y="1700808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pupil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52" name="Zaoblený obdélník 351"/>
          <p:cNvSpPr/>
          <p:nvPr/>
        </p:nvSpPr>
        <p:spPr>
          <a:xfrm>
            <a:off x="5436096" y="1988840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353" name="Zaoblený obdélník 352"/>
          <p:cNvSpPr/>
          <p:nvPr/>
        </p:nvSpPr>
        <p:spPr>
          <a:xfrm>
            <a:off x="6948264" y="3068960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54" name="Zaoblený obdélník 353"/>
          <p:cNvSpPr/>
          <p:nvPr/>
        </p:nvSpPr>
        <p:spPr>
          <a:xfrm>
            <a:off x="7020272" y="3140968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white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55" name="Zaoblený obdélník 354"/>
          <p:cNvSpPr/>
          <p:nvPr/>
        </p:nvSpPr>
        <p:spPr>
          <a:xfrm>
            <a:off x="7020272" y="3429000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356" name="Zaoblený obdélník 355"/>
          <p:cNvSpPr/>
          <p:nvPr/>
        </p:nvSpPr>
        <p:spPr>
          <a:xfrm>
            <a:off x="6948264" y="2348880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57" name="Zaoblený obdélník 356"/>
          <p:cNvSpPr/>
          <p:nvPr/>
        </p:nvSpPr>
        <p:spPr>
          <a:xfrm>
            <a:off x="7020272" y="2420888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five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58" name="Zaoblený obdélník 357"/>
          <p:cNvSpPr/>
          <p:nvPr/>
        </p:nvSpPr>
        <p:spPr>
          <a:xfrm>
            <a:off x="7020272" y="2708920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359" name="Zaoblený obdélník 358"/>
          <p:cNvSpPr/>
          <p:nvPr/>
        </p:nvSpPr>
        <p:spPr>
          <a:xfrm>
            <a:off x="5364088" y="3068960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60" name="Zaoblený obdélník 359"/>
          <p:cNvSpPr/>
          <p:nvPr/>
        </p:nvSpPr>
        <p:spPr>
          <a:xfrm>
            <a:off x="5436096" y="3140968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textbook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61" name="Zaoblený obdélník 360"/>
          <p:cNvSpPr/>
          <p:nvPr/>
        </p:nvSpPr>
        <p:spPr>
          <a:xfrm>
            <a:off x="5436096" y="3429000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362" name="Zaoblený obdélník 361"/>
          <p:cNvSpPr/>
          <p:nvPr/>
        </p:nvSpPr>
        <p:spPr>
          <a:xfrm>
            <a:off x="5357818" y="5929330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63" name="Zaoblený obdélník 362"/>
          <p:cNvSpPr/>
          <p:nvPr/>
        </p:nvSpPr>
        <p:spPr>
          <a:xfrm>
            <a:off x="5436096" y="6021288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blue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64" name="Zaoblený obdélník 363"/>
          <p:cNvSpPr/>
          <p:nvPr/>
        </p:nvSpPr>
        <p:spPr>
          <a:xfrm>
            <a:off x="5436096" y="6309320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365" name="Zaoblený obdélník 364"/>
          <p:cNvSpPr/>
          <p:nvPr/>
        </p:nvSpPr>
        <p:spPr>
          <a:xfrm>
            <a:off x="5364088" y="3789040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66" name="Zaoblený obdélník 365"/>
          <p:cNvSpPr/>
          <p:nvPr/>
        </p:nvSpPr>
        <p:spPr>
          <a:xfrm>
            <a:off x="5436096" y="3861048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six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67" name="Zaoblený obdélník 366"/>
          <p:cNvSpPr/>
          <p:nvPr/>
        </p:nvSpPr>
        <p:spPr>
          <a:xfrm>
            <a:off x="5436096" y="4149080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368" name="Zaoblený obdélník 367"/>
          <p:cNvSpPr/>
          <p:nvPr/>
        </p:nvSpPr>
        <p:spPr>
          <a:xfrm>
            <a:off x="5364088" y="4509120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69" name="Zaoblený obdélník 368"/>
          <p:cNvSpPr/>
          <p:nvPr/>
        </p:nvSpPr>
        <p:spPr>
          <a:xfrm>
            <a:off x="5436096" y="4581128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chalk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70" name="Zaoblený obdélník 369"/>
          <p:cNvSpPr/>
          <p:nvPr/>
        </p:nvSpPr>
        <p:spPr>
          <a:xfrm>
            <a:off x="5436096" y="4869160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4" name="Přímá spojovací čára 13"/>
          <p:cNvCxnSpPr/>
          <p:nvPr/>
        </p:nvCxnSpPr>
        <p:spPr>
          <a:xfrm>
            <a:off x="1691680" y="1628800"/>
            <a:ext cx="0" cy="504056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3203848" y="1628800"/>
            <a:ext cx="0" cy="504056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>
            <a:off x="4716016" y="1628800"/>
            <a:ext cx="0" cy="504056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>
            <a:off x="179512" y="1628800"/>
            <a:ext cx="0" cy="504056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6" name="Přímá spojovací čára 95"/>
          <p:cNvCxnSpPr/>
          <p:nvPr/>
        </p:nvCxnSpPr>
        <p:spPr>
          <a:xfrm>
            <a:off x="179512" y="6669360"/>
            <a:ext cx="453650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cxnSp>
      <p:sp>
        <p:nvSpPr>
          <p:cNvPr id="111" name="Zaoblený obdélník 110"/>
          <p:cNvSpPr/>
          <p:nvPr/>
        </p:nvSpPr>
        <p:spPr>
          <a:xfrm>
            <a:off x="539552" y="188640"/>
            <a:ext cx="3672408" cy="360040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050" dirty="0" smtClean="0">
              <a:latin typeface="Georgia" pitchFamily="18" charset="0"/>
            </a:endParaRPr>
          </a:p>
          <a:p>
            <a:pPr algn="ctr"/>
            <a:endParaRPr lang="cs-CZ" sz="1050" dirty="0">
              <a:latin typeface="Georgia" pitchFamily="18" charset="0"/>
            </a:endParaRPr>
          </a:p>
          <a:p>
            <a:pPr algn="ctr"/>
            <a:r>
              <a:rPr lang="cs-CZ" sz="1050" dirty="0" smtClean="0">
                <a:latin typeface="Georgia" pitchFamily="18" charset="0"/>
              </a:rPr>
              <a:t>Zkontroluj si.</a:t>
            </a:r>
          </a:p>
          <a:p>
            <a:pPr algn="ctr"/>
            <a:endParaRPr lang="cs-CZ" sz="1050" dirty="0" smtClean="0">
              <a:latin typeface="Georgia" pitchFamily="18" charset="0"/>
            </a:endParaRPr>
          </a:p>
          <a:p>
            <a:pPr algn="ctr"/>
            <a:endParaRPr lang="cs-CZ" sz="1050" dirty="0" smtClean="0">
              <a:latin typeface="Georgia" pitchFamily="18" charset="0"/>
            </a:endParaRPr>
          </a:p>
        </p:txBody>
      </p:sp>
      <p:cxnSp>
        <p:nvCxnSpPr>
          <p:cNvPr id="109" name="Přímá spojovací čára 108"/>
          <p:cNvCxnSpPr/>
          <p:nvPr/>
        </p:nvCxnSpPr>
        <p:spPr>
          <a:xfrm>
            <a:off x="4775629" y="156774"/>
            <a:ext cx="0" cy="685800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6" name="Přímá spojovací čára 125"/>
          <p:cNvCxnSpPr/>
          <p:nvPr/>
        </p:nvCxnSpPr>
        <p:spPr>
          <a:xfrm>
            <a:off x="179512" y="1628800"/>
            <a:ext cx="453650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cxnSp>
      <p:sp>
        <p:nvSpPr>
          <p:cNvPr id="198" name="Zaoblený obdélník 197"/>
          <p:cNvSpPr/>
          <p:nvPr/>
        </p:nvSpPr>
        <p:spPr>
          <a:xfrm>
            <a:off x="251520" y="1844824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199" name="Zaoblený obdélník 198"/>
          <p:cNvSpPr/>
          <p:nvPr/>
        </p:nvSpPr>
        <p:spPr>
          <a:xfrm>
            <a:off x="323528" y="1988840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 </a:t>
            </a:r>
            <a:r>
              <a:rPr lang="cs-CZ" sz="1400" dirty="0" err="1" smtClean="0">
                <a:latin typeface="Georgia" pitchFamily="18" charset="0"/>
              </a:rPr>
              <a:t>red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200" name="Zaoblený obdélník 199"/>
          <p:cNvSpPr/>
          <p:nvPr/>
        </p:nvSpPr>
        <p:spPr>
          <a:xfrm>
            <a:off x="323528" y="2204864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červená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201" name="Zaoblený obdélník 200"/>
          <p:cNvSpPr/>
          <p:nvPr/>
        </p:nvSpPr>
        <p:spPr>
          <a:xfrm>
            <a:off x="3275856" y="836712"/>
            <a:ext cx="1368152" cy="648072"/>
          </a:xfrm>
          <a:prstGeom prst="round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202" name="Zaoblený obdélník 201"/>
          <p:cNvSpPr/>
          <p:nvPr/>
        </p:nvSpPr>
        <p:spPr>
          <a:xfrm>
            <a:off x="3347864" y="980728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  </a:t>
            </a:r>
            <a:r>
              <a:rPr lang="cs-CZ" sz="1400" dirty="0" err="1" smtClean="0">
                <a:latin typeface="Georgia" pitchFamily="18" charset="0"/>
              </a:rPr>
              <a:t>school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203" name="Zaoblený obdélník 202"/>
          <p:cNvSpPr/>
          <p:nvPr/>
        </p:nvSpPr>
        <p:spPr>
          <a:xfrm>
            <a:off x="3347864" y="1196752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škola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204" name="Zaoblený obdélník 203"/>
          <p:cNvSpPr/>
          <p:nvPr/>
        </p:nvSpPr>
        <p:spPr>
          <a:xfrm>
            <a:off x="1763688" y="836712"/>
            <a:ext cx="1368152" cy="648072"/>
          </a:xfrm>
          <a:prstGeom prst="round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205" name="Zaoblený obdélník 204"/>
          <p:cNvSpPr/>
          <p:nvPr/>
        </p:nvSpPr>
        <p:spPr>
          <a:xfrm>
            <a:off x="1835696" y="980728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numbers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206" name="Zaoblený obdélník 205"/>
          <p:cNvSpPr/>
          <p:nvPr/>
        </p:nvSpPr>
        <p:spPr>
          <a:xfrm>
            <a:off x="1835696" y="1196752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čísla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207" name="Zaoblený obdélník 206"/>
          <p:cNvSpPr/>
          <p:nvPr/>
        </p:nvSpPr>
        <p:spPr>
          <a:xfrm>
            <a:off x="179512" y="836712"/>
            <a:ext cx="1368152" cy="648072"/>
          </a:xfrm>
          <a:prstGeom prst="round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208" name="Zaoblený obdélník 207"/>
          <p:cNvSpPr/>
          <p:nvPr/>
        </p:nvSpPr>
        <p:spPr>
          <a:xfrm>
            <a:off x="251520" y="980728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 </a:t>
            </a:r>
            <a:r>
              <a:rPr lang="cs-CZ" sz="1400" dirty="0" err="1" smtClean="0">
                <a:latin typeface="Georgia" pitchFamily="18" charset="0"/>
              </a:rPr>
              <a:t>colours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209" name="Zaoblený obdélník 208"/>
          <p:cNvSpPr/>
          <p:nvPr/>
        </p:nvSpPr>
        <p:spPr>
          <a:xfrm>
            <a:off x="251520" y="1196752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barvy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214" name="Zaoblený obdélník 213"/>
          <p:cNvSpPr/>
          <p:nvPr/>
        </p:nvSpPr>
        <p:spPr>
          <a:xfrm>
            <a:off x="1763688" y="1844824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215" name="Zaoblený obdélník 214"/>
          <p:cNvSpPr/>
          <p:nvPr/>
        </p:nvSpPr>
        <p:spPr>
          <a:xfrm>
            <a:off x="1835696" y="1988840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 </a:t>
            </a:r>
            <a:r>
              <a:rPr lang="cs-CZ" sz="1400" dirty="0" err="1" smtClean="0">
                <a:latin typeface="Georgia" pitchFamily="18" charset="0"/>
              </a:rPr>
              <a:t>one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216" name="Zaoblený obdélník 215"/>
          <p:cNvSpPr/>
          <p:nvPr/>
        </p:nvSpPr>
        <p:spPr>
          <a:xfrm>
            <a:off x="1835696" y="2204864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jedna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217" name="Zaoblený obdélník 216"/>
          <p:cNvSpPr/>
          <p:nvPr/>
        </p:nvSpPr>
        <p:spPr>
          <a:xfrm>
            <a:off x="3275856" y="1844824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218" name="Zaoblený obdélník 217"/>
          <p:cNvSpPr/>
          <p:nvPr/>
        </p:nvSpPr>
        <p:spPr>
          <a:xfrm>
            <a:off x="3347864" y="1988840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classroom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219" name="Zaoblený obdélník 218"/>
          <p:cNvSpPr/>
          <p:nvPr/>
        </p:nvSpPr>
        <p:spPr>
          <a:xfrm>
            <a:off x="3347864" y="2204864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třída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26" name="Zaoblený obdélník 325"/>
          <p:cNvSpPr/>
          <p:nvPr/>
        </p:nvSpPr>
        <p:spPr>
          <a:xfrm>
            <a:off x="251520" y="2636912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27" name="Zaoblený obdélník 326"/>
          <p:cNvSpPr/>
          <p:nvPr/>
        </p:nvSpPr>
        <p:spPr>
          <a:xfrm>
            <a:off x="323528" y="2780928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orange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28" name="Zaoblený obdélník 327"/>
          <p:cNvSpPr/>
          <p:nvPr/>
        </p:nvSpPr>
        <p:spPr>
          <a:xfrm>
            <a:off x="323528" y="2996952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oranžová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29" name="Zaoblený obdélník 328"/>
          <p:cNvSpPr/>
          <p:nvPr/>
        </p:nvSpPr>
        <p:spPr>
          <a:xfrm>
            <a:off x="1763688" y="2636912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30" name="Zaoblený obdélník 329"/>
          <p:cNvSpPr/>
          <p:nvPr/>
        </p:nvSpPr>
        <p:spPr>
          <a:xfrm>
            <a:off x="1835696" y="2780928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two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31" name="Zaoblený obdélník 330"/>
          <p:cNvSpPr/>
          <p:nvPr/>
        </p:nvSpPr>
        <p:spPr>
          <a:xfrm>
            <a:off x="1835696" y="2996952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dvě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32" name="Zaoblený obdélník 331"/>
          <p:cNvSpPr/>
          <p:nvPr/>
        </p:nvSpPr>
        <p:spPr>
          <a:xfrm>
            <a:off x="3275856" y="2636912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33" name="Zaoblený obdélník 332"/>
          <p:cNvSpPr/>
          <p:nvPr/>
        </p:nvSpPr>
        <p:spPr>
          <a:xfrm>
            <a:off x="3347864" y="2780928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pupil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34" name="Zaoblený obdélník 333"/>
          <p:cNvSpPr/>
          <p:nvPr/>
        </p:nvSpPr>
        <p:spPr>
          <a:xfrm>
            <a:off x="3347864" y="2996952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žák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35" name="Zaoblený obdélník 334"/>
          <p:cNvSpPr/>
          <p:nvPr/>
        </p:nvSpPr>
        <p:spPr>
          <a:xfrm>
            <a:off x="251520" y="3429000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36" name="Zaoblený obdélník 335"/>
          <p:cNvSpPr/>
          <p:nvPr/>
        </p:nvSpPr>
        <p:spPr>
          <a:xfrm>
            <a:off x="323528" y="3573016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green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37" name="Zaoblený obdélník 336"/>
          <p:cNvSpPr/>
          <p:nvPr/>
        </p:nvSpPr>
        <p:spPr>
          <a:xfrm>
            <a:off x="323528" y="3789040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zelená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38" name="Zaoblený obdélník 337"/>
          <p:cNvSpPr/>
          <p:nvPr/>
        </p:nvSpPr>
        <p:spPr>
          <a:xfrm>
            <a:off x="1763688" y="3429000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39" name="Zaoblený obdélník 338"/>
          <p:cNvSpPr/>
          <p:nvPr/>
        </p:nvSpPr>
        <p:spPr>
          <a:xfrm>
            <a:off x="1835696" y="3573016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three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40" name="Zaoblený obdélník 339"/>
          <p:cNvSpPr/>
          <p:nvPr/>
        </p:nvSpPr>
        <p:spPr>
          <a:xfrm>
            <a:off x="1835696" y="3789040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tři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41" name="Zaoblený obdélník 340"/>
          <p:cNvSpPr/>
          <p:nvPr/>
        </p:nvSpPr>
        <p:spPr>
          <a:xfrm>
            <a:off x="3275856" y="3429000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42" name="Zaoblený obdélník 341"/>
          <p:cNvSpPr/>
          <p:nvPr/>
        </p:nvSpPr>
        <p:spPr>
          <a:xfrm>
            <a:off x="3347864" y="3573016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textbook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43" name="Zaoblený obdélník 342"/>
          <p:cNvSpPr/>
          <p:nvPr/>
        </p:nvSpPr>
        <p:spPr>
          <a:xfrm>
            <a:off x="3347864" y="3789040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učebnice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44" name="Zaoblený obdélník 343"/>
          <p:cNvSpPr/>
          <p:nvPr/>
        </p:nvSpPr>
        <p:spPr>
          <a:xfrm>
            <a:off x="251520" y="4221088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45" name="Zaoblený obdélník 344"/>
          <p:cNvSpPr/>
          <p:nvPr/>
        </p:nvSpPr>
        <p:spPr>
          <a:xfrm>
            <a:off x="323528" y="4365104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white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46" name="Zaoblený obdélník 345"/>
          <p:cNvSpPr/>
          <p:nvPr/>
        </p:nvSpPr>
        <p:spPr>
          <a:xfrm>
            <a:off x="323528" y="4581128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bílá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47" name="Zaoblený obdélník 346"/>
          <p:cNvSpPr/>
          <p:nvPr/>
        </p:nvSpPr>
        <p:spPr>
          <a:xfrm>
            <a:off x="1763688" y="4221088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48" name="Zaoblený obdélník 347"/>
          <p:cNvSpPr/>
          <p:nvPr/>
        </p:nvSpPr>
        <p:spPr>
          <a:xfrm>
            <a:off x="1835696" y="4365104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four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49" name="Zaoblený obdélník 348"/>
          <p:cNvSpPr/>
          <p:nvPr/>
        </p:nvSpPr>
        <p:spPr>
          <a:xfrm>
            <a:off x="1835696" y="4581128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čtyři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50" name="Zaoblený obdélník 349"/>
          <p:cNvSpPr/>
          <p:nvPr/>
        </p:nvSpPr>
        <p:spPr>
          <a:xfrm>
            <a:off x="3275856" y="4221088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51" name="Zaoblený obdélník 350"/>
          <p:cNvSpPr/>
          <p:nvPr/>
        </p:nvSpPr>
        <p:spPr>
          <a:xfrm>
            <a:off x="3347864" y="4365104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pen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52" name="Zaoblený obdélník 351"/>
          <p:cNvSpPr/>
          <p:nvPr/>
        </p:nvSpPr>
        <p:spPr>
          <a:xfrm>
            <a:off x="3347864" y="4581128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pero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53" name="Zaoblený obdélník 352"/>
          <p:cNvSpPr/>
          <p:nvPr/>
        </p:nvSpPr>
        <p:spPr>
          <a:xfrm>
            <a:off x="251520" y="5013176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54" name="Zaoblený obdélník 353"/>
          <p:cNvSpPr/>
          <p:nvPr/>
        </p:nvSpPr>
        <p:spPr>
          <a:xfrm>
            <a:off x="323528" y="5157192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black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55" name="Zaoblený obdélník 354"/>
          <p:cNvSpPr/>
          <p:nvPr/>
        </p:nvSpPr>
        <p:spPr>
          <a:xfrm>
            <a:off x="323528" y="5373216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černá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56" name="Zaoblený obdélník 355"/>
          <p:cNvSpPr/>
          <p:nvPr/>
        </p:nvSpPr>
        <p:spPr>
          <a:xfrm>
            <a:off x="1763688" y="5013176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57" name="Zaoblený obdélník 356"/>
          <p:cNvSpPr/>
          <p:nvPr/>
        </p:nvSpPr>
        <p:spPr>
          <a:xfrm>
            <a:off x="1835696" y="5157192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five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58" name="Zaoblený obdélník 357"/>
          <p:cNvSpPr/>
          <p:nvPr/>
        </p:nvSpPr>
        <p:spPr>
          <a:xfrm>
            <a:off x="1835696" y="5373216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pět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59" name="Zaoblený obdélník 358"/>
          <p:cNvSpPr/>
          <p:nvPr/>
        </p:nvSpPr>
        <p:spPr>
          <a:xfrm>
            <a:off x="3275856" y="5013176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60" name="Zaoblený obdélník 359"/>
          <p:cNvSpPr/>
          <p:nvPr/>
        </p:nvSpPr>
        <p:spPr>
          <a:xfrm>
            <a:off x="3347864" y="5157192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chalk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61" name="Zaoblený obdélník 360"/>
          <p:cNvSpPr/>
          <p:nvPr/>
        </p:nvSpPr>
        <p:spPr>
          <a:xfrm>
            <a:off x="3347864" y="5373216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křída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62" name="Zaoblený obdélník 361"/>
          <p:cNvSpPr/>
          <p:nvPr/>
        </p:nvSpPr>
        <p:spPr>
          <a:xfrm>
            <a:off x="251520" y="5805264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63" name="Zaoblený obdélník 362"/>
          <p:cNvSpPr/>
          <p:nvPr/>
        </p:nvSpPr>
        <p:spPr>
          <a:xfrm>
            <a:off x="323528" y="5949280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blue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64" name="Zaoblený obdélník 363"/>
          <p:cNvSpPr/>
          <p:nvPr/>
        </p:nvSpPr>
        <p:spPr>
          <a:xfrm>
            <a:off x="323528" y="6165304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modrá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65" name="Zaoblený obdélník 364"/>
          <p:cNvSpPr/>
          <p:nvPr/>
        </p:nvSpPr>
        <p:spPr>
          <a:xfrm>
            <a:off x="1763688" y="5805264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66" name="Zaoblený obdélník 365"/>
          <p:cNvSpPr/>
          <p:nvPr/>
        </p:nvSpPr>
        <p:spPr>
          <a:xfrm>
            <a:off x="1835696" y="5949280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six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67" name="Zaoblený obdélník 366"/>
          <p:cNvSpPr/>
          <p:nvPr/>
        </p:nvSpPr>
        <p:spPr>
          <a:xfrm>
            <a:off x="1835696" y="6165304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šest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68" name="Zaoblený obdélník 367"/>
          <p:cNvSpPr/>
          <p:nvPr/>
        </p:nvSpPr>
        <p:spPr>
          <a:xfrm>
            <a:off x="3275856" y="5805264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69" name="Zaoblený obdélník 368"/>
          <p:cNvSpPr/>
          <p:nvPr/>
        </p:nvSpPr>
        <p:spPr>
          <a:xfrm>
            <a:off x="3347864" y="5949280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blackboard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70" name="Zaoblený obdélník 369"/>
          <p:cNvSpPr/>
          <p:nvPr/>
        </p:nvSpPr>
        <p:spPr>
          <a:xfrm>
            <a:off x="3347864" y="6165304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smtClean="0">
                <a:latin typeface="Georgia" pitchFamily="18" charset="0"/>
              </a:rPr>
              <a:t>tabule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73" name="Zaoblený obdélník 72"/>
          <p:cNvSpPr/>
          <p:nvPr/>
        </p:nvSpPr>
        <p:spPr>
          <a:xfrm>
            <a:off x="5148064" y="203862"/>
            <a:ext cx="3672408" cy="360040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050" dirty="0" smtClean="0">
              <a:latin typeface="Georgia" pitchFamily="18" charset="0"/>
            </a:endParaRPr>
          </a:p>
          <a:p>
            <a:pPr algn="ctr"/>
            <a:endParaRPr lang="cs-CZ" sz="1050" dirty="0">
              <a:latin typeface="Georgia" pitchFamily="18" charset="0"/>
            </a:endParaRPr>
          </a:p>
          <a:p>
            <a:pPr algn="ctr"/>
            <a:r>
              <a:rPr lang="cs-CZ" sz="1050" dirty="0" smtClean="0">
                <a:latin typeface="Georgia" pitchFamily="18" charset="0"/>
              </a:rPr>
              <a:t>Napiš jiná </a:t>
            </a:r>
            <a:r>
              <a:rPr lang="cs-CZ" sz="1050" dirty="0" smtClean="0">
                <a:latin typeface="Georgia" pitchFamily="18" charset="0"/>
              </a:rPr>
              <a:t> slovíčka </a:t>
            </a:r>
            <a:r>
              <a:rPr lang="cs-CZ" sz="1050" dirty="0" smtClean="0">
                <a:latin typeface="Georgia" pitchFamily="18" charset="0"/>
              </a:rPr>
              <a:t>z těchto okruhů </a:t>
            </a:r>
            <a:r>
              <a:rPr lang="cs-CZ" sz="1050" dirty="0" smtClean="0">
                <a:latin typeface="Georgia" pitchFamily="18" charset="0"/>
              </a:rPr>
              <a:t> slovní </a:t>
            </a:r>
            <a:r>
              <a:rPr lang="cs-CZ" sz="1050" dirty="0" smtClean="0">
                <a:latin typeface="Georgia" pitchFamily="18" charset="0"/>
              </a:rPr>
              <a:t>zásoby.</a:t>
            </a:r>
          </a:p>
          <a:p>
            <a:pPr algn="ctr"/>
            <a:endParaRPr lang="cs-CZ" sz="1050" dirty="0" smtClean="0">
              <a:latin typeface="Georgia" pitchFamily="18" charset="0"/>
            </a:endParaRPr>
          </a:p>
          <a:p>
            <a:pPr algn="ctr"/>
            <a:endParaRPr lang="cs-CZ" sz="1050" dirty="0" smtClean="0">
              <a:latin typeface="Georgia" pitchFamily="18" charset="0"/>
            </a:endParaRPr>
          </a:p>
        </p:txBody>
      </p:sp>
      <p:sp>
        <p:nvSpPr>
          <p:cNvPr id="226" name="Zaoblený obdélník 225"/>
          <p:cNvSpPr/>
          <p:nvPr/>
        </p:nvSpPr>
        <p:spPr>
          <a:xfrm>
            <a:off x="4792093" y="858035"/>
            <a:ext cx="1368152" cy="648072"/>
          </a:xfrm>
          <a:prstGeom prst="round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227" name="Zaoblený obdélník 226"/>
          <p:cNvSpPr/>
          <p:nvPr/>
        </p:nvSpPr>
        <p:spPr>
          <a:xfrm>
            <a:off x="4864101" y="1002051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 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228" name="Zaoblený obdélník 227"/>
          <p:cNvSpPr/>
          <p:nvPr/>
        </p:nvSpPr>
        <p:spPr>
          <a:xfrm>
            <a:off x="4864101" y="1218075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232" name="Zaoblený obdélník 231"/>
          <p:cNvSpPr/>
          <p:nvPr/>
        </p:nvSpPr>
        <p:spPr>
          <a:xfrm>
            <a:off x="6300192" y="861138"/>
            <a:ext cx="1368152" cy="648072"/>
          </a:xfrm>
          <a:prstGeom prst="round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233" name="Zaoblený obdélník 232"/>
          <p:cNvSpPr/>
          <p:nvPr/>
        </p:nvSpPr>
        <p:spPr>
          <a:xfrm>
            <a:off x="6372200" y="1005154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234" name="Zaoblený obdélník 233"/>
          <p:cNvSpPr/>
          <p:nvPr/>
        </p:nvSpPr>
        <p:spPr>
          <a:xfrm>
            <a:off x="6372200" y="1221178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235" name="Zaoblený obdélník 234"/>
          <p:cNvSpPr/>
          <p:nvPr/>
        </p:nvSpPr>
        <p:spPr>
          <a:xfrm>
            <a:off x="7775848" y="836712"/>
            <a:ext cx="1368152" cy="648072"/>
          </a:xfrm>
          <a:prstGeom prst="round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236" name="Zaoblený obdélník 235"/>
          <p:cNvSpPr/>
          <p:nvPr/>
        </p:nvSpPr>
        <p:spPr>
          <a:xfrm>
            <a:off x="7847856" y="980728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237" name="Zaoblený obdélník 236"/>
          <p:cNvSpPr/>
          <p:nvPr/>
        </p:nvSpPr>
        <p:spPr>
          <a:xfrm>
            <a:off x="7847856" y="1196752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238" name="Zaoblený obdélník 237"/>
          <p:cNvSpPr/>
          <p:nvPr/>
        </p:nvSpPr>
        <p:spPr>
          <a:xfrm>
            <a:off x="4817427" y="1826822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239" name="Zaoblený obdélník 238"/>
          <p:cNvSpPr/>
          <p:nvPr/>
        </p:nvSpPr>
        <p:spPr>
          <a:xfrm>
            <a:off x="4889435" y="1970838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240" name="Zaoblený obdélník 239"/>
          <p:cNvSpPr/>
          <p:nvPr/>
        </p:nvSpPr>
        <p:spPr>
          <a:xfrm>
            <a:off x="4889435" y="2186862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241" name="Zaoblený obdélník 240"/>
          <p:cNvSpPr/>
          <p:nvPr/>
        </p:nvSpPr>
        <p:spPr>
          <a:xfrm>
            <a:off x="4817427" y="2618910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242" name="Zaoblený obdélník 241"/>
          <p:cNvSpPr/>
          <p:nvPr/>
        </p:nvSpPr>
        <p:spPr>
          <a:xfrm>
            <a:off x="4889435" y="2762926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243" name="Zaoblený obdélník 242"/>
          <p:cNvSpPr/>
          <p:nvPr/>
        </p:nvSpPr>
        <p:spPr>
          <a:xfrm>
            <a:off x="4889435" y="2978950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244" name="Zaoblený obdélník 243"/>
          <p:cNvSpPr/>
          <p:nvPr/>
        </p:nvSpPr>
        <p:spPr>
          <a:xfrm>
            <a:off x="4817427" y="3410998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245" name="Zaoblený obdélník 244"/>
          <p:cNvSpPr/>
          <p:nvPr/>
        </p:nvSpPr>
        <p:spPr>
          <a:xfrm>
            <a:off x="4889435" y="3555014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246" name="Zaoblený obdélník 245"/>
          <p:cNvSpPr/>
          <p:nvPr/>
        </p:nvSpPr>
        <p:spPr>
          <a:xfrm>
            <a:off x="4889435" y="3771038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247" name="Zaoblený obdélník 246"/>
          <p:cNvSpPr/>
          <p:nvPr/>
        </p:nvSpPr>
        <p:spPr>
          <a:xfrm>
            <a:off x="4817427" y="4203086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248" name="Zaoblený obdélník 247"/>
          <p:cNvSpPr/>
          <p:nvPr/>
        </p:nvSpPr>
        <p:spPr>
          <a:xfrm>
            <a:off x="4889435" y="4347102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249" name="Zaoblený obdélník 248"/>
          <p:cNvSpPr/>
          <p:nvPr/>
        </p:nvSpPr>
        <p:spPr>
          <a:xfrm>
            <a:off x="4889435" y="4563126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250" name="Zaoblený obdélník 249"/>
          <p:cNvSpPr/>
          <p:nvPr/>
        </p:nvSpPr>
        <p:spPr>
          <a:xfrm>
            <a:off x="4817427" y="4995174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251" name="Zaoblený obdélník 250"/>
          <p:cNvSpPr/>
          <p:nvPr/>
        </p:nvSpPr>
        <p:spPr>
          <a:xfrm>
            <a:off x="4889435" y="5139190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k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252" name="Zaoblený obdélník 251"/>
          <p:cNvSpPr/>
          <p:nvPr/>
        </p:nvSpPr>
        <p:spPr>
          <a:xfrm>
            <a:off x="4889435" y="5355214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253" name="Zaoblený obdélník 252"/>
          <p:cNvSpPr/>
          <p:nvPr/>
        </p:nvSpPr>
        <p:spPr>
          <a:xfrm>
            <a:off x="4817427" y="5787262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254" name="Zaoblený obdélník 253"/>
          <p:cNvSpPr/>
          <p:nvPr/>
        </p:nvSpPr>
        <p:spPr>
          <a:xfrm>
            <a:off x="4889435" y="5931278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255" name="Zaoblený obdélník 254"/>
          <p:cNvSpPr/>
          <p:nvPr/>
        </p:nvSpPr>
        <p:spPr>
          <a:xfrm>
            <a:off x="4889435" y="6147302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256" name="Zaoblený obdélník 255"/>
          <p:cNvSpPr/>
          <p:nvPr/>
        </p:nvSpPr>
        <p:spPr>
          <a:xfrm>
            <a:off x="6318325" y="1827131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257" name="Zaoblený obdélník 256"/>
          <p:cNvSpPr/>
          <p:nvPr/>
        </p:nvSpPr>
        <p:spPr>
          <a:xfrm>
            <a:off x="6390333" y="1971147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258" name="Zaoblený obdélník 257"/>
          <p:cNvSpPr/>
          <p:nvPr/>
        </p:nvSpPr>
        <p:spPr>
          <a:xfrm>
            <a:off x="6390333" y="2187171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259" name="Zaoblený obdélník 258"/>
          <p:cNvSpPr/>
          <p:nvPr/>
        </p:nvSpPr>
        <p:spPr>
          <a:xfrm>
            <a:off x="6318325" y="2619219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260" name="Zaoblený obdélník 259"/>
          <p:cNvSpPr/>
          <p:nvPr/>
        </p:nvSpPr>
        <p:spPr>
          <a:xfrm>
            <a:off x="6390333" y="2763235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261" name="Zaoblený obdélník 260"/>
          <p:cNvSpPr/>
          <p:nvPr/>
        </p:nvSpPr>
        <p:spPr>
          <a:xfrm>
            <a:off x="6390333" y="2979259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262" name="Zaoblený obdélník 261"/>
          <p:cNvSpPr/>
          <p:nvPr/>
        </p:nvSpPr>
        <p:spPr>
          <a:xfrm>
            <a:off x="6318325" y="3411307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263" name="Zaoblený obdélník 262"/>
          <p:cNvSpPr/>
          <p:nvPr/>
        </p:nvSpPr>
        <p:spPr>
          <a:xfrm>
            <a:off x="6390333" y="3555323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264" name="Zaoblený obdélník 263"/>
          <p:cNvSpPr/>
          <p:nvPr/>
        </p:nvSpPr>
        <p:spPr>
          <a:xfrm>
            <a:off x="6390333" y="3771347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265" name="Zaoblený obdélník 264"/>
          <p:cNvSpPr/>
          <p:nvPr/>
        </p:nvSpPr>
        <p:spPr>
          <a:xfrm>
            <a:off x="6318325" y="4203395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266" name="Zaoblený obdélník 265"/>
          <p:cNvSpPr/>
          <p:nvPr/>
        </p:nvSpPr>
        <p:spPr>
          <a:xfrm>
            <a:off x="6390333" y="4347411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267" name="Zaoblený obdélník 266"/>
          <p:cNvSpPr/>
          <p:nvPr/>
        </p:nvSpPr>
        <p:spPr>
          <a:xfrm>
            <a:off x="6390333" y="4563435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268" name="Zaoblený obdélník 267"/>
          <p:cNvSpPr/>
          <p:nvPr/>
        </p:nvSpPr>
        <p:spPr>
          <a:xfrm>
            <a:off x="6318325" y="4995483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269" name="Zaoblený obdélník 268"/>
          <p:cNvSpPr/>
          <p:nvPr/>
        </p:nvSpPr>
        <p:spPr>
          <a:xfrm>
            <a:off x="6390333" y="5139499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270" name="Zaoblený obdélník 269"/>
          <p:cNvSpPr/>
          <p:nvPr/>
        </p:nvSpPr>
        <p:spPr>
          <a:xfrm>
            <a:off x="6390333" y="5355523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271" name="Zaoblený obdélník 270"/>
          <p:cNvSpPr/>
          <p:nvPr/>
        </p:nvSpPr>
        <p:spPr>
          <a:xfrm>
            <a:off x="6318325" y="5787571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272" name="Zaoblený obdélník 271"/>
          <p:cNvSpPr/>
          <p:nvPr/>
        </p:nvSpPr>
        <p:spPr>
          <a:xfrm>
            <a:off x="6390333" y="5931587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273" name="Zaoblený obdélník 272"/>
          <p:cNvSpPr/>
          <p:nvPr/>
        </p:nvSpPr>
        <p:spPr>
          <a:xfrm>
            <a:off x="6390333" y="6147611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274" name="Zaoblený obdélník 273"/>
          <p:cNvSpPr/>
          <p:nvPr/>
        </p:nvSpPr>
        <p:spPr>
          <a:xfrm>
            <a:off x="7755498" y="1844824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275" name="Zaoblený obdélník 274"/>
          <p:cNvSpPr/>
          <p:nvPr/>
        </p:nvSpPr>
        <p:spPr>
          <a:xfrm>
            <a:off x="7827506" y="1988840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276" name="Zaoblený obdélník 275"/>
          <p:cNvSpPr/>
          <p:nvPr/>
        </p:nvSpPr>
        <p:spPr>
          <a:xfrm>
            <a:off x="7827506" y="2204864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277" name="Zaoblený obdélník 276"/>
          <p:cNvSpPr/>
          <p:nvPr/>
        </p:nvSpPr>
        <p:spPr>
          <a:xfrm>
            <a:off x="7755498" y="2636912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278" name="Zaoblený obdélník 277"/>
          <p:cNvSpPr/>
          <p:nvPr/>
        </p:nvSpPr>
        <p:spPr>
          <a:xfrm>
            <a:off x="7827506" y="2780928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279" name="Zaoblený obdélník 278"/>
          <p:cNvSpPr/>
          <p:nvPr/>
        </p:nvSpPr>
        <p:spPr>
          <a:xfrm>
            <a:off x="7827506" y="2996952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280" name="Zaoblený obdélník 279"/>
          <p:cNvSpPr/>
          <p:nvPr/>
        </p:nvSpPr>
        <p:spPr>
          <a:xfrm>
            <a:off x="7755498" y="3429000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281" name="Zaoblený obdélník 280"/>
          <p:cNvSpPr/>
          <p:nvPr/>
        </p:nvSpPr>
        <p:spPr>
          <a:xfrm>
            <a:off x="7827506" y="3573016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282" name="Zaoblený obdélník 281"/>
          <p:cNvSpPr/>
          <p:nvPr/>
        </p:nvSpPr>
        <p:spPr>
          <a:xfrm>
            <a:off x="7827506" y="3789040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283" name="Zaoblený obdélník 282"/>
          <p:cNvSpPr/>
          <p:nvPr/>
        </p:nvSpPr>
        <p:spPr>
          <a:xfrm>
            <a:off x="7755498" y="4221088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284" name="Zaoblený obdélník 283"/>
          <p:cNvSpPr/>
          <p:nvPr/>
        </p:nvSpPr>
        <p:spPr>
          <a:xfrm>
            <a:off x="7827506" y="4365104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285" name="Zaoblený obdélník 284"/>
          <p:cNvSpPr/>
          <p:nvPr/>
        </p:nvSpPr>
        <p:spPr>
          <a:xfrm>
            <a:off x="7827506" y="4581128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286" name="Zaoblený obdélník 285"/>
          <p:cNvSpPr/>
          <p:nvPr/>
        </p:nvSpPr>
        <p:spPr>
          <a:xfrm>
            <a:off x="7755498" y="5013176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287" name="Zaoblený obdélník 286"/>
          <p:cNvSpPr/>
          <p:nvPr/>
        </p:nvSpPr>
        <p:spPr>
          <a:xfrm>
            <a:off x="7827506" y="5157192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288" name="Zaoblený obdélník 287"/>
          <p:cNvSpPr/>
          <p:nvPr/>
        </p:nvSpPr>
        <p:spPr>
          <a:xfrm>
            <a:off x="7827506" y="5373216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289" name="Zaoblený obdélník 288"/>
          <p:cNvSpPr/>
          <p:nvPr/>
        </p:nvSpPr>
        <p:spPr>
          <a:xfrm>
            <a:off x="7755498" y="5805264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290" name="Zaoblený obdélník 289"/>
          <p:cNvSpPr/>
          <p:nvPr/>
        </p:nvSpPr>
        <p:spPr>
          <a:xfrm>
            <a:off x="7827506" y="5949280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291" name="Zaoblený obdélník 290"/>
          <p:cNvSpPr/>
          <p:nvPr/>
        </p:nvSpPr>
        <p:spPr>
          <a:xfrm>
            <a:off x="7827506" y="6165304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286</TotalTime>
  <Words>146</Words>
  <Application>Microsoft Office PowerPoint</Application>
  <PresentationFormat>Předvádění na obrazovce (4:3)</PresentationFormat>
  <Paragraphs>82</Paragraphs>
  <Slides>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MO-AČR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Překldy</dc:title>
  <dc:subject>Anglický jazyk</dc:subject>
  <dc:creator>Eva Valentová</dc:creator>
  <cp:lastModifiedBy>Učitel</cp:lastModifiedBy>
  <cp:revision>42</cp:revision>
  <dcterms:created xsi:type="dcterms:W3CDTF">2011-08-15T11:12:45Z</dcterms:created>
  <dcterms:modified xsi:type="dcterms:W3CDTF">2012-08-13T08:11:17Z</dcterms:modified>
</cp:coreProperties>
</file>