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6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9" r:id="rId9"/>
    <p:sldId id="265" r:id="rId10"/>
    <p:sldId id="266" r:id="rId11"/>
    <p:sldId id="267" r:id="rId12"/>
    <p:sldId id="268" r:id="rId13"/>
    <p:sldId id="262" r:id="rId14"/>
    <p:sldId id="270" r:id="rId15"/>
    <p:sldId id="271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94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D5D526E-58FA-45C4-8362-67BB58443F4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A0C1313-1CE9-4455-8E5F-5BD3E83C110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97" r:id="rId1"/>
    <p:sldLayoutId id="2147483998" r:id="rId2"/>
    <p:sldLayoutId id="2147483999" r:id="rId3"/>
    <p:sldLayoutId id="2147484000" r:id="rId4"/>
    <p:sldLayoutId id="2147484001" r:id="rId5"/>
    <p:sldLayoutId id="2147484002" r:id="rId6"/>
    <p:sldLayoutId id="2147484003" r:id="rId7"/>
    <p:sldLayoutId id="2147484004" r:id="rId8"/>
    <p:sldLayoutId id="2147484005" r:id="rId9"/>
    <p:sldLayoutId id="2147484006" r:id="rId10"/>
    <p:sldLayoutId id="21474840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979712" y="2564904"/>
            <a:ext cx="484139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5400" dirty="0" smtClean="0">
                <a:solidFill>
                  <a:srgbClr val="FF0000"/>
                </a:solidFill>
              </a:rPr>
              <a:t>Ochrana zdraví</a:t>
            </a:r>
            <a:endParaRPr lang="cs-CZ" sz="54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868144" y="5805264"/>
            <a:ext cx="26933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Bc. Balonová Soňa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864829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1340768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FF0000"/>
                </a:solidFill>
              </a:rPr>
              <a:t>Co je to zdraví?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2400458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F0"/>
                </a:solidFill>
              </a:rPr>
              <a:t>Co si představuješ pod tímto pojmem?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428999"/>
            <a:ext cx="8136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B050"/>
                </a:solidFill>
              </a:rPr>
              <a:t>Co pro Tebe znamená být zdráv?</a:t>
            </a:r>
            <a:endParaRPr lang="cs-CZ" sz="3200" dirty="0">
              <a:solidFill>
                <a:srgbClr val="00B050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4013774"/>
            <a:ext cx="4164700" cy="2165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319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1855391"/>
            <a:ext cx="77048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Zdraví</a:t>
            </a:r>
            <a:r>
              <a:rPr lang="cs-CZ" sz="3200" dirty="0" smtClean="0"/>
              <a:t> – je pro většinu lidí považováno za nejcennější poklad. </a:t>
            </a:r>
            <a:endParaRPr lang="cs-CZ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79512" y="4149080"/>
            <a:ext cx="7272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Bohužel, ne každý si ho dokáže jako poklad střežit.</a:t>
            </a:r>
            <a:endParaRPr lang="cs-CZ" sz="3200" dirty="0">
              <a:solidFill>
                <a:srgbClr val="FF0000"/>
              </a:solidFill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7839" y="2405633"/>
            <a:ext cx="1383407" cy="1383407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246" y="4621"/>
            <a:ext cx="1822754" cy="274205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226298"/>
            <a:ext cx="1828800" cy="1343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213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1268760"/>
            <a:ext cx="80648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WHO</a:t>
            </a:r>
            <a:r>
              <a:rPr lang="cs-CZ" sz="3200" dirty="0" smtClean="0"/>
              <a:t> – je zkratka světové zdravotnické organizace.</a:t>
            </a:r>
            <a:endParaRPr lang="cs-CZ" sz="3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755576" y="2564904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70C0"/>
                </a:solidFill>
              </a:rPr>
              <a:t>Ta charakterizuje zdraví, jako stav  úplné duševní, tělesné a sociální pohody a ne pouze nepřítomnost nemoci.</a:t>
            </a:r>
            <a:endParaRPr lang="cs-CZ" sz="3200" dirty="0">
              <a:solidFill>
                <a:srgbClr val="0070C0"/>
              </a:solidFill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3992" y="5063838"/>
            <a:ext cx="1162064" cy="1162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936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18207" y="1028840"/>
            <a:ext cx="78277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Jaké jsou příčiny narušení našeho zdraví 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2348880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dědičnost</a:t>
            </a:r>
            <a:endParaRPr lang="cs-CZ" sz="3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1043608" y="3284984"/>
            <a:ext cx="29594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způsob života</a:t>
            </a:r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43608" y="4221088"/>
            <a:ext cx="533992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životní a sociální prostředí</a:t>
            </a:r>
            <a:endParaRPr lang="cs-CZ" sz="3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043608" y="5301208"/>
            <a:ext cx="45672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- úroveň zdravotní péče</a:t>
            </a:r>
            <a:endParaRPr lang="cs-CZ" sz="3200" dirty="0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2573615"/>
            <a:ext cx="1711575" cy="1296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86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" presetID="2" presetClass="entr" presetSubtype="6" accel="20000" fill="hold" grpId="0" nodeType="after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14" presetID="2" presetClass="entr" presetSubtype="6" accel="20000" fill="hold" grpId="0" nodeType="after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7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4500"/>
                                </p:stCondLst>
                                <p:childTnLst>
                                  <p:par>
                                    <p:cTn id="19" presetID="2" presetClass="entr" presetSubtype="6" accel="20000" fill="hold" grpId="0" nodeType="after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9500"/>
                                </p:stCondLst>
                                <p:childTnLst>
                                  <p:par>
                                    <p:cTn id="24" presetID="2" presetClass="entr" presetSubtype="6" accel="20000" fill="hold" grpId="0" nodeType="after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3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3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5" grpId="0"/>
          <p:bldP spid="6" grpId="0"/>
          <p:bldP spid="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10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9" presetID="2" presetClass="entr" presetSubtype="6" accel="2000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30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3" fill="hold">
                                <p:stCondLst>
                                  <p:cond delay="9500"/>
                                </p:stCondLst>
                                <p:childTnLst>
                                  <p:par>
                                    <p:cTn id="14" presetID="2" presetClass="entr" presetSubtype="6" accel="2000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7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14500"/>
                                </p:stCondLst>
                                <p:childTnLst>
                                  <p:par>
                                    <p:cTn id="19" presetID="2" presetClass="entr" presetSubtype="6" accel="2000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30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3" fill="hold">
                                <p:stCondLst>
                                  <p:cond delay="19500"/>
                                </p:stCondLst>
                                <p:childTnLst>
                                  <p:par>
                                    <p:cTn id="24" presetID="2" presetClass="entr" presetSubtype="6" accel="20000" fill="hold" grpId="0" nodeType="after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3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30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" grpId="0"/>
          <p:bldP spid="4" grpId="0"/>
          <p:bldP spid="5" grpId="0"/>
          <p:bldP spid="6" grpId="0"/>
          <p:bldP spid="7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8983" y="764704"/>
            <a:ext cx="705834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dirty="0" smtClean="0"/>
              <a:t>          </a:t>
            </a:r>
            <a:r>
              <a:rPr lang="cs-CZ" sz="3200" dirty="0" smtClean="0">
                <a:solidFill>
                  <a:srgbClr val="FF0000"/>
                </a:solidFill>
              </a:rPr>
              <a:t>Co může být příčinou nemocí </a:t>
            </a:r>
            <a:r>
              <a:rPr lang="cs-CZ" sz="3200" dirty="0">
                <a:solidFill>
                  <a:srgbClr val="FF0000"/>
                </a:solidFill>
              </a:rPr>
              <a:t>?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981087" y="2186168"/>
            <a:ext cx="153439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Infekce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930905" y="2186168"/>
            <a:ext cx="12250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Úrazy</a:t>
            </a:r>
            <a:endParaRPr lang="cs-CZ" sz="3200" dirty="0">
              <a:solidFill>
                <a:srgbClr val="00B0F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770943"/>
            <a:ext cx="4860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sz="2400" dirty="0"/>
              <a:t>n</a:t>
            </a:r>
            <a:r>
              <a:rPr lang="cs-CZ" sz="2400" dirty="0" smtClean="0"/>
              <a:t>edodržování zásad hygieny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-14748" y="3501008"/>
            <a:ext cx="46842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</a:t>
            </a:r>
            <a:r>
              <a:rPr lang="cs-CZ" sz="2400" dirty="0" smtClean="0"/>
              <a:t> nerespektování zásad přírody   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5837333" y="2852936"/>
            <a:ext cx="2089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sz="2400" dirty="0" smtClean="0"/>
              <a:t>neopatrnost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37333" y="3501008"/>
            <a:ext cx="30599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sz="2400" dirty="0"/>
              <a:t>p</a:t>
            </a:r>
            <a:r>
              <a:rPr lang="cs-CZ" sz="2400" dirty="0" smtClean="0"/>
              <a:t>řeceňování sil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837333" y="4221088"/>
            <a:ext cx="27815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- </a:t>
            </a:r>
            <a:r>
              <a:rPr lang="cs-CZ" sz="2400" dirty="0"/>
              <a:t>n</a:t>
            </a:r>
            <a:r>
              <a:rPr lang="cs-CZ" sz="2400" dirty="0" smtClean="0"/>
              <a:t>ešťastná náhoda</a:t>
            </a:r>
            <a:endParaRPr lang="cs-CZ" sz="2400" dirty="0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2033" y="5138518"/>
            <a:ext cx="1304925" cy="114300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480498"/>
            <a:ext cx="1094634" cy="1313561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9991" y="1074184"/>
            <a:ext cx="1551605" cy="111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1156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3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000"/>
                            </p:stCondLst>
                            <p:childTnLst>
                              <p:par>
                                <p:cTn id="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1500"/>
                            </p:stCondLst>
                            <p:childTnLst>
                              <p:par>
                                <p:cTn id="2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3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1500"/>
                            </p:stCondLst>
                            <p:childTnLst>
                              <p:par>
                                <p:cTn id="45" presetID="2" presetClass="entr" presetSubtype="1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9500"/>
                            </p:stCondLst>
                            <p:childTnLst>
                              <p:par>
                                <p:cTn id="50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1052736"/>
            <a:ext cx="84249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Infekční onemocnění</a:t>
            </a:r>
            <a:endParaRPr lang="cs-CZ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27584" y="5157191"/>
            <a:ext cx="2461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přenosné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229748" y="2044005"/>
            <a:ext cx="6286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=</a:t>
            </a:r>
            <a:endParaRPr lang="cs-CZ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3059832" y="3290500"/>
            <a:ext cx="282801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36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onemocnění</a:t>
            </a:r>
            <a:endParaRPr lang="cs-CZ" sz="36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24128" y="5172383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nepřenosné</a:t>
            </a:r>
            <a:endParaRPr lang="cs-CZ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cxnSp>
        <p:nvCxnSpPr>
          <p:cNvPr id="17" name="Přímá spojnice se šipkou 16"/>
          <p:cNvCxnSpPr/>
          <p:nvPr/>
        </p:nvCxnSpPr>
        <p:spPr>
          <a:xfrm flipH="1">
            <a:off x="2058561" y="3936831"/>
            <a:ext cx="2415279" cy="122036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567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9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764704"/>
            <a:ext cx="87129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Je vyvoláno proniknutím choroboplodných látek do našeho těla. 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67544" y="3573016"/>
            <a:ext cx="22322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- viry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4509120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- bakterie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11560" y="5445224"/>
            <a:ext cx="18722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- plísně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203848" y="2276872"/>
            <a:ext cx="24641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Víš jakých ???</a:t>
            </a:r>
            <a:endParaRPr lang="cs-CZ" sz="2800" b="1" dirty="0">
              <a:solidFill>
                <a:srgbClr val="FF0000"/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8169" y="3787501"/>
            <a:ext cx="1429813" cy="2065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74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467961"/>
            <a:ext cx="79832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Jak se tyto látky dostanou do našeho těla?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1556791"/>
            <a:ext cx="28803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trávicí soustavou</a:t>
            </a:r>
            <a:endParaRPr lang="cs-CZ" sz="24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5488" y="2724198"/>
            <a:ext cx="3094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</a:t>
            </a:r>
            <a:r>
              <a:rPr lang="cs-CZ" sz="2400" b="1" dirty="0" smtClean="0"/>
              <a:t>- dýchací soustavou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79937" y="3951639"/>
            <a:ext cx="30399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bodavým hmyzem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57311" y="5075107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potravinami, vodou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16495" y="3766972"/>
            <a:ext cx="4385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vzdušnou cestou, kapénkami       při kýchání a kašlání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206" y="2724198"/>
            <a:ext cx="43559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komáři, mouchy, klíšťata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395536" y="5112766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přímým kontaktem</a:t>
            </a:r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206" y="1526226"/>
            <a:ext cx="4334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podáním ruky, předměty osobní potřeby</a:t>
            </a:r>
            <a:endParaRPr lang="cs-CZ" sz="2400" dirty="0"/>
          </a:p>
        </p:txBody>
      </p:sp>
      <p:cxnSp>
        <p:nvCxnSpPr>
          <p:cNvPr id="23" name="Přímá spojnice se šipkou 22"/>
          <p:cNvCxnSpPr/>
          <p:nvPr/>
        </p:nvCxnSpPr>
        <p:spPr>
          <a:xfrm>
            <a:off x="3317494" y="1787624"/>
            <a:ext cx="1224136" cy="3555974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nice se šipkou 24"/>
          <p:cNvCxnSpPr/>
          <p:nvPr/>
        </p:nvCxnSpPr>
        <p:spPr>
          <a:xfrm>
            <a:off x="3563888" y="2955030"/>
            <a:ext cx="1093423" cy="1338066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>
            <a:stCxn id="5" idx="3"/>
            <a:endCxn id="8" idx="1"/>
          </p:cNvCxnSpPr>
          <p:nvPr/>
        </p:nvCxnSpPr>
        <p:spPr>
          <a:xfrm flipV="1">
            <a:off x="3419872" y="2955031"/>
            <a:ext cx="1255334" cy="1227441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>
            <a:stCxn id="9" idx="3"/>
          </p:cNvCxnSpPr>
          <p:nvPr/>
        </p:nvCxnSpPr>
        <p:spPr>
          <a:xfrm flipV="1">
            <a:off x="3563888" y="2018456"/>
            <a:ext cx="1093423" cy="3325143"/>
          </a:xfrm>
          <a:prstGeom prst="straightConnector1">
            <a:avLst/>
          </a:prstGeom>
          <a:ln w="28575">
            <a:solidFill>
              <a:srgbClr val="00B0F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9659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65598"/>
            <a:ext cx="6768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Znáš příklady infekčních onemocnění?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2204864"/>
            <a:ext cx="71287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rýma, chřipka, nachlazení, angína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43609" y="3645024"/>
            <a:ext cx="74888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zápal plic, obrna, žloutenka, </a:t>
            </a:r>
            <a:r>
              <a:rPr lang="cs-CZ" sz="2400" dirty="0">
                <a:solidFill>
                  <a:srgbClr val="0070C0"/>
                </a:solidFill>
              </a:rPr>
              <a:t>z</a:t>
            </a:r>
            <a:r>
              <a:rPr lang="cs-CZ" sz="2400" dirty="0" smtClean="0">
                <a:solidFill>
                  <a:srgbClr val="0070C0"/>
                </a:solidFill>
              </a:rPr>
              <a:t>ánět mozkových blan, plané neštovice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87426" y="1590862"/>
            <a:ext cx="4948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Patří sem běžná </a:t>
            </a:r>
            <a:r>
              <a:rPr lang="cs-CZ" sz="2400" dirty="0" smtClean="0"/>
              <a:t>onemocnění: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0768" y="3145697"/>
            <a:ext cx="4248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Těžká</a:t>
            </a:r>
            <a:r>
              <a:rPr lang="cs-CZ" dirty="0"/>
              <a:t> </a:t>
            </a:r>
            <a:r>
              <a:rPr lang="cs-CZ" sz="2400" dirty="0" smtClean="0"/>
              <a:t>onemocnění: </a:t>
            </a:r>
            <a:endParaRPr lang="cs-CZ" sz="2400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8341" y="4562352"/>
            <a:ext cx="2219325" cy="190500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5351" y="1387599"/>
            <a:ext cx="1714500" cy="2257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6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2" presetClass="entr" presetSubtype="2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800"/>
                            </p:stCondLst>
                            <p:childTnLst>
                              <p:par>
                                <p:cTn id="27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2800"/>
                            </p:stCondLst>
                            <p:childTnLst>
                              <p:par>
                                <p:cTn id="31" presetID="2" presetClass="entr" presetSubtype="2" fill="hold" grpId="0" nodeType="afterEffect">
                                  <p:stCondLst>
                                    <p:cond delay="3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2400"/>
                            </p:stCondLst>
                            <p:childTnLst>
                              <p:par>
                                <p:cTn id="36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3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476672"/>
            <a:ext cx="84969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Onemocníme-li infekční nemocí, musíme udělat všechno pro to, abychom zabránili jejímu šíření.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979712" y="1772816"/>
            <a:ext cx="57102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0000"/>
                </a:solidFill>
              </a:rPr>
              <a:t>Jak se tedy správně chováme?</a:t>
            </a:r>
            <a:endParaRPr lang="cs-CZ" sz="32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7802" y="2795184"/>
            <a:ext cx="41921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 Dodržujeme osobní hygienu.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9513" y="3371465"/>
            <a:ext cx="55427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   Nenavštěvujeme své známé.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32678" y="3898993"/>
            <a:ext cx="69694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 Nejezdíme veřejnými hromadnými prostředky.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12572" y="4360658"/>
            <a:ext cx="82089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Nechodíme do obchodů, restaurací a kulturních zařízení.</a:t>
            </a:r>
            <a:endParaRPr lang="cs-CZ" sz="2400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12572" y="4852592"/>
            <a:ext cx="67905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Používáme ochranné pomůcky.</a:t>
            </a:r>
            <a:endParaRPr lang="cs-CZ" sz="24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0212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000"/>
                            </p:stCondLst>
                            <p:childTnLst>
                              <p:par>
                                <p:cTn id="32" presetID="6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87376" y="836712"/>
            <a:ext cx="71287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Víš co je to imunita 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790239" y="1613517"/>
            <a:ext cx="736059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 smtClean="0">
                <a:solidFill>
                  <a:srgbClr val="0070C0"/>
                </a:solidFill>
              </a:rPr>
              <a:t>Imunita = obranyschopnost organismu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2636912"/>
            <a:ext cx="8136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Je to schopnost organismu odolávat a ubránit se cizorodým vlivům.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790238" y="4048085"/>
            <a:ext cx="25576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50"/>
                </a:solidFill>
              </a:rPr>
              <a:t>přirozená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932040" y="4058406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srgbClr val="00B050"/>
                </a:solidFill>
              </a:rPr>
              <a:t>umělá</a:t>
            </a:r>
            <a:endParaRPr lang="cs-CZ" sz="24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02142" y="5229200"/>
            <a:ext cx="29338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roděláním choroby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23520" y="5226782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o</a:t>
            </a:r>
            <a:r>
              <a:rPr lang="cs-CZ" sz="2400" dirty="0" smtClean="0"/>
              <a:t>čkování, podávání protilátk</a:t>
            </a:r>
            <a:r>
              <a:rPr lang="cs-CZ" sz="2400" dirty="0"/>
              <a:t>y</a:t>
            </a:r>
          </a:p>
        </p:txBody>
      </p:sp>
      <p:cxnSp>
        <p:nvCxnSpPr>
          <p:cNvPr id="11" name="Přímá spojnice 10"/>
          <p:cNvCxnSpPr/>
          <p:nvPr/>
        </p:nvCxnSpPr>
        <p:spPr>
          <a:xfrm flipH="1">
            <a:off x="2077072" y="4509750"/>
            <a:ext cx="1" cy="575434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 flipH="1">
            <a:off x="6437997" y="4520071"/>
            <a:ext cx="1" cy="575434"/>
          </a:xfrm>
          <a:prstGeom prst="line">
            <a:avLst/>
          </a:prstGeom>
          <a:ln w="38100">
            <a:solidFill>
              <a:srgbClr val="00B050"/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Obrázek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320" y="4797467"/>
            <a:ext cx="1847850" cy="190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792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6" presetClass="entr" presetSubtype="16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4000"/>
                            </p:stCondLst>
                            <p:childTnLst>
                              <p:par>
                                <p:cTn id="27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" presetClass="entr" presetSubtype="1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370944" y="1484784"/>
            <a:ext cx="83519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Péče o zdraví je jedním z předpokladů šťastného života.</a:t>
            </a:r>
            <a:endParaRPr lang="cs-CZ" sz="2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8" name="Srdce 7"/>
          <p:cNvSpPr/>
          <p:nvPr/>
        </p:nvSpPr>
        <p:spPr>
          <a:xfrm>
            <a:off x="2801970" y="3692664"/>
            <a:ext cx="3489914" cy="2543169"/>
          </a:xfrm>
          <a:prstGeom prst="heart">
            <a:avLst/>
          </a:prstGeom>
          <a:solidFill>
            <a:srgbClr val="FF0000"/>
          </a:solidFill>
          <a:ln w="28575">
            <a:solidFill>
              <a:srgbClr val="C00000"/>
            </a:solidFill>
          </a:ln>
          <a:effectLst>
            <a:glow rad="228600">
              <a:schemeClr val="accent1">
                <a:satMod val="175000"/>
                <a:alpha val="67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7089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5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483768" y="692696"/>
            <a:ext cx="41376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Domácí</a:t>
            </a:r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cs-CZ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00B0F0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úkol</a:t>
            </a:r>
            <a:endParaRPr lang="cs-CZ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00B0F0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Veselý obličej 6"/>
          <p:cNvSpPr/>
          <p:nvPr/>
        </p:nvSpPr>
        <p:spPr>
          <a:xfrm>
            <a:off x="347192" y="2119885"/>
            <a:ext cx="1224136" cy="1224136"/>
          </a:xfrm>
          <a:prstGeom prst="smileyFace">
            <a:avLst/>
          </a:prstGeom>
          <a:solidFill>
            <a:srgbClr val="00B0F0"/>
          </a:solidFill>
          <a:ln>
            <a:solidFill>
              <a:srgbClr val="7030A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ln>
                  <a:solidFill>
                    <a:srgbClr val="0070C0"/>
                  </a:solidFill>
                </a:ln>
              </a:rPr>
              <a:t> </a:t>
            </a:r>
            <a:endParaRPr lang="cs-CZ" dirty="0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8" name="Veselý obličej 7"/>
          <p:cNvSpPr/>
          <p:nvPr/>
        </p:nvSpPr>
        <p:spPr>
          <a:xfrm>
            <a:off x="7482579" y="2094124"/>
            <a:ext cx="1224136" cy="1224136"/>
          </a:xfrm>
          <a:prstGeom prst="smileyFace">
            <a:avLst/>
          </a:prstGeom>
          <a:solidFill>
            <a:srgbClr val="00B0F0"/>
          </a:solidFill>
          <a:ln>
            <a:solidFill>
              <a:srgbClr val="7030A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>
                <a:solidFill>
                  <a:srgbClr val="0070C0"/>
                </a:solidFill>
              </a:ln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42867" y="3715716"/>
            <a:ext cx="801947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Zjistěte, proti kterým nemocem jste byli očkováni, </a:t>
            </a:r>
          </a:p>
          <a:p>
            <a:pPr algn="ctr"/>
            <a:r>
              <a:rPr lang="cs-CZ" sz="2400" dirty="0" smtClean="0"/>
              <a:t>a které jste již prodělali.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43325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 animBg="1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1484784"/>
            <a:ext cx="347274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rgbClr val="0070C0"/>
                </a:solidFill>
              </a:rPr>
              <a:t>Použité zdroje:</a:t>
            </a:r>
          </a:p>
          <a:p>
            <a:endParaRPr lang="cs-CZ" sz="2400" dirty="0">
              <a:solidFill>
                <a:srgbClr val="0070C0"/>
              </a:solidFill>
            </a:endParaRPr>
          </a:p>
          <a:p>
            <a:r>
              <a:rPr lang="cs-CZ" sz="2400" dirty="0">
                <a:solidFill>
                  <a:srgbClr val="0070C0"/>
                </a:solidFill>
              </a:rPr>
              <a:t>http://www.gify.nou.cz</a:t>
            </a:r>
          </a:p>
        </p:txBody>
      </p:sp>
    </p:spTree>
    <p:extLst>
      <p:ext uri="{BB962C8B-B14F-4D97-AF65-F5344CB8AC3E}">
        <p14:creationId xmlns:p14="http://schemas.microsoft.com/office/powerpoint/2010/main" val="227844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Yamato Painting">
      <a:dk1>
        <a:sysClr val="windowText" lastClr="000000"/>
      </a:dk1>
      <a:lt1>
        <a:sysClr val="window" lastClr="FFFFFF"/>
      </a:lt1>
      <a:dk2>
        <a:srgbClr val="3F2D32"/>
      </a:dk2>
      <a:lt2>
        <a:srgbClr val="FEDD00"/>
      </a:lt2>
      <a:accent1>
        <a:srgbClr val="C24400"/>
      </a:accent1>
      <a:accent2>
        <a:srgbClr val="3F7228"/>
      </a:accent2>
      <a:accent3>
        <a:srgbClr val="516086"/>
      </a:accent3>
      <a:accent4>
        <a:srgbClr val="956A86"/>
      </a:accent4>
      <a:accent5>
        <a:srgbClr val="E87981"/>
      </a:accent5>
      <a:accent6>
        <a:srgbClr val="8D8628"/>
      </a:accent6>
      <a:hlink>
        <a:srgbClr val="0000FF"/>
      </a:hlink>
      <a:folHlink>
        <a:srgbClr val="80008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538</TotalTime>
  <Words>335</Words>
  <Application>Microsoft Office PowerPoint</Application>
  <PresentationFormat>Předvádění na obrazovce (4:3)</PresentationFormat>
  <Paragraphs>68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Balonová</dc:creator>
  <cp:lastModifiedBy>Učitel</cp:lastModifiedBy>
  <cp:revision>47</cp:revision>
  <dcterms:created xsi:type="dcterms:W3CDTF">2012-01-28T20:41:10Z</dcterms:created>
  <dcterms:modified xsi:type="dcterms:W3CDTF">2012-03-07T14:53:35Z</dcterms:modified>
</cp:coreProperties>
</file>