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64" r:id="rId3"/>
    <p:sldId id="257" r:id="rId4"/>
    <p:sldId id="265" r:id="rId5"/>
    <p:sldId id="260" r:id="rId6"/>
    <p:sldId id="261" r:id="rId7"/>
    <p:sldId id="262" r:id="rId8"/>
    <p:sldId id="266" r:id="rId9"/>
    <p:sldId id="267" r:id="rId10"/>
    <p:sldId id="268" r:id="rId11"/>
    <p:sldId id="269" r:id="rId12"/>
    <p:sldId id="270" r:id="rId13"/>
    <p:sldId id="271" r:id="rId14"/>
    <p:sldId id="273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ABBD5-D98B-411E-A95E-E3770385CA58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3071F-971C-484F-A541-EECDBE6A6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7611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ABBD5-D98B-411E-A95E-E3770385CA58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3071F-971C-484F-A541-EECDBE6A6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00865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ABBD5-D98B-411E-A95E-E3770385CA58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3071F-971C-484F-A541-EECDBE6A6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68134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ABBD5-D98B-411E-A95E-E3770385CA58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3071F-971C-484F-A541-EECDBE6A6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671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ABBD5-D98B-411E-A95E-E3770385CA58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3071F-971C-484F-A541-EECDBE6A6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0773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ABBD5-D98B-411E-A95E-E3770385CA58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3071F-971C-484F-A541-EECDBE6A6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516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ABBD5-D98B-411E-A95E-E3770385CA58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3071F-971C-484F-A541-EECDBE6A6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5695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ABBD5-D98B-411E-A95E-E3770385CA58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3071F-971C-484F-A541-EECDBE6A6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72676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ABBD5-D98B-411E-A95E-E3770385CA58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3071F-971C-484F-A541-EECDBE6A6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5299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ABBD5-D98B-411E-A95E-E3770385CA58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3071F-971C-484F-A541-EECDBE6A6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3767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ABBD5-D98B-411E-A95E-E3770385CA58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3071F-971C-484F-A541-EECDBE6A6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01518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6ABBD5-D98B-411E-A95E-E3770385CA58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53071F-971C-484F-A541-EECDBE6A6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9547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drbberkowitz.hubpages.com/hub/NutritionWeightLossCowsMilkNotHealthyPart2" TargetMode="External"/><Relationship Id="rId3" Type="http://schemas.openxmlformats.org/officeDocument/2006/relationships/hyperlink" Target="http://www.novinky.cz/zena/deti/219318-deti-jsou-presolovany-jiz-v-ranem-detskem-veku.html" TargetMode="External"/><Relationship Id="rId7" Type="http://schemas.openxmlformats.org/officeDocument/2006/relationships/hyperlink" Target="http://medpravda.com/tag/legkie/" TargetMode="External"/><Relationship Id="rId2" Type="http://schemas.openxmlformats.org/officeDocument/2006/relationships/hyperlink" Target="http://www.dolceta.eu/ceska-republika/Mod4/sites/ceska-republika_Mod4/local/cache-vignettes/L300xH207/jpg_JULIUS44-23983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lomouc.olx.cz/sber-ovoce-jablek-ve-spanelsku-iid-90630960" TargetMode="External"/><Relationship Id="rId5" Type="http://schemas.openxmlformats.org/officeDocument/2006/relationships/hyperlink" Target="http://www.united-bakeries.cz/united-bakeries/bile-nebo-tmave-pecivo-/info.html" TargetMode="External"/><Relationship Id="rId10" Type="http://schemas.openxmlformats.org/officeDocument/2006/relationships/hyperlink" Target="http://www.varenieapecenie.estranky.sk/clanky/ako-mozem-schudnut_-ked-milujem-sladkosti-_.html" TargetMode="External"/><Relationship Id="rId4" Type="http://schemas.openxmlformats.org/officeDocument/2006/relationships/hyperlink" Target="http://kanevskaya.tv/old/index.php?option=com_content&amp;task=view&amp;id=7229&amp;Itemid=99999999" TargetMode="External"/><Relationship Id="rId9" Type="http://schemas.openxmlformats.org/officeDocument/2006/relationships/hyperlink" Target="http://www.kostanay.gov.kz/rus/news/page/3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82331670"/>
              </p:ext>
            </p:extLst>
          </p:nvPr>
        </p:nvGraphicFramePr>
        <p:xfrm>
          <a:off x="1600200" y="1524000"/>
          <a:ext cx="5867400" cy="4068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Dokument" r:id="rId4" imgW="6092620" imgH="4176860" progId="Word.Document.12">
                  <p:embed/>
                </p:oleObj>
              </mc:Choice>
              <mc:Fallback>
                <p:oleObj name="Dokument" r:id="rId4" imgW="6092620" imgH="417686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00200" y="1524000"/>
                        <a:ext cx="5867400" cy="40687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32656"/>
            <a:ext cx="4508498" cy="10025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59905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55679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/>
              <a:t>PYRAMIDA VÝŽIVY</a:t>
            </a:r>
            <a:br>
              <a:rPr lang="cs-CZ" sz="4900" b="1" dirty="0" smtClean="0"/>
            </a:br>
            <a:r>
              <a:rPr lang="cs-CZ" dirty="0" smtClean="0"/>
              <a:t>aneb</a:t>
            </a:r>
            <a:br>
              <a:rPr lang="cs-CZ" dirty="0" smtClean="0"/>
            </a:br>
            <a:r>
              <a:rPr lang="cs-CZ" b="1" dirty="0" smtClean="0"/>
              <a:t>NAUČME SE SPRÁVNĚ JÍST</a:t>
            </a:r>
            <a:endParaRPr lang="cs-CZ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250" y="3717032"/>
            <a:ext cx="2857500" cy="197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59832" y="5733128"/>
            <a:ext cx="28575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Obrázek  1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976115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irena_pugnerova\Pictures\248936-original1-g6z4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944463"/>
            <a:ext cx="7620000" cy="5076825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41229" y="6021288"/>
            <a:ext cx="762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obrázek 2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2137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Jaké rady ve vztahu k výživě se ukrývají v následujících citátech a příslovích?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00670"/>
            <a:ext cx="8229600" cy="4525963"/>
          </a:xfrm>
        </p:spPr>
        <p:txBody>
          <a:bodyPr/>
          <a:lstStyle/>
          <a:p>
            <a:r>
              <a:rPr lang="cs-CZ" dirty="0" smtClean="0"/>
              <a:t>Nestřídmá žravost je překážkou bystrosti ducha. </a:t>
            </a:r>
            <a:r>
              <a:rPr lang="cs-CZ" sz="2000" i="1" dirty="0" smtClean="0"/>
              <a:t>Seneca </a:t>
            </a:r>
            <a:endParaRPr lang="cs-CZ" dirty="0" smtClean="0"/>
          </a:p>
          <a:p>
            <a:r>
              <a:rPr lang="cs-CZ" dirty="0" smtClean="0"/>
              <a:t>Nestřídmí mají krátký věk a zřídka stáří. </a:t>
            </a:r>
            <a:r>
              <a:rPr lang="cs-CZ" sz="2000" i="1" dirty="0" err="1" smtClean="0"/>
              <a:t>Martialis</a:t>
            </a:r>
            <a:endParaRPr lang="cs-CZ" i="1" dirty="0" smtClean="0"/>
          </a:p>
          <a:p>
            <a:r>
              <a:rPr lang="cs-CZ" dirty="0" smtClean="0"/>
              <a:t>Nechť je jídlo tvým lékem. </a:t>
            </a:r>
            <a:r>
              <a:rPr lang="cs-CZ" sz="2000" i="1" dirty="0" smtClean="0"/>
              <a:t>Hippokrates </a:t>
            </a:r>
            <a:endParaRPr lang="cs-CZ" dirty="0" smtClean="0"/>
          </a:p>
          <a:p>
            <a:r>
              <a:rPr lang="cs-CZ" dirty="0" smtClean="0"/>
              <a:t>Kde se hodně pije, žere, tam otvírá nemoc dveře. </a:t>
            </a:r>
            <a:r>
              <a:rPr lang="cs-CZ" sz="2000" i="1" dirty="0" smtClean="0"/>
              <a:t>Slovenské přísloví</a:t>
            </a:r>
          </a:p>
          <a:p>
            <a:r>
              <a:rPr lang="cs-CZ" dirty="0" smtClean="0"/>
              <a:t>Snídej sám, obědvej s přítelem, večeři dej nepříteli. 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sz="2000" i="1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9844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4664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Co k sobě patří?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 rot="903649">
            <a:off x="755576" y="1268760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jablko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 rot="880337">
            <a:off x="2483768" y="256490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chléb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 rot="21054347">
            <a:off x="5436096" y="5445224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</a:t>
            </a:r>
            <a:r>
              <a:rPr lang="cs-CZ" sz="2000" dirty="0"/>
              <a:t>ó</a:t>
            </a:r>
            <a:r>
              <a:rPr lang="cs-CZ" sz="2000" dirty="0" smtClean="0"/>
              <a:t>jový rohlík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 rot="20738653">
            <a:off x="6336196" y="1013679"/>
            <a:ext cx="16201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/>
              <a:t>c</a:t>
            </a:r>
            <a:r>
              <a:rPr lang="cs-CZ" sz="2000" dirty="0" err="1" smtClean="0"/>
              <a:t>orn</a:t>
            </a:r>
            <a:r>
              <a:rPr lang="cs-CZ" sz="2000" dirty="0" smtClean="0"/>
              <a:t> </a:t>
            </a:r>
            <a:r>
              <a:rPr lang="cs-CZ" sz="2000" dirty="0" err="1" smtClean="0"/>
              <a:t>flakes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 rot="21214709">
            <a:off x="1115616" y="4797152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koláč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 rot="1346894">
            <a:off x="2015716" y="5985088"/>
            <a:ext cx="18362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špagety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 rot="725563">
            <a:off x="6084168" y="2420888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fazole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 rot="20909463">
            <a:off x="7256602" y="3789040"/>
            <a:ext cx="17798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jahody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3284984"/>
            <a:ext cx="20162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p</a:t>
            </a:r>
            <a:r>
              <a:rPr lang="cs-CZ" sz="2000" dirty="0" smtClean="0"/>
              <a:t>omerančová šťáva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 rot="20926585">
            <a:off x="3707904" y="3638927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rajčata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 rot="1310699">
            <a:off x="7452320" y="4997207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z</a:t>
            </a:r>
            <a:r>
              <a:rPr lang="cs-CZ" sz="2000" dirty="0" smtClean="0"/>
              <a:t>elný salát 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686868" y="819070"/>
            <a:ext cx="21812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m</a:t>
            </a:r>
            <a:r>
              <a:rPr lang="cs-CZ" sz="2000" dirty="0" smtClean="0"/>
              <a:t>rkvová šťáva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33818" y="1468815"/>
            <a:ext cx="16021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mléko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 rot="717629">
            <a:off x="3167844" y="4697738"/>
            <a:ext cx="16096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jogurt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 rot="20227134">
            <a:off x="350854" y="2259389"/>
            <a:ext cx="23936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avený sýr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 rot="21265288">
            <a:off x="373224" y="5624098"/>
            <a:ext cx="16424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ementál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004048" y="2965014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kefír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424415" y="1468815"/>
            <a:ext cx="118003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květák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625827" y="5824153"/>
            <a:ext cx="15583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tvaroh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 rot="616875">
            <a:off x="5292080" y="3615499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česnek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 rot="1143320">
            <a:off x="3972675" y="2060848"/>
            <a:ext cx="14431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filé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 rot="21125060">
            <a:off x="3686868" y="5649671"/>
            <a:ext cx="13171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vajíčko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 rot="1475646">
            <a:off x="4694232" y="1468815"/>
            <a:ext cx="16176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paštika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 rot="825614">
            <a:off x="4684349" y="4217413"/>
            <a:ext cx="16518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losos</a:t>
            </a:r>
            <a:endParaRPr lang="cs-CZ" sz="2000" dirty="0"/>
          </a:p>
        </p:txBody>
      </p:sp>
      <p:sp>
        <p:nvSpPr>
          <p:cNvPr id="30" name="TextovéPole 29"/>
          <p:cNvSpPr txBox="1"/>
          <p:nvPr/>
        </p:nvSpPr>
        <p:spPr>
          <a:xfrm rot="20913431">
            <a:off x="1547664" y="4153769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kabanos</a:t>
            </a:r>
            <a:endParaRPr lang="cs-CZ" sz="2000" dirty="0"/>
          </a:p>
        </p:txBody>
      </p:sp>
      <p:sp>
        <p:nvSpPr>
          <p:cNvPr id="31" name="TextovéPole 30"/>
          <p:cNvSpPr txBox="1"/>
          <p:nvPr/>
        </p:nvSpPr>
        <p:spPr>
          <a:xfrm rot="422446">
            <a:off x="7424415" y="2564904"/>
            <a:ext cx="13519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kuře</a:t>
            </a:r>
            <a:endParaRPr lang="cs-CZ" sz="2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722104" y="276495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572512" y="1642432"/>
            <a:ext cx="13613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řízek</a:t>
            </a:r>
            <a:endParaRPr lang="cs-CZ" sz="2000" dirty="0"/>
          </a:p>
        </p:txBody>
      </p:sp>
      <p:sp>
        <p:nvSpPr>
          <p:cNvPr id="34" name="TextovéPole 33"/>
          <p:cNvSpPr txBox="1"/>
          <p:nvPr/>
        </p:nvSpPr>
        <p:spPr>
          <a:xfrm rot="21093505">
            <a:off x="3756796" y="2949625"/>
            <a:ext cx="1202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rýže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796136" y="4535290"/>
            <a:ext cx="14384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brambory</a:t>
            </a:r>
            <a:endParaRPr lang="cs-CZ" sz="2000" dirty="0"/>
          </a:p>
        </p:txBody>
      </p:sp>
      <p:sp>
        <p:nvSpPr>
          <p:cNvPr id="36" name="TextovéPole 35"/>
          <p:cNvSpPr txBox="1"/>
          <p:nvPr/>
        </p:nvSpPr>
        <p:spPr>
          <a:xfrm rot="895815">
            <a:off x="7301427" y="501890"/>
            <a:ext cx="16911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hruška</a:t>
            </a:r>
            <a:endParaRPr lang="cs-CZ" sz="2000" dirty="0"/>
          </a:p>
        </p:txBody>
      </p:sp>
      <p:sp>
        <p:nvSpPr>
          <p:cNvPr id="37" name="TextovéPole 36"/>
          <p:cNvSpPr txBox="1"/>
          <p:nvPr/>
        </p:nvSpPr>
        <p:spPr>
          <a:xfrm rot="614389">
            <a:off x="2877477" y="3493451"/>
            <a:ext cx="8417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sůl</a:t>
            </a:r>
            <a:endParaRPr lang="cs-CZ" sz="2000" dirty="0"/>
          </a:p>
        </p:txBody>
      </p:sp>
      <p:sp>
        <p:nvSpPr>
          <p:cNvPr id="38" name="TextovéPole 37"/>
          <p:cNvSpPr txBox="1"/>
          <p:nvPr/>
        </p:nvSpPr>
        <p:spPr>
          <a:xfrm rot="683190">
            <a:off x="6792162" y="3257232"/>
            <a:ext cx="11044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sádlo</a:t>
            </a:r>
            <a:endParaRPr lang="cs-CZ" sz="2000" dirty="0"/>
          </a:p>
        </p:txBody>
      </p:sp>
      <p:sp>
        <p:nvSpPr>
          <p:cNvPr id="39" name="TextovéPole 38"/>
          <p:cNvSpPr txBox="1"/>
          <p:nvPr/>
        </p:nvSpPr>
        <p:spPr>
          <a:xfrm rot="20766669">
            <a:off x="4644008" y="4935400"/>
            <a:ext cx="86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cukr</a:t>
            </a:r>
            <a:endParaRPr lang="cs-CZ" sz="2000" dirty="0"/>
          </a:p>
        </p:txBody>
      </p:sp>
      <p:sp>
        <p:nvSpPr>
          <p:cNvPr id="40" name="TextovéPole 39"/>
          <p:cNvSpPr txBox="1"/>
          <p:nvPr/>
        </p:nvSpPr>
        <p:spPr>
          <a:xfrm rot="21105161">
            <a:off x="4901341" y="2244000"/>
            <a:ext cx="11356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olej</a:t>
            </a:r>
            <a:endParaRPr lang="cs-CZ" sz="2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555776" y="5245169"/>
            <a:ext cx="1627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chipsy</a:t>
            </a:r>
            <a:endParaRPr lang="cs-CZ" sz="2000" dirty="0"/>
          </a:p>
        </p:txBody>
      </p:sp>
      <p:sp>
        <p:nvSpPr>
          <p:cNvPr id="42" name="TextovéPole 41"/>
          <p:cNvSpPr txBox="1"/>
          <p:nvPr/>
        </p:nvSpPr>
        <p:spPr>
          <a:xfrm rot="798295">
            <a:off x="391774" y="1821906"/>
            <a:ext cx="9739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dort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76776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4663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K sobě patří: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 rot="903649">
            <a:off x="755576" y="1268760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jablko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 rot="880337">
            <a:off x="2483768" y="256490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chléb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21054347">
            <a:off x="5436096" y="5445224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s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ó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jový rohlík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20738653">
            <a:off x="6336196" y="1013679"/>
            <a:ext cx="16201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>
                <a:solidFill>
                  <a:schemeClr val="accent6">
                    <a:lumMod val="50000"/>
                  </a:schemeClr>
                </a:solidFill>
              </a:rPr>
              <a:t>c</a:t>
            </a:r>
            <a:r>
              <a:rPr lang="cs-CZ" sz="2000" b="1" dirty="0" err="1" smtClean="0">
                <a:solidFill>
                  <a:schemeClr val="accent6">
                    <a:lumMod val="50000"/>
                  </a:schemeClr>
                </a:solidFill>
              </a:rPr>
              <a:t>orn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6">
                    <a:lumMod val="50000"/>
                  </a:schemeClr>
                </a:solidFill>
              </a:rPr>
              <a:t>flakes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21214709">
            <a:off x="1115616" y="4797152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koláč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1346894">
            <a:off x="2015716" y="5985088"/>
            <a:ext cx="18362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špagety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725563">
            <a:off x="6084168" y="2420888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fazole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20909463">
            <a:off x="7267226" y="3796019"/>
            <a:ext cx="17798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jahody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9552" y="3284984"/>
            <a:ext cx="20162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p</a:t>
            </a:r>
            <a:r>
              <a:rPr lang="cs-CZ" sz="2000" b="1" dirty="0" smtClean="0">
                <a:solidFill>
                  <a:srgbClr val="FF0000"/>
                </a:solidFill>
              </a:rPr>
              <a:t>omerančová šťáva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 rot="20926585">
            <a:off x="3707904" y="3638927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rajčata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 rot="1310699">
            <a:off x="7452320" y="4997207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00B050"/>
                </a:solidFill>
              </a:rPr>
              <a:t>z</a:t>
            </a:r>
            <a:r>
              <a:rPr lang="cs-CZ" sz="2000" b="1" dirty="0" smtClean="0">
                <a:solidFill>
                  <a:srgbClr val="00B050"/>
                </a:solidFill>
              </a:rPr>
              <a:t>elný salát 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686868" y="819070"/>
            <a:ext cx="21812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00B050"/>
                </a:solidFill>
              </a:rPr>
              <a:t>m</a:t>
            </a:r>
            <a:r>
              <a:rPr lang="cs-CZ" sz="2000" b="1" dirty="0" smtClean="0">
                <a:solidFill>
                  <a:srgbClr val="00B050"/>
                </a:solidFill>
              </a:rPr>
              <a:t>rkvová šťáva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933818" y="1468815"/>
            <a:ext cx="16021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mléko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 rot="717629">
            <a:off x="3167844" y="4697738"/>
            <a:ext cx="16096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jogurt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 rot="20227134">
            <a:off x="350854" y="2259389"/>
            <a:ext cx="23936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t</a:t>
            </a:r>
            <a:r>
              <a:rPr lang="cs-CZ" b="1" dirty="0" smtClean="0">
                <a:solidFill>
                  <a:srgbClr val="002060"/>
                </a:solidFill>
              </a:rPr>
              <a:t>avený sýr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 rot="21265288">
            <a:off x="373224" y="5624098"/>
            <a:ext cx="16424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ementál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04048" y="2965014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kefír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424415" y="1468815"/>
            <a:ext cx="118003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květák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625827" y="5824153"/>
            <a:ext cx="15583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tvaroh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 rot="616875">
            <a:off x="5292080" y="3615499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česnek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 rot="1143320">
            <a:off x="3972675" y="2060848"/>
            <a:ext cx="14431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filé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 rot="21125060">
            <a:off x="3686868" y="5649671"/>
            <a:ext cx="13171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vajíčko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 rot="1475646">
            <a:off x="4694232" y="1468815"/>
            <a:ext cx="16176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paštika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 rot="825614">
            <a:off x="4684349" y="4217413"/>
            <a:ext cx="16518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losos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 rot="20913431">
            <a:off x="1547664" y="4153769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kabanos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 rot="422446">
            <a:off x="7424415" y="2564904"/>
            <a:ext cx="13519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kuře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722104" y="276495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572512" y="1642432"/>
            <a:ext cx="13613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řízek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 rot="21093505">
            <a:off x="3723283" y="2952098"/>
            <a:ext cx="12360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rýže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796136" y="4535290"/>
            <a:ext cx="14384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brambory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rot="895815">
            <a:off x="7230043" y="522900"/>
            <a:ext cx="16911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hruška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 rot="614389">
            <a:off x="2877477" y="3493451"/>
            <a:ext cx="8417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sůl</a:t>
            </a:r>
            <a:endParaRPr lang="cs-CZ" sz="2000" b="1" dirty="0"/>
          </a:p>
        </p:txBody>
      </p:sp>
      <p:sp>
        <p:nvSpPr>
          <p:cNvPr id="38" name="TextovéPole 37"/>
          <p:cNvSpPr txBox="1"/>
          <p:nvPr/>
        </p:nvSpPr>
        <p:spPr>
          <a:xfrm rot="683190">
            <a:off x="6847602" y="3240713"/>
            <a:ext cx="11044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sádlo</a:t>
            </a:r>
            <a:endParaRPr lang="cs-CZ" sz="2000" b="1" dirty="0"/>
          </a:p>
        </p:txBody>
      </p:sp>
      <p:sp>
        <p:nvSpPr>
          <p:cNvPr id="39" name="TextovéPole 38"/>
          <p:cNvSpPr txBox="1"/>
          <p:nvPr/>
        </p:nvSpPr>
        <p:spPr>
          <a:xfrm rot="20766669">
            <a:off x="4644008" y="4935400"/>
            <a:ext cx="86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cukr</a:t>
            </a:r>
            <a:endParaRPr lang="cs-CZ" sz="2000" b="1" dirty="0"/>
          </a:p>
        </p:txBody>
      </p:sp>
      <p:sp>
        <p:nvSpPr>
          <p:cNvPr id="40" name="TextovéPole 39"/>
          <p:cNvSpPr txBox="1"/>
          <p:nvPr/>
        </p:nvSpPr>
        <p:spPr>
          <a:xfrm rot="21105161">
            <a:off x="4901341" y="2244000"/>
            <a:ext cx="11356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olej</a:t>
            </a:r>
            <a:endParaRPr lang="cs-CZ" sz="20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555776" y="5245169"/>
            <a:ext cx="1627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/>
              <a:t>chipsy</a:t>
            </a:r>
            <a:endParaRPr lang="cs-CZ" sz="2000" b="1" dirty="0"/>
          </a:p>
        </p:txBody>
      </p:sp>
      <p:sp>
        <p:nvSpPr>
          <p:cNvPr id="42" name="TextovéPole 41"/>
          <p:cNvSpPr txBox="1"/>
          <p:nvPr/>
        </p:nvSpPr>
        <p:spPr>
          <a:xfrm rot="798295">
            <a:off x="391774" y="1821906"/>
            <a:ext cx="9739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dort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358827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0" y="952500"/>
            <a:ext cx="5715000" cy="495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73901" y="5804587"/>
            <a:ext cx="51125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Obrázek 3</a:t>
            </a:r>
            <a:endParaRPr lang="cs-CZ" sz="1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7544" y="472514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Přílohy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342900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</a:t>
            </a:r>
            <a:r>
              <a:rPr lang="cs-CZ" dirty="0"/>
              <a:t>Z</a:t>
            </a:r>
            <a:r>
              <a:rPr lang="cs-CZ" dirty="0" smtClean="0"/>
              <a:t>elenina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28184" y="342900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voce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35696" y="2198470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Mléko,         mléčné výrobky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52120" y="2198469"/>
            <a:ext cx="19213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Maso, ryby,</a:t>
            </a:r>
          </a:p>
          <a:p>
            <a:r>
              <a:rPr lang="cs-CZ" dirty="0"/>
              <a:t>d</a:t>
            </a:r>
            <a:r>
              <a:rPr lang="cs-CZ" dirty="0" smtClean="0"/>
              <a:t>růbež, vejce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8024" y="105273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Tuky, sůl, cukr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0878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   PŘÍLOHY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35896" y="260648"/>
            <a:ext cx="5111750" cy="5853113"/>
          </a:xfrm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 fontScale="25000" lnSpcReduction="20000"/>
          </a:bodyPr>
          <a:lstStyle/>
          <a:p>
            <a:r>
              <a:rPr lang="cs-CZ" sz="9600" dirty="0" smtClean="0"/>
              <a:t>Obilniny, těstoviny, rýže, pečivo, luštěniny, ořechy</a:t>
            </a:r>
          </a:p>
          <a:p>
            <a:endParaRPr lang="cs-CZ" sz="6000" dirty="0" smtClean="0"/>
          </a:p>
          <a:p>
            <a:r>
              <a:rPr lang="cs-CZ" sz="9600" dirty="0" smtClean="0"/>
              <a:t>3 – 6 porcí denně</a:t>
            </a:r>
          </a:p>
          <a:p>
            <a:endParaRPr lang="cs-CZ" sz="6000" dirty="0" smtClean="0"/>
          </a:p>
          <a:p>
            <a:r>
              <a:rPr lang="cs-CZ" sz="9600" b="1" dirty="0" smtClean="0"/>
              <a:t>Hlavní živiny: </a:t>
            </a:r>
          </a:p>
          <a:p>
            <a:pPr lvl="1"/>
            <a:r>
              <a:rPr lang="cs-CZ" sz="9600" dirty="0" smtClean="0"/>
              <a:t>Rostlinné bílkoviny</a:t>
            </a:r>
          </a:p>
          <a:p>
            <a:pPr lvl="1"/>
            <a:r>
              <a:rPr lang="cs-CZ" sz="9600" dirty="0" smtClean="0"/>
              <a:t>Cukry</a:t>
            </a:r>
          </a:p>
          <a:p>
            <a:pPr lvl="1"/>
            <a:r>
              <a:rPr lang="cs-CZ" sz="9600" dirty="0" smtClean="0"/>
              <a:t>Vitamíny skupiny B</a:t>
            </a:r>
          </a:p>
          <a:p>
            <a:pPr lvl="1"/>
            <a:r>
              <a:rPr lang="cs-CZ" sz="9600" dirty="0" smtClean="0"/>
              <a:t>Vláknina</a:t>
            </a:r>
          </a:p>
          <a:p>
            <a:pPr lvl="1"/>
            <a:r>
              <a:rPr lang="cs-CZ" sz="9600" dirty="0" smtClean="0"/>
              <a:t>Železo</a:t>
            </a:r>
          </a:p>
          <a:p>
            <a:pPr marL="457200" lvl="1" indent="0">
              <a:buNone/>
            </a:pPr>
            <a:endParaRPr lang="cs-CZ" sz="6000" dirty="0" smtClean="0"/>
          </a:p>
          <a:p>
            <a:pPr marL="514350" indent="-457200"/>
            <a:r>
              <a:rPr lang="cs-CZ" sz="9600" b="1" dirty="0" smtClean="0"/>
              <a:t>1 porce </a:t>
            </a:r>
            <a:r>
              <a:rPr lang="cs-CZ" sz="9600" dirty="0" smtClean="0"/>
              <a:t>= 1 krajíc chleba, 1 rohlík, houska, 1 koláček, 125 g vařené rýže, brambor, těstovin, knedlíků, miska vloček, luštěnin.</a:t>
            </a:r>
          </a:p>
          <a:p>
            <a:pPr marL="514350" indent="-457200"/>
            <a:endParaRPr lang="cs-CZ" sz="9600" dirty="0"/>
          </a:p>
          <a:p>
            <a:pPr marL="514350" indent="-457200"/>
            <a:r>
              <a:rPr lang="cs-CZ" sz="9600" dirty="0" smtClean="0"/>
              <a:t>Upřednostňovat celozrnné výrobky.</a:t>
            </a:r>
          </a:p>
          <a:p>
            <a:pPr marL="57150" indent="0">
              <a:buNone/>
            </a:pPr>
            <a:endParaRPr lang="cs-CZ" sz="6000" dirty="0" smtClean="0"/>
          </a:p>
          <a:p>
            <a:pPr lvl="1"/>
            <a:endParaRPr lang="cs-CZ" sz="3200" dirty="0" smtClean="0"/>
          </a:p>
          <a:p>
            <a:pPr marL="457200" lvl="1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9" y="2276872"/>
            <a:ext cx="1971675" cy="2247900"/>
          </a:xfrm>
          <a:prstGeom prst="rect">
            <a:avLst/>
          </a:prstGeom>
          <a:noFill/>
          <a:ln w="9525">
            <a:solidFill>
              <a:schemeClr val="accent6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93168" y="4524772"/>
            <a:ext cx="19716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Obrázek 4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524444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OVOCE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2400" dirty="0" smtClean="0"/>
              <a:t>2 – 4 porce denně</a:t>
            </a:r>
          </a:p>
          <a:p>
            <a:endParaRPr lang="cs-CZ" sz="2400" dirty="0"/>
          </a:p>
          <a:p>
            <a:r>
              <a:rPr lang="cs-CZ" sz="2400" b="1" dirty="0" smtClean="0"/>
              <a:t>Hlavní živiny:</a:t>
            </a:r>
          </a:p>
          <a:p>
            <a:pPr lvl="1"/>
            <a:r>
              <a:rPr lang="cs-CZ" sz="2400" dirty="0" smtClean="0"/>
              <a:t>Vitamíny</a:t>
            </a:r>
          </a:p>
          <a:p>
            <a:pPr lvl="1"/>
            <a:r>
              <a:rPr lang="cs-CZ" sz="2400" dirty="0" smtClean="0"/>
              <a:t>Minerální látky</a:t>
            </a:r>
          </a:p>
          <a:p>
            <a:pPr lvl="1"/>
            <a:r>
              <a:rPr lang="cs-CZ" sz="2400" dirty="0" smtClean="0"/>
              <a:t>Cukry</a:t>
            </a:r>
          </a:p>
          <a:p>
            <a:pPr lvl="1"/>
            <a:r>
              <a:rPr lang="cs-CZ" sz="2400" dirty="0" smtClean="0"/>
              <a:t>Vláknina</a:t>
            </a:r>
          </a:p>
          <a:p>
            <a:pPr lvl="1"/>
            <a:r>
              <a:rPr lang="cs-CZ" sz="2400" dirty="0" smtClean="0"/>
              <a:t>Voda</a:t>
            </a:r>
          </a:p>
          <a:p>
            <a:endParaRPr lang="cs-CZ" sz="2400" dirty="0"/>
          </a:p>
          <a:p>
            <a:r>
              <a:rPr lang="cs-CZ" sz="2400" b="1" dirty="0" smtClean="0"/>
              <a:t>1 porce = </a:t>
            </a:r>
            <a:r>
              <a:rPr lang="cs-CZ" sz="2400" dirty="0" smtClean="0"/>
              <a:t>1 střední jablko, banán, pomeranč, mandarinka … sklenice neředěné ovocné šťávy, miska drobného ovoce/jahod</a:t>
            </a:r>
            <a:r>
              <a:rPr lang="cs-CZ" sz="2400" smtClean="0"/>
              <a:t>, borůvek …/</a:t>
            </a:r>
            <a:endParaRPr lang="cs-CZ" sz="2400" b="1" dirty="0"/>
          </a:p>
        </p:txBody>
      </p:sp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72816"/>
            <a:ext cx="2857500" cy="428625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6063649"/>
            <a:ext cx="19442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Obrázek 5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801148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ZELENINA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2400" dirty="0" smtClean="0"/>
              <a:t>3 – 5 porcí denně</a:t>
            </a:r>
          </a:p>
          <a:p>
            <a:endParaRPr lang="cs-CZ" sz="2400" dirty="0"/>
          </a:p>
          <a:p>
            <a:r>
              <a:rPr lang="cs-CZ" sz="2400" b="1" dirty="0" smtClean="0"/>
              <a:t>Hlavní živiny:</a:t>
            </a:r>
          </a:p>
          <a:p>
            <a:pPr lvl="1"/>
            <a:r>
              <a:rPr lang="cs-CZ" sz="2400" dirty="0" smtClean="0"/>
              <a:t>Vitamíny</a:t>
            </a:r>
          </a:p>
          <a:p>
            <a:pPr lvl="1"/>
            <a:r>
              <a:rPr lang="cs-CZ" sz="2400" dirty="0" smtClean="0"/>
              <a:t>Minerální látky</a:t>
            </a:r>
          </a:p>
          <a:p>
            <a:pPr lvl="1"/>
            <a:r>
              <a:rPr lang="cs-CZ" sz="2400" dirty="0" smtClean="0"/>
              <a:t>Vláknina</a:t>
            </a:r>
          </a:p>
          <a:p>
            <a:pPr lvl="1"/>
            <a:r>
              <a:rPr lang="cs-CZ" sz="2400" dirty="0" smtClean="0"/>
              <a:t>Voda</a:t>
            </a:r>
          </a:p>
          <a:p>
            <a:r>
              <a:rPr lang="cs-CZ" sz="2400" b="1" dirty="0" smtClean="0"/>
              <a:t>1 porce = </a:t>
            </a:r>
            <a:r>
              <a:rPr lang="cs-CZ" sz="2400" dirty="0" smtClean="0"/>
              <a:t>1 paprika, mrkev, 2 rajčata, sklenice neředěné zeleninové šťávy, miska salátu, 150 g vařené zeleniny.</a:t>
            </a:r>
          </a:p>
          <a:p>
            <a:endParaRPr lang="cs-CZ" sz="2400" b="1" dirty="0"/>
          </a:p>
          <a:p>
            <a:r>
              <a:rPr lang="cs-CZ" sz="2400" dirty="0" smtClean="0"/>
              <a:t>Přednost má syrová zelenina.</a:t>
            </a:r>
            <a:endParaRPr lang="cs-CZ" sz="2400" dirty="0"/>
          </a:p>
          <a:p>
            <a:endParaRPr lang="cs-CZ" sz="2400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04864"/>
            <a:ext cx="2857500" cy="2647950"/>
          </a:xfrm>
          <a:prstGeom prst="rect">
            <a:avLst/>
          </a:prstGeom>
          <a:noFill/>
          <a:ln w="9525">
            <a:solidFill>
              <a:srgbClr val="00B05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4870345"/>
            <a:ext cx="18722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Obrázek 6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9334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0340" y="1052736"/>
            <a:ext cx="3008313" cy="1162050"/>
          </a:xfrm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MLÉKO</a:t>
            </a:r>
            <a:br>
              <a:rPr lang="cs-CZ" sz="4000" dirty="0" smtClean="0">
                <a:solidFill>
                  <a:srgbClr val="00206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A MLÉČNÉ VÝROBKY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dirty="0" smtClean="0"/>
              <a:t>2 – 3 porce denně, dospívající, těhotné a kojící ženy 3 – 4 porce</a:t>
            </a:r>
          </a:p>
          <a:p>
            <a:endParaRPr lang="cs-CZ" sz="2400" dirty="0"/>
          </a:p>
          <a:p>
            <a:r>
              <a:rPr lang="cs-CZ" sz="2400" b="1" dirty="0" smtClean="0"/>
              <a:t>Hlavní živiny:</a:t>
            </a:r>
          </a:p>
          <a:p>
            <a:pPr lvl="1"/>
            <a:r>
              <a:rPr lang="cs-CZ" sz="2400" dirty="0" smtClean="0"/>
              <a:t>Bílkoviny</a:t>
            </a:r>
          </a:p>
          <a:p>
            <a:pPr lvl="1"/>
            <a:r>
              <a:rPr lang="cs-CZ" sz="2400" dirty="0"/>
              <a:t>T</a:t>
            </a:r>
            <a:r>
              <a:rPr lang="cs-CZ" sz="2400" dirty="0" smtClean="0"/>
              <a:t>uky</a:t>
            </a:r>
          </a:p>
          <a:p>
            <a:pPr lvl="1"/>
            <a:r>
              <a:rPr lang="cs-CZ" sz="2400" dirty="0" smtClean="0"/>
              <a:t>Vápník</a:t>
            </a:r>
          </a:p>
          <a:p>
            <a:pPr lvl="1"/>
            <a:r>
              <a:rPr lang="cs-CZ" sz="2400" dirty="0" smtClean="0"/>
              <a:t>Vitamíny  A, D</a:t>
            </a:r>
          </a:p>
          <a:p>
            <a:endParaRPr lang="cs-CZ" dirty="0"/>
          </a:p>
          <a:p>
            <a:r>
              <a:rPr lang="cs-CZ" sz="2400" b="1" dirty="0" smtClean="0"/>
              <a:t>1 porce </a:t>
            </a:r>
            <a:r>
              <a:rPr lang="cs-CZ" sz="2400" dirty="0" smtClean="0"/>
              <a:t>= 250 ml mléka, 150 ml jogurtu, 55 g sýra, 40 g tvarohu.</a:t>
            </a:r>
          </a:p>
          <a:p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pPr marL="0" indent="0">
              <a:buNone/>
            </a:pPr>
            <a:endParaRPr lang="cs-CZ" dirty="0" smtClean="0"/>
          </a:p>
          <a:p>
            <a:pPr marL="57150" indent="0">
              <a:buNone/>
            </a:pPr>
            <a:endParaRPr lang="cs-CZ" dirty="0" smtClean="0"/>
          </a:p>
          <a:p>
            <a:pPr lvl="1"/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348880"/>
            <a:ext cx="2476500" cy="369570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80340" y="6044579"/>
            <a:ext cx="24765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Obrázek 7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2361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5655" y="1052736"/>
            <a:ext cx="3008313" cy="1162050"/>
          </a:xfrm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7030A0"/>
                </a:solidFill>
              </a:rPr>
              <a:t>MASO, RYBY, DRŮBEŽ, VEJCE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sz="2400" dirty="0" smtClean="0"/>
              <a:t>2 – 3 porce denně</a:t>
            </a:r>
          </a:p>
          <a:p>
            <a:endParaRPr lang="cs-CZ" sz="2400" dirty="0"/>
          </a:p>
          <a:p>
            <a:r>
              <a:rPr lang="cs-CZ" sz="2400" b="1" dirty="0" smtClean="0"/>
              <a:t>Hlavní živiny:</a:t>
            </a:r>
          </a:p>
          <a:p>
            <a:pPr lvl="1"/>
            <a:r>
              <a:rPr lang="cs-CZ" sz="2400" dirty="0" smtClean="0"/>
              <a:t>Bílkoviny</a:t>
            </a:r>
          </a:p>
          <a:p>
            <a:pPr lvl="1"/>
            <a:r>
              <a:rPr lang="cs-CZ" sz="2400" dirty="0" smtClean="0"/>
              <a:t>Tuky</a:t>
            </a:r>
          </a:p>
          <a:p>
            <a:pPr lvl="1"/>
            <a:r>
              <a:rPr lang="cs-CZ" sz="2400" dirty="0" smtClean="0"/>
              <a:t>Železo</a:t>
            </a:r>
          </a:p>
          <a:p>
            <a:pPr lvl="1"/>
            <a:r>
              <a:rPr lang="cs-CZ" sz="2400" dirty="0" smtClean="0"/>
              <a:t>Vitamíny skupiny B</a:t>
            </a:r>
          </a:p>
          <a:p>
            <a:endParaRPr lang="cs-CZ" dirty="0"/>
          </a:p>
          <a:p>
            <a:r>
              <a:rPr lang="cs-CZ" sz="2400" b="1" dirty="0" smtClean="0"/>
              <a:t>1 porce = </a:t>
            </a:r>
            <a:r>
              <a:rPr lang="cs-CZ" sz="2400" dirty="0" smtClean="0"/>
              <a:t>125 g drůbežího, rybího či jiného masa, 1 vejce. Upřednostňovat drůbež a libové maso, ryby nejméně 1x týdně.</a:t>
            </a:r>
            <a:endParaRPr lang="cs-CZ" sz="2400" b="1" dirty="0" smtClean="0"/>
          </a:p>
          <a:p>
            <a:pPr lvl="1"/>
            <a:endParaRPr lang="cs-CZ" sz="2400" b="1" dirty="0"/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968" y="2841903"/>
            <a:ext cx="3048000" cy="2295525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8051" y="5137428"/>
            <a:ext cx="26958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Obrázek 8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085656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617" y="1124744"/>
            <a:ext cx="3008313" cy="1162050"/>
          </a:xfrm>
        </p:spPr>
        <p:txBody>
          <a:bodyPr>
            <a:noAutofit/>
          </a:bodyPr>
          <a:lstStyle/>
          <a:p>
            <a:r>
              <a:rPr lang="cs-CZ" sz="4000" dirty="0" smtClean="0"/>
              <a:t>TUKY, SŮL, CUKRY, SLADKOSTI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2400" dirty="0" smtClean="0"/>
              <a:t>Potravinám této skupiny bychom se měli spíše vyhýbat. Dokáží tělu pořádně škodit, když se to s nimi přehání.</a:t>
            </a:r>
          </a:p>
          <a:p>
            <a:endParaRPr lang="cs-CZ" sz="2400" dirty="0"/>
          </a:p>
          <a:p>
            <a:r>
              <a:rPr lang="cs-CZ" sz="2400" dirty="0" smtClean="0"/>
              <a:t>Nadměrný příjem tuků/především živočišných/, cholesterolu, cukrů, sladkostí, sladkých nápojů, soli a slaných pochutin vede ke vzniku civilizačních chorob – aterosklerózy, vysokého krevního tlaku, infarktu, mozkové mrtvici, nádorových onemocnění, cukrovky.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024" y="2780928"/>
            <a:ext cx="2857500" cy="2857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30854" y="5638428"/>
            <a:ext cx="17347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Obrázek 9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764110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Výběr dávek provádíme následovně: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Nejnižší dávky</a:t>
            </a:r>
            <a:r>
              <a:rPr lang="cs-CZ" dirty="0" smtClean="0"/>
              <a:t>: menší děti a většina žen</a:t>
            </a:r>
          </a:p>
          <a:p>
            <a:endParaRPr lang="cs-CZ" dirty="0"/>
          </a:p>
          <a:p>
            <a:r>
              <a:rPr lang="cs-CZ" u="sng" dirty="0" smtClean="0"/>
              <a:t>Střední dávky</a:t>
            </a:r>
            <a:r>
              <a:rPr lang="cs-CZ" dirty="0" smtClean="0"/>
              <a:t>: starší děti a dospívající dívky, těhotné a kojící ženy, většina mužů</a:t>
            </a:r>
          </a:p>
          <a:p>
            <a:endParaRPr lang="cs-CZ" dirty="0"/>
          </a:p>
          <a:p>
            <a:r>
              <a:rPr lang="cs-CZ" u="sng" dirty="0" smtClean="0"/>
              <a:t>Nejvyšší dávky</a:t>
            </a:r>
            <a:r>
              <a:rPr lang="cs-CZ" dirty="0" smtClean="0"/>
              <a:t>: dospívající chlapci a těžce pracující muži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4194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794583"/>
            <a:ext cx="8136904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Prameny:</a:t>
            </a:r>
          </a:p>
          <a:p>
            <a:r>
              <a:rPr lang="cs-CZ" sz="1200" dirty="0" smtClean="0"/>
              <a:t>Obrázek 1: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www.dolceta.eu/ceska-republika/Mod4/sites/ceska-republika_Mod4/local/cache-vignettes/L300xH207/jpg_JULIUS44-23983.jpg</a:t>
            </a:r>
            <a:endParaRPr lang="cs-CZ" sz="1200" dirty="0" smtClean="0"/>
          </a:p>
          <a:p>
            <a:r>
              <a:rPr lang="cs-CZ" sz="1200" dirty="0" smtClean="0"/>
              <a:t>Obrázek 2: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www.novinky.cz/zena/deti/219318-deti-jsou-presolovany-jiz-v-ranem-detskem-veku.html</a:t>
            </a:r>
            <a:endParaRPr lang="cs-CZ" sz="1200" dirty="0" smtClean="0"/>
          </a:p>
          <a:p>
            <a:r>
              <a:rPr lang="cs-CZ" sz="1200" dirty="0" smtClean="0"/>
              <a:t>Obrázek </a:t>
            </a:r>
            <a:r>
              <a:rPr lang="cs-CZ" sz="1200" dirty="0"/>
              <a:t>3: : </a:t>
            </a:r>
            <a:r>
              <a:rPr lang="cs-CZ" sz="1200" dirty="0">
                <a:hlinkClick r:id="rId4"/>
              </a:rPr>
              <a:t>http://kanevskaya.tv/old/index.php?option=com_content&amp;task=view&amp;id=7229&amp;Itemid=99999999</a:t>
            </a:r>
            <a:endParaRPr lang="cs-CZ" sz="1200" dirty="0"/>
          </a:p>
          <a:p>
            <a:r>
              <a:rPr lang="cs-CZ" sz="1200" dirty="0" smtClean="0"/>
              <a:t>Obrázek </a:t>
            </a:r>
            <a:r>
              <a:rPr lang="cs-CZ" sz="1200" dirty="0"/>
              <a:t>4: </a:t>
            </a:r>
            <a:r>
              <a:rPr lang="cs-CZ" sz="1200" dirty="0">
                <a:hlinkClick r:id="rId5"/>
              </a:rPr>
              <a:t>http://www.united-bakeries.cz/united-bakeries/bile-nebo-tmave-pecivo-/</a:t>
            </a:r>
            <a:r>
              <a:rPr lang="cs-CZ" sz="1200" dirty="0" smtClean="0">
                <a:hlinkClick r:id="rId5"/>
              </a:rPr>
              <a:t>info.html</a:t>
            </a:r>
            <a:endParaRPr lang="cs-CZ" sz="1200" dirty="0" smtClean="0"/>
          </a:p>
          <a:p>
            <a:r>
              <a:rPr lang="cs-CZ" sz="1200" dirty="0" smtClean="0"/>
              <a:t>Obrázek </a:t>
            </a:r>
            <a:r>
              <a:rPr lang="cs-CZ" sz="1200" dirty="0"/>
              <a:t>5: </a:t>
            </a: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olomouc.olx.cz/sber-ovoce-jablek-ve-spanelsku-iid-90630960</a:t>
            </a:r>
            <a:endParaRPr lang="cs-CZ" sz="1200" dirty="0" smtClean="0"/>
          </a:p>
          <a:p>
            <a:r>
              <a:rPr lang="cs-CZ" sz="1200" dirty="0" smtClean="0"/>
              <a:t>Obrázek </a:t>
            </a:r>
            <a:r>
              <a:rPr lang="cs-CZ" sz="1200" dirty="0"/>
              <a:t>6: </a:t>
            </a:r>
            <a:r>
              <a:rPr lang="cs-CZ" sz="1200" dirty="0">
                <a:hlinkClick r:id="rId7"/>
              </a:rPr>
              <a:t>http://medpravda.com/tag/legkie</a:t>
            </a:r>
            <a:r>
              <a:rPr lang="cs-CZ" sz="1200" dirty="0" smtClean="0">
                <a:hlinkClick r:id="rId7"/>
              </a:rPr>
              <a:t>/</a:t>
            </a:r>
            <a:endParaRPr lang="cs-CZ" sz="1200" dirty="0" smtClean="0"/>
          </a:p>
          <a:p>
            <a:r>
              <a:rPr lang="cs-CZ" sz="1200" dirty="0"/>
              <a:t>Obrázek 7: </a:t>
            </a: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drbberkowitz.hubpages.com/hub/NutritionWeightLossCowsMilkNotHealthyPart2</a:t>
            </a:r>
            <a:endParaRPr lang="cs-CZ" sz="1200" dirty="0" smtClean="0"/>
          </a:p>
          <a:p>
            <a:r>
              <a:rPr lang="cs-CZ" sz="1200" dirty="0"/>
              <a:t>Obrázek 8: </a:t>
            </a: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www.kostanay.gov.kz/rus/news/page/38</a:t>
            </a:r>
            <a:endParaRPr lang="cs-CZ" sz="1200" dirty="0" smtClean="0"/>
          </a:p>
          <a:p>
            <a:r>
              <a:rPr lang="cs-CZ" sz="1200" dirty="0"/>
              <a:t>Obrázek 9: </a:t>
            </a:r>
            <a:r>
              <a:rPr lang="cs-CZ" sz="1200" dirty="0">
                <a:hlinkClick r:id="rId10"/>
              </a:rPr>
              <a:t>http://www.varenieapecenie.estranky.sk/clanky/ako-mozem-schudnut_-ked-milujem-sladkosti-_.</a:t>
            </a:r>
            <a:r>
              <a:rPr lang="cs-CZ" sz="1200" dirty="0" smtClean="0">
                <a:hlinkClick r:id="rId10"/>
              </a:rPr>
              <a:t>html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dirty="0" smtClean="0"/>
              <a:t>MUDr. Rážová J., MUDr. Šoltysová T.: Výživa – doplněk pro výuku předmětu Výchova ke zdraví na základních školách. Státní zdravotní ústav, 2. vydání, Praha 1999.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251178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1146</TotalTime>
  <Words>642</Words>
  <Application>Microsoft Office PowerPoint</Application>
  <PresentationFormat>Předvádění na obrazovce (4:3)</PresentationFormat>
  <Paragraphs>190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Dokument</vt:lpstr>
      <vt:lpstr>Prezentace aplikace PowerPoint</vt:lpstr>
      <vt:lpstr>PYRAMIDA VÝŽIVY aneb NAUČME SE SPRÁVNĚ JÍST</vt:lpstr>
      <vt:lpstr>Prezentace aplikace PowerPoint</vt:lpstr>
      <vt:lpstr>Jaké rady ve vztahu k výživě se ukrývají v následujících citátech a příslovích?</vt:lpstr>
      <vt:lpstr>Prezentace aplikace PowerPoint</vt:lpstr>
      <vt:lpstr>Prezentace aplikace PowerPoint</vt:lpstr>
      <vt:lpstr>Prezentace aplikace PowerPoint</vt:lpstr>
      <vt:lpstr>   PŘÍLOHY</vt:lpstr>
      <vt:lpstr>OVOCE</vt:lpstr>
      <vt:lpstr>ZELENINA</vt:lpstr>
      <vt:lpstr>MLÉKO A MLÉČNÉ VÝROBKY</vt:lpstr>
      <vt:lpstr>MASO, RYBY, DRŮBEŽ, VEJCE</vt:lpstr>
      <vt:lpstr>TUKY, SŮL, CUKRY, SLADKOSTI</vt:lpstr>
      <vt:lpstr>Výběr dávek provádíme následovně: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Pyramida výživy</dc:title>
  <dc:creator>Irena Pugnerová</dc:creator>
  <cp:lastModifiedBy>pc</cp:lastModifiedBy>
  <cp:revision>105</cp:revision>
  <dcterms:created xsi:type="dcterms:W3CDTF">2012-03-25T09:03:17Z</dcterms:created>
  <dcterms:modified xsi:type="dcterms:W3CDTF">2013-06-14T14:38:25Z</dcterms:modified>
</cp:coreProperties>
</file>