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69" r:id="rId2"/>
    <p:sldId id="256" r:id="rId3"/>
    <p:sldId id="258" r:id="rId4"/>
    <p:sldId id="259" r:id="rId5"/>
    <p:sldId id="268" r:id="rId6"/>
    <p:sldId id="264" r:id="rId7"/>
    <p:sldId id="262" r:id="rId8"/>
    <p:sldId id="263" r:id="rId9"/>
    <p:sldId id="260" r:id="rId10"/>
    <p:sldId id="261" r:id="rId11"/>
    <p:sldId id="267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202B0CA-FC54-4496-8BCA-5EF66A818D29}" styleName="Styl Tmavá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3888C-E7EA-4992-92FB-5CC18BF4D26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5685A-E727-44D6-88DD-962C72419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3888C-E7EA-4992-92FB-5CC18BF4D26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5685A-E727-44D6-88DD-962C72419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3888C-E7EA-4992-92FB-5CC18BF4D26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5685A-E727-44D6-88DD-962C72419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3888C-E7EA-4992-92FB-5CC18BF4D26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5685A-E727-44D6-88DD-962C72419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3888C-E7EA-4992-92FB-5CC18BF4D26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5685A-E727-44D6-88DD-962C72419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3888C-E7EA-4992-92FB-5CC18BF4D26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5685A-E727-44D6-88DD-962C72419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3888C-E7EA-4992-92FB-5CC18BF4D26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5685A-E727-44D6-88DD-962C72419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3888C-E7EA-4992-92FB-5CC18BF4D26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5685A-E727-44D6-88DD-962C72419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3888C-E7EA-4992-92FB-5CC18BF4D26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5685A-E727-44D6-88DD-962C72419947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3888C-E7EA-4992-92FB-5CC18BF4D26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5685A-E727-44D6-88DD-962C72419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3888C-E7EA-4992-92FB-5CC18BF4D26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5685A-E727-44D6-88DD-962C724199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3888C-E7EA-4992-92FB-5CC18BF4D26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35685A-E727-44D6-88DD-962C72419947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na.idnes.cz/svaciny-pro-skolaky-mohou-byt-zdrave-a-zaroven-chutne-vime-jak-na-to-11b-/deti.aspx?c=A090907_125447_ona_deti_ves" TargetMode="External"/><Relationship Id="rId7" Type="http://schemas.openxmlformats.org/officeDocument/2006/relationships/hyperlink" Target="http://ona.idnes.cz/pravda-a-myty-o-coca-cole-minci-ani-zuby-nerozpusti-f81-/zdravi.aspx?c=A071018_171708_zdravi_bad" TargetMode="External"/><Relationship Id="rId2" Type="http://schemas.openxmlformats.org/officeDocument/2006/relationships/hyperlink" Target="http://i.idnes.cz/09/091/sp5/VES2da06e_36ONA24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na.idnes.cz/nejlepsi-skolni-svaciny-08d-/recepty.aspx?c=A090907_140747_recepty_ves" TargetMode="External"/><Relationship Id="rId5" Type="http://schemas.openxmlformats.org/officeDocument/2006/relationships/hyperlink" Target="http://i.idnes.cz/09/091/gal/VES2da070_36ONA24cV.jpg" TargetMode="External"/><Relationship Id="rId4" Type="http://schemas.openxmlformats.org/officeDocument/2006/relationships/hyperlink" Target="http://i.idnes.cz/09/091/gal/VES2da06b_36ONA22b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00" dirty="0" smtClean="0"/>
              <a:t>.</a:t>
            </a:r>
            <a:endParaRPr lang="cs-CZ" sz="9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900" dirty="0" smtClean="0"/>
              <a:t>.</a:t>
            </a:r>
            <a:endParaRPr lang="cs-CZ" sz="900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4083702"/>
              </p:ext>
            </p:extLst>
          </p:nvPr>
        </p:nvGraphicFramePr>
        <p:xfrm>
          <a:off x="1524000" y="1397000"/>
          <a:ext cx="6096000" cy="1651000"/>
        </p:xfrm>
        <a:graphic>
          <a:graphicData uri="http://schemas.openxmlformats.org/drawingml/2006/table">
            <a:tbl>
              <a:tblPr firstRow="1" bandRow="1">
                <a:tableStyleId>{5202B0CA-FC54-4496-8BCA-5EF66A818D29}</a:tableStyleId>
              </a:tblPr>
              <a:tblGrid>
                <a:gridCol w="2039888"/>
                <a:gridCol w="4056112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Střední škola, Základní škola a</a:t>
                      </a:r>
                      <a:r>
                        <a:rPr lang="cs-CZ" baseline="0" dirty="0" smtClean="0"/>
                        <a:t> Mateřská škola, Karviná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Burdová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stupeň, Základní škola speciální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570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1268761"/>
            <a:ext cx="7117180" cy="1800199"/>
          </a:xfrm>
        </p:spPr>
        <p:txBody>
          <a:bodyPr/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Svačiny pro školáky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4797152"/>
            <a:ext cx="7117180" cy="861420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Mohou být zdravé a chutné. Víme, jak na to.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37858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4714685" cy="1617310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rgbClr val="00B0F0"/>
                </a:solidFill>
              </a:rPr>
              <a:t>Nesprávná svačina do školy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dirty="0"/>
              <a:t> 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sz="2800" dirty="0"/>
              <a:t>Pečivo </a:t>
            </a:r>
            <a:r>
              <a:rPr lang="cs-CZ" sz="2800" dirty="0" smtClean="0"/>
              <a:t>se salámem, </a:t>
            </a:r>
            <a:r>
              <a:rPr lang="cs-CZ" sz="2800" dirty="0"/>
              <a:t>pečivo se sádlem, párek v rohlíku </a:t>
            </a:r>
            <a:r>
              <a:rPr lang="cs-CZ" sz="2800" dirty="0" smtClean="0"/>
              <a:t>nebo </a:t>
            </a:r>
            <a:r>
              <a:rPr lang="cs-CZ" sz="2800" dirty="0"/>
              <a:t>koblihy, buchty, </a:t>
            </a:r>
            <a:r>
              <a:rPr lang="cs-CZ" sz="2800" dirty="0" smtClean="0"/>
              <a:t>sušenky. </a:t>
            </a:r>
            <a:endParaRPr lang="cs-CZ" sz="2800" dirty="0"/>
          </a:p>
          <a:p>
            <a:endParaRPr lang="cs-CZ" sz="1800" dirty="0"/>
          </a:p>
          <a:p>
            <a:endParaRPr lang="cs-CZ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87831"/>
            <a:ext cx="3504390" cy="262829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293096"/>
            <a:ext cx="3521968" cy="236852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6712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980728"/>
            <a:ext cx="3297953" cy="1312738"/>
          </a:xfrm>
        </p:spPr>
        <p:txBody>
          <a:bodyPr>
            <a:normAutofit fontScale="90000"/>
          </a:bodyPr>
          <a:lstStyle/>
          <a:p>
            <a:r>
              <a:rPr lang="cs-CZ" sz="3200" b="1" dirty="0">
                <a:solidFill>
                  <a:srgbClr val="00B0F0"/>
                </a:solidFill>
              </a:rPr>
              <a:t>Nejlepší školní svačiny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976677" y="2780928"/>
            <a:ext cx="3297954" cy="3384376"/>
          </a:xfrm>
        </p:spPr>
        <p:txBody>
          <a:bodyPr>
            <a:normAutofit/>
          </a:bodyPr>
          <a:lstStyle/>
          <a:p>
            <a:r>
              <a:rPr lang="cs-CZ" sz="2400" dirty="0"/>
              <a:t>Kvalitní svačina do školy by se měla skládat z </a:t>
            </a:r>
            <a:r>
              <a:rPr lang="cs-CZ" sz="2400" dirty="0" smtClean="0"/>
              <a:t>pečiva, </a:t>
            </a:r>
            <a:r>
              <a:rPr lang="cs-CZ" sz="2400" dirty="0"/>
              <a:t>sýra, </a:t>
            </a:r>
            <a:r>
              <a:rPr lang="cs-CZ" sz="2400" dirty="0" smtClean="0"/>
              <a:t>jogurtu, zeleniny </a:t>
            </a:r>
            <a:r>
              <a:rPr lang="cs-CZ" sz="2400" dirty="0"/>
              <a:t>a ovoce. </a:t>
            </a:r>
          </a:p>
          <a:p>
            <a:endParaRPr lang="cs-CZ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4664"/>
            <a:ext cx="4248472" cy="296469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501008"/>
            <a:ext cx="4206067" cy="288795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7771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889180"/>
          </a:xfrm>
        </p:spPr>
        <p:txBody>
          <a:bodyPr/>
          <a:lstStyle/>
          <a:p>
            <a:r>
              <a:rPr lang="pl-PL" sz="2800" b="1" dirty="0">
                <a:solidFill>
                  <a:srgbClr val="00B0F0"/>
                </a:solidFill>
              </a:rPr>
              <a:t>Co by ale nemělo chybět u žádné svačiny, je kousek ovoce nebo zeleniny. </a:t>
            </a:r>
            <a:r>
              <a:rPr lang="pl-PL" b="1" dirty="0"/>
              <a:t/>
            </a:r>
            <a:br>
              <a:rPr lang="pl-PL" b="1" dirty="0"/>
            </a:br>
            <a:endParaRPr lang="cs-CZ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71967"/>
            <a:ext cx="4875441" cy="360362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5402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764704"/>
            <a:ext cx="3297953" cy="136815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Nezapomeň na mléko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352097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Až si budete připravovat svačinu </a:t>
            </a:r>
            <a:r>
              <a:rPr lang="cs-CZ" sz="2400" dirty="0"/>
              <a:t>do školy, neměli </a:t>
            </a:r>
            <a:r>
              <a:rPr lang="cs-CZ" sz="2400" dirty="0" smtClean="0"/>
              <a:t>byste </a:t>
            </a:r>
            <a:r>
              <a:rPr lang="cs-CZ" sz="2400" dirty="0"/>
              <a:t>zapomenout na mléčné výrobky. </a:t>
            </a:r>
            <a:endParaRPr lang="cs-CZ" sz="2400" dirty="0" smtClean="0"/>
          </a:p>
          <a:p>
            <a:r>
              <a:rPr lang="cs-CZ" sz="2400" dirty="0" smtClean="0"/>
              <a:t>Obsahují </a:t>
            </a:r>
            <a:r>
              <a:rPr lang="cs-CZ" sz="2400" dirty="0"/>
              <a:t>vápník nezbytný pro růst kostí a </a:t>
            </a:r>
            <a:r>
              <a:rPr lang="cs-CZ" sz="2400" dirty="0" smtClean="0"/>
              <a:t>zubů.</a:t>
            </a:r>
            <a:endParaRPr lang="cs-CZ" sz="2400" dirty="0"/>
          </a:p>
          <a:p>
            <a:endParaRPr lang="cs-CZ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08920"/>
            <a:ext cx="4381500" cy="295232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140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476672"/>
            <a:ext cx="5506773" cy="1512168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rgbClr val="00B0F0"/>
                </a:solidFill>
              </a:rPr>
              <a:t>Pitný režim školáka</a:t>
            </a:r>
            <a:r>
              <a:rPr lang="cs-CZ" b="1" dirty="0">
                <a:solidFill>
                  <a:srgbClr val="00B0F0"/>
                </a:solidFill>
              </a:rPr>
              <a:t/>
            </a:r>
            <a:br>
              <a:rPr lang="cs-CZ" b="1" dirty="0">
                <a:solidFill>
                  <a:srgbClr val="00B0F0"/>
                </a:solidFill>
              </a:rPr>
            </a:b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23528" y="2060848"/>
            <a:ext cx="3168353" cy="4104456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r>
              <a:rPr lang="cs-CZ" sz="2400" dirty="0"/>
              <a:t>Během dne by </a:t>
            </a:r>
            <a:r>
              <a:rPr lang="cs-CZ" sz="2400" dirty="0" smtClean="0"/>
              <a:t>mělo dítě </a:t>
            </a:r>
            <a:r>
              <a:rPr lang="cs-CZ" sz="2400" dirty="0"/>
              <a:t>vypít </a:t>
            </a:r>
            <a:r>
              <a:rPr lang="cs-CZ" sz="2400" dirty="0" smtClean="0"/>
              <a:t>minimálně </a:t>
            </a:r>
          </a:p>
          <a:p>
            <a:r>
              <a:rPr lang="cs-CZ" sz="2400" dirty="0" smtClean="0"/>
              <a:t>2 </a:t>
            </a:r>
            <a:r>
              <a:rPr lang="cs-CZ" sz="2400" dirty="0"/>
              <a:t>až 3 litry </a:t>
            </a:r>
            <a:r>
              <a:rPr lang="cs-CZ" sz="2400" dirty="0" smtClean="0"/>
              <a:t>tekutin</a:t>
            </a:r>
            <a:r>
              <a:rPr lang="cs-CZ" sz="2000" dirty="0" smtClean="0"/>
              <a:t>.</a:t>
            </a:r>
            <a:endParaRPr lang="cs-CZ" sz="2000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92896"/>
            <a:ext cx="5136654" cy="351412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8462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260648"/>
            <a:ext cx="4066613" cy="1296144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Rady, jak na to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009443" y="2564904"/>
            <a:ext cx="2986493" cy="2465608"/>
          </a:xfrm>
        </p:spPr>
        <p:txBody>
          <a:bodyPr>
            <a:normAutofit/>
          </a:bodyPr>
          <a:lstStyle/>
          <a:p>
            <a:r>
              <a:rPr lang="cs-CZ" sz="2400" dirty="0"/>
              <a:t>Máme pro </a:t>
            </a:r>
            <a:r>
              <a:rPr lang="cs-CZ" sz="2400" dirty="0" smtClean="0"/>
              <a:t>vás </a:t>
            </a:r>
            <a:r>
              <a:rPr lang="cs-CZ" sz="2400" dirty="0"/>
              <a:t>další tipy na výživnou, a přitom zdravou svačinku</a:t>
            </a:r>
            <a:r>
              <a:rPr lang="cs-CZ" sz="1000" dirty="0"/>
              <a:t>. </a:t>
            </a:r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420888"/>
            <a:ext cx="5040560" cy="364040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2317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09442" y="836712"/>
            <a:ext cx="2660650" cy="1800200"/>
          </a:xfrm>
        </p:spPr>
        <p:txBody>
          <a:bodyPr/>
          <a:lstStyle/>
          <a:p>
            <a:r>
              <a:rPr lang="cs-CZ" sz="3600" b="1" dirty="0">
                <a:solidFill>
                  <a:srgbClr val="00B0F0"/>
                </a:solidFill>
              </a:rPr>
              <a:t>Obložené chleby</a:t>
            </a:r>
            <a:r>
              <a:rPr lang="cs-CZ" sz="3200" b="1" dirty="0">
                <a:solidFill>
                  <a:srgbClr val="00B0F0"/>
                </a:solidFill>
              </a:rPr>
              <a:t/>
            </a:r>
            <a:br>
              <a:rPr lang="cs-CZ" sz="3200" b="1" dirty="0">
                <a:solidFill>
                  <a:srgbClr val="00B0F0"/>
                </a:solidFill>
              </a:rPr>
            </a:b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004048" y="446087"/>
            <a:ext cx="4392488" cy="5414963"/>
          </a:xfrm>
        </p:spPr>
        <p:txBody>
          <a:bodyPr>
            <a:normAutofit/>
          </a:bodyPr>
          <a:lstStyle/>
          <a:p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/>
              <a:t>Příprava</a:t>
            </a:r>
            <a:r>
              <a:rPr lang="cs-CZ" dirty="0"/>
              <a:t>: 15 minut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* 3 malé plátky chleba</a:t>
            </a:r>
          </a:p>
          <a:p>
            <a:pPr marL="0" indent="0">
              <a:buNone/>
            </a:pPr>
            <a:r>
              <a:rPr lang="cs-CZ" dirty="0"/>
              <a:t>* 2 plátky tvrdého sýra (eidam, gouda)</a:t>
            </a:r>
          </a:p>
          <a:p>
            <a:pPr marL="0" indent="0">
              <a:buNone/>
            </a:pPr>
            <a:r>
              <a:rPr lang="cs-CZ" dirty="0"/>
              <a:t>* 2 plátky dětského salámu či kvalitní šunky</a:t>
            </a:r>
          </a:p>
          <a:p>
            <a:pPr marL="0" indent="0">
              <a:buNone/>
            </a:pPr>
            <a:r>
              <a:rPr lang="cs-CZ" dirty="0"/>
              <a:t>* 1 lžíce lučiny</a:t>
            </a:r>
          </a:p>
          <a:p>
            <a:pPr marL="0" indent="0">
              <a:buNone/>
            </a:pPr>
            <a:r>
              <a:rPr lang="cs-CZ" dirty="0"/>
              <a:t>* margarín či máslo</a:t>
            </a:r>
          </a:p>
          <a:p>
            <a:pPr marL="0" indent="0">
              <a:buNone/>
            </a:pPr>
            <a:r>
              <a:rPr lang="cs-CZ" dirty="0"/>
              <a:t>* pažitka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03" y="2612682"/>
            <a:ext cx="4032448" cy="302433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2349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3490550" cy="1902793"/>
          </a:xfrm>
        </p:spPr>
        <p:txBody>
          <a:bodyPr/>
          <a:lstStyle/>
          <a:p>
            <a:r>
              <a:rPr lang="cs-CZ" sz="3600" b="1" dirty="0">
                <a:solidFill>
                  <a:srgbClr val="00B0F0"/>
                </a:solidFill>
              </a:rPr>
              <a:t>Jogurt </a:t>
            </a:r>
            <a:r>
              <a:rPr lang="cs-CZ" sz="3600" b="1" dirty="0" smtClean="0">
                <a:solidFill>
                  <a:srgbClr val="00B0F0"/>
                </a:solidFill>
              </a:rPr>
              <a:t/>
            </a:r>
            <a:br>
              <a:rPr lang="cs-CZ" sz="3600" b="1" dirty="0" smtClean="0">
                <a:solidFill>
                  <a:srgbClr val="00B0F0"/>
                </a:solidFill>
              </a:rPr>
            </a:br>
            <a:r>
              <a:rPr lang="cs-CZ" sz="3600" b="1" dirty="0" smtClean="0">
                <a:solidFill>
                  <a:srgbClr val="00B0F0"/>
                </a:solidFill>
              </a:rPr>
              <a:t>s </a:t>
            </a:r>
            <a:r>
              <a:rPr lang="cs-CZ" sz="3600" b="1" dirty="0">
                <a:solidFill>
                  <a:srgbClr val="00B0F0"/>
                </a:solidFill>
              </a:rPr>
              <a:t>vločkami</a:t>
            </a:r>
            <a:r>
              <a:rPr lang="cs-CZ" sz="3600" dirty="0">
                <a:solidFill>
                  <a:srgbClr val="00B0F0"/>
                </a:solidFill>
              </a:rPr>
              <a:t/>
            </a:r>
            <a:br>
              <a:rPr lang="cs-CZ" sz="3600" dirty="0">
                <a:solidFill>
                  <a:srgbClr val="00B0F0"/>
                </a:solidFill>
              </a:rPr>
            </a:b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 err="1" smtClean="0"/>
              <a:t>nm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71600" y="1628800"/>
            <a:ext cx="2660650" cy="4229099"/>
          </a:xfrm>
        </p:spPr>
        <p:txBody>
          <a:bodyPr/>
          <a:lstStyle/>
          <a:p>
            <a:endParaRPr lang="cs-CZ" dirty="0"/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/>
              <a:t>Příprava: 10 minut</a:t>
            </a:r>
          </a:p>
          <a:p>
            <a:r>
              <a:rPr lang="cs-CZ" sz="2000" dirty="0"/>
              <a:t> </a:t>
            </a:r>
          </a:p>
          <a:p>
            <a:r>
              <a:rPr lang="cs-CZ" sz="2000" dirty="0"/>
              <a:t>* 1 bílý jogurt, nejlépe bio</a:t>
            </a:r>
          </a:p>
          <a:p>
            <a:r>
              <a:rPr lang="cs-CZ" sz="2000" dirty="0"/>
              <a:t>* 2 lžičky ovesných vloček</a:t>
            </a:r>
          </a:p>
          <a:p>
            <a:r>
              <a:rPr lang="cs-CZ" sz="2000" dirty="0"/>
              <a:t>* 1 lžička medu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628800"/>
            <a:ext cx="4079743" cy="382864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6653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492" y="911268"/>
            <a:ext cx="6486525" cy="5145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7369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i.idnes.cz/09/091/sp5/VES2da06e_36ONA24b.jpg</a:t>
            </a:r>
            <a:r>
              <a:rPr lang="cs-CZ" sz="1600" dirty="0" smtClean="0"/>
              <a:t> </a:t>
            </a:r>
          </a:p>
          <a:p>
            <a:pPr marL="0" indent="0">
              <a:buNone/>
            </a:pPr>
            <a:r>
              <a:rPr lang="cs-CZ" sz="1600" dirty="0" smtClean="0"/>
              <a:t>      cit. </a:t>
            </a:r>
            <a:r>
              <a:rPr lang="cs-CZ" sz="1600" dirty="0"/>
              <a:t>5. 2. 2012</a:t>
            </a:r>
          </a:p>
          <a:p>
            <a:r>
              <a:rPr lang="cs-CZ" sz="1600" dirty="0" smtClean="0"/>
              <a:t>Zdroj</a:t>
            </a:r>
            <a:r>
              <a:rPr lang="cs-CZ" sz="1600" dirty="0"/>
              <a:t>: </a:t>
            </a:r>
            <a:r>
              <a:rPr lang="cs-CZ" sz="1600" dirty="0">
                <a:hlinkClick r:id="rId3"/>
              </a:rPr>
              <a:t>http://ona.idnes.cz/svaciny-pro-skolaky-mohou-byt-zdrave-a-zaroven-chutne-vime-jak-na-to-11b-/</a:t>
            </a:r>
            <a:r>
              <a:rPr lang="cs-CZ" sz="1600" dirty="0" smtClean="0">
                <a:hlinkClick r:id="rId3"/>
              </a:rPr>
              <a:t>deti.aspx?c=A090907_125447_ona_deti_ves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i.idnes.cz/09/091/gal/VES2da06b_36ONA22bV.jpg</a:t>
            </a:r>
            <a:r>
              <a:rPr lang="cs-CZ" sz="1600" dirty="0" smtClean="0"/>
              <a:t> 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cit. 5. 2. 2012</a:t>
            </a:r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i.idnes.cz/09/091/gal/VES2da070_36ONA24cV.jpg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    cit. </a:t>
            </a:r>
            <a:r>
              <a:rPr lang="cs-CZ" sz="1600" dirty="0"/>
              <a:t>5. 2. </a:t>
            </a:r>
            <a:r>
              <a:rPr lang="cs-CZ" sz="1600" dirty="0" smtClean="0"/>
              <a:t>2012</a:t>
            </a:r>
          </a:p>
          <a:p>
            <a:r>
              <a:rPr lang="cs-CZ" sz="1600" dirty="0" smtClean="0"/>
              <a:t>Zdroj: </a:t>
            </a:r>
            <a:r>
              <a:rPr lang="cs-CZ" sz="1600" dirty="0" smtClean="0">
                <a:hlinkClick r:id="rId6"/>
              </a:rPr>
              <a:t>http://ona.idnes.cz/nejlepsi-skolni-svaciny-08d-/recepty.aspx?c=A090907_140747_recepty_ves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://ona.idnes.cz/pravda-a-myty-o-coca-cole-minci-ani-zuby-nerozpusti-f81-/</a:t>
            </a:r>
            <a:r>
              <a:rPr lang="cs-CZ" sz="1600" dirty="0" smtClean="0">
                <a:hlinkClick r:id="rId7"/>
              </a:rPr>
              <a:t>zdravi.aspx?c=A071018_171708_zdravi_bad</a:t>
            </a:r>
            <a:endParaRPr lang="cs-CZ" sz="1600" dirty="0" smtClean="0"/>
          </a:p>
          <a:p>
            <a:r>
              <a:rPr lang="cs-CZ" sz="1600" dirty="0"/>
              <a:t>http://i.idnes.cz/07/053/gal/SPI1b2c28_coca_cola.jpg</a:t>
            </a:r>
          </a:p>
          <a:p>
            <a:pPr marL="0" indent="0">
              <a:buNone/>
            </a:pPr>
            <a:r>
              <a:rPr lang="cs-CZ" sz="1600" smtClean="0"/>
              <a:t>     cit. </a:t>
            </a:r>
            <a:r>
              <a:rPr lang="cs-CZ" sz="1600" dirty="0"/>
              <a:t>5. 2. 2012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232671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162</TotalTime>
  <Words>292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Summer</vt:lpstr>
      <vt:lpstr>.</vt:lpstr>
      <vt:lpstr>Svačiny pro školáky</vt:lpstr>
      <vt:lpstr>Nesprávná svačina do školy  </vt:lpstr>
      <vt:lpstr>Nejlepší školní svačiny</vt:lpstr>
      <vt:lpstr>Co by ale nemělo chybět u žádné svačiny, je kousek ovoce nebo zeleniny.  </vt:lpstr>
      <vt:lpstr>Nezapomeň na mléko</vt:lpstr>
      <vt:lpstr>Pitný režim školáka </vt:lpstr>
      <vt:lpstr>Rady, jak na to</vt:lpstr>
      <vt:lpstr>Obložené chleby   </vt:lpstr>
      <vt:lpstr>Jogurt  s vločkami </vt:lpstr>
      <vt:lpstr>Prezentace aplikace PowerPoint</vt:lpstr>
      <vt:lpstr>Použité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Burdová</dc:creator>
  <cp:lastModifiedBy>Martin Králík</cp:lastModifiedBy>
  <cp:revision>22</cp:revision>
  <dcterms:created xsi:type="dcterms:W3CDTF">2012-02-05T15:22:38Z</dcterms:created>
  <dcterms:modified xsi:type="dcterms:W3CDTF">2012-03-07T14:47:15Z</dcterms:modified>
</cp:coreProperties>
</file>