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66" r:id="rId4"/>
    <p:sldId id="267" r:id="rId5"/>
    <p:sldId id="257" r:id="rId6"/>
    <p:sldId id="265" r:id="rId7"/>
    <p:sldId id="269" r:id="rId8"/>
    <p:sldId id="276" r:id="rId9"/>
    <p:sldId id="274" r:id="rId10"/>
    <p:sldId id="270" r:id="rId11"/>
    <p:sldId id="272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00"/>
    <a:srgbClr val="800000"/>
    <a:srgbClr val="FFFFFF"/>
    <a:srgbClr val="6666FF"/>
    <a:srgbClr val="FF00FF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image" Target="../media/image19.wmf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wmf"/><Relationship Id="rId1" Type="http://schemas.openxmlformats.org/officeDocument/2006/relationships/image" Target="../media/image29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8FA1-ADEA-4346-B358-E81383A4879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BDD1C-C062-4E7D-9A7D-1B3C432BA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8FA1-ADEA-4346-B358-E81383A4879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BDD1C-C062-4E7D-9A7D-1B3C432BA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8FA1-ADEA-4346-B358-E81383A4879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BDD1C-C062-4E7D-9A7D-1B3C432BA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8FA1-ADEA-4346-B358-E81383A4879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BDD1C-C062-4E7D-9A7D-1B3C432BA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8FA1-ADEA-4346-B358-E81383A4879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BDD1C-C062-4E7D-9A7D-1B3C432BA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8FA1-ADEA-4346-B358-E81383A4879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BDD1C-C062-4E7D-9A7D-1B3C432BA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8FA1-ADEA-4346-B358-E81383A4879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BDD1C-C062-4E7D-9A7D-1B3C432BA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8FA1-ADEA-4346-B358-E81383A4879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BDD1C-C062-4E7D-9A7D-1B3C432BA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8FA1-ADEA-4346-B358-E81383A4879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BDD1C-C062-4E7D-9A7D-1B3C432BA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8FA1-ADEA-4346-B358-E81383A4879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BDD1C-C062-4E7D-9A7D-1B3C432BA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48FA1-ADEA-4346-B358-E81383A4879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BDD1C-C062-4E7D-9A7D-1B3C432BA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D48FA1-ADEA-4346-B358-E81383A4879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2BDD1C-C062-4E7D-9A7D-1B3C432BA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oleObject" Target="../embeddings/oleObject8.bin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5.bin"/><Relationship Id="rId12" Type="http://schemas.openxmlformats.org/officeDocument/2006/relationships/image" Target="../media/image14.w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6.wmf"/><Relationship Id="rId1" Type="http://schemas.openxmlformats.org/officeDocument/2006/relationships/vmlDrawing" Target="../drawings/vmlDrawing2.vml"/><Relationship Id="rId6" Type="http://schemas.openxmlformats.org/officeDocument/2006/relationships/image" Target="../media/image11.wmf"/><Relationship Id="rId11" Type="http://schemas.openxmlformats.org/officeDocument/2006/relationships/oleObject" Target="../embeddings/oleObject7.bin"/><Relationship Id="rId5" Type="http://schemas.openxmlformats.org/officeDocument/2006/relationships/oleObject" Target="../embeddings/oleObject4.bin"/><Relationship Id="rId15" Type="http://schemas.openxmlformats.org/officeDocument/2006/relationships/oleObject" Target="../embeddings/oleObject9.bin"/><Relationship Id="rId10" Type="http://schemas.openxmlformats.org/officeDocument/2006/relationships/image" Target="../media/image13.wmf"/><Relationship Id="rId4" Type="http://schemas.openxmlformats.org/officeDocument/2006/relationships/image" Target="../media/image10.wmf"/><Relationship Id="rId9" Type="http://schemas.openxmlformats.org/officeDocument/2006/relationships/oleObject" Target="../embeddings/oleObject6.bin"/><Relationship Id="rId1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13" Type="http://schemas.openxmlformats.org/officeDocument/2006/relationships/oleObject" Target="../embeddings/oleObject15.bin"/><Relationship Id="rId18" Type="http://schemas.openxmlformats.org/officeDocument/2006/relationships/image" Target="../media/image24.wmf"/><Relationship Id="rId3" Type="http://schemas.openxmlformats.org/officeDocument/2006/relationships/image" Target="../media/image25.png"/><Relationship Id="rId7" Type="http://schemas.openxmlformats.org/officeDocument/2006/relationships/oleObject" Target="../embeddings/oleObject12.bin"/><Relationship Id="rId12" Type="http://schemas.openxmlformats.org/officeDocument/2006/relationships/image" Target="../media/image21.wmf"/><Relationship Id="rId17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3.wmf"/><Relationship Id="rId1" Type="http://schemas.openxmlformats.org/officeDocument/2006/relationships/vmlDrawing" Target="../drawings/vmlDrawing5.vml"/><Relationship Id="rId6" Type="http://schemas.openxmlformats.org/officeDocument/2006/relationships/image" Target="../media/image28.png"/><Relationship Id="rId11" Type="http://schemas.openxmlformats.org/officeDocument/2006/relationships/oleObject" Target="../embeddings/oleObject14.bin"/><Relationship Id="rId5" Type="http://schemas.openxmlformats.org/officeDocument/2006/relationships/image" Target="../media/image27.png"/><Relationship Id="rId15" Type="http://schemas.openxmlformats.org/officeDocument/2006/relationships/oleObject" Target="../embeddings/oleObject16.bin"/><Relationship Id="rId10" Type="http://schemas.openxmlformats.org/officeDocument/2006/relationships/image" Target="../media/image20.wmf"/><Relationship Id="rId4" Type="http://schemas.openxmlformats.org/officeDocument/2006/relationships/image" Target="../media/image26.png"/><Relationship Id="rId9" Type="http://schemas.openxmlformats.org/officeDocument/2006/relationships/oleObject" Target="../embeddings/oleObject13.bin"/><Relationship Id="rId14" Type="http://schemas.openxmlformats.org/officeDocument/2006/relationships/image" Target="../media/image22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oleObject" Target="../embeddings/oleObject18.bin"/><Relationship Id="rId7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30.wmf"/><Relationship Id="rId5" Type="http://schemas.openxmlformats.org/officeDocument/2006/relationships/oleObject" Target="../embeddings/oleObject19.bin"/><Relationship Id="rId4" Type="http://schemas.openxmlformats.org/officeDocument/2006/relationships/image" Target="../media/image29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t1.gstatic.com/images?q=tbn:ANd9GcRd-LaBQK6DzlFp_Qhvuc0T1Wa3bWjXVIDmU_ALWRIxblyEoA1N" TargetMode="External"/><Relationship Id="rId3" Type="http://schemas.openxmlformats.org/officeDocument/2006/relationships/hyperlink" Target="http://cs.wikipedia.org/wiki/Zlomek" TargetMode="External"/><Relationship Id="rId7" Type="http://schemas.openxmlformats.org/officeDocument/2006/relationships/hyperlink" Target="http://t3.gstatic.com/images?q=tbn:ANd9GcRf2VhaCEF-MVfTNNVqWqlcgiCm_2vQY91FKhZ-xwNPOsUkt3cW9g" TargetMode="External"/><Relationship Id="rId2" Type="http://schemas.openxmlformats.org/officeDocument/2006/relationships/hyperlink" Target="http://www.korunka.gns.cz/obrazky/00_zlomk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1.gstatic.com/images?q=tbn:ANd9GcQSlYY3VYYmmHt5oeOQjCK8SuUBPc59KPIadGNdECO6TchDPNEmbA" TargetMode="External"/><Relationship Id="rId11" Type="http://schemas.openxmlformats.org/officeDocument/2006/relationships/hyperlink" Target="http://nd04.jxs.cz/413/342/56609e14f9_72649855_o2.jpg" TargetMode="External"/><Relationship Id="rId5" Type="http://schemas.openxmlformats.org/officeDocument/2006/relationships/hyperlink" Target="http://t0.gstatic.com/images?q=tbn:ANd9GcQMNXQkj0wAmecUk5P0mA_bxqL9hKjYVewtby7g9Xx5RdrKlDO5UA" TargetMode="External"/><Relationship Id="rId10" Type="http://schemas.openxmlformats.org/officeDocument/2006/relationships/hyperlink" Target="http://t2.gstatic.com/images?q=tbn:ANd9GcSEJL8GCD3xf_OalPR7pfSxdmQz5xHAvSIYYAngAFYj4doKqKsb" TargetMode="External"/><Relationship Id="rId4" Type="http://schemas.openxmlformats.org/officeDocument/2006/relationships/hyperlink" Target="http://www.matweb.cz/zlomky" TargetMode="External"/><Relationship Id="rId9" Type="http://schemas.openxmlformats.org/officeDocument/2006/relationships/hyperlink" Target="http://t1.gstatic.com/images?q=tbn:ANd9GcRbm-LfDPjuGp7F5wgJFkLTHc3GvDbL1Q2wrNHTzTrxfOyCbvVCd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196752"/>
            <a:ext cx="7990656" cy="2187674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FF"/>
                </a:solidFill>
              </a:rPr>
              <a:t> ZLOMKY</a:t>
            </a:r>
            <a:r>
              <a:rPr lang="cs-CZ" sz="8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FF"/>
                </a:solidFill>
              </a:rPr>
              <a:t> 1</a:t>
            </a:r>
            <a:endParaRPr lang="cs-CZ" sz="8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00FF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501008"/>
            <a:ext cx="4896544" cy="288032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 pojmy</a:t>
            </a:r>
          </a:p>
          <a:p>
            <a:pPr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 zápis zlomku</a:t>
            </a:r>
          </a:p>
          <a:p>
            <a:pPr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 zlomek jako část celku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5536" y="188640"/>
            <a:ext cx="8064896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DUM / VYDMUCHOV / POLIAČÍKOVÁ/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MATEMATIKA A JEJÍ APLIKACE/ 011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796136" y="6381328"/>
            <a:ext cx="324036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      ING. JANA POLIAČÍKOVÁ 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5" y="2708920"/>
            <a:ext cx="3813983" cy="3600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 w="57150">
            <a:solidFill>
              <a:srgbClr val="FF66FF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FF"/>
                </a:solidFill>
              </a:rPr>
              <a:t>CO JE TO ZLOMEK?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  V životě se běžně setkáváme s výroky: snědl jsem polovinu chleba, sejdeme se za čtvrt hodiny, nakrájej jablko na osminy, dám ti třetinu své čokolády……</a:t>
            </a:r>
            <a:endParaRPr lang="cs-CZ" dirty="0"/>
          </a:p>
        </p:txBody>
      </p:sp>
      <p:pic>
        <p:nvPicPr>
          <p:cNvPr id="4096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617640"/>
            <a:ext cx="2156312" cy="32403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096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501008"/>
            <a:ext cx="2209800" cy="20669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096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3284984"/>
            <a:ext cx="3423523" cy="28529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096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4697760"/>
            <a:ext cx="2160240" cy="21602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9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9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09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09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09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09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 w="57150">
            <a:solidFill>
              <a:srgbClr val="FF00FF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FF"/>
                </a:solidFill>
              </a:rPr>
              <a:t>CO JE TO ZLOMEK?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1368152"/>
          </a:xfrm>
        </p:spPr>
        <p:txBody>
          <a:bodyPr>
            <a:normAutofit lnSpcReduction="10000"/>
          </a:bodyPr>
          <a:lstStyle/>
          <a:p>
            <a:pPr algn="ctr">
              <a:buNone/>
              <a:defRPr/>
            </a:pPr>
            <a:r>
              <a:rPr lang="cs-CZ" b="1" dirty="0" smtClean="0"/>
              <a:t>Rozdělíme-li celek na části – dostaneme </a:t>
            </a:r>
          </a:p>
          <a:p>
            <a:pPr algn="ctr">
              <a:buNone/>
              <a:defRPr/>
            </a:pPr>
            <a:r>
              <a:rPr lang="cs-CZ" sz="4400" b="1" dirty="0" smtClean="0"/>
              <a:t>ZLOMKY.</a:t>
            </a:r>
            <a:endParaRPr lang="cs-CZ" sz="4400" b="1" dirty="0" smtClean="0"/>
          </a:p>
          <a:p>
            <a:endParaRPr lang="cs-CZ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204864"/>
            <a:ext cx="4886612" cy="295232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4293096"/>
            <a:ext cx="4863568" cy="23762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5220073" y="2780928"/>
          <a:ext cx="3600400" cy="14401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2" name="Rovnice" r:id="rId5" imgW="1320480" imgH="393480" progId="Equation.3">
                  <p:embed/>
                </p:oleObj>
              </mc:Choice>
              <mc:Fallback>
                <p:oleObj name="Rovnice" r:id="rId5" imgW="13204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20073" y="2780928"/>
                        <a:ext cx="3600400" cy="144016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467544" y="5157192"/>
          <a:ext cx="3240360" cy="15219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3" name="Rovnice" r:id="rId7" imgW="838080" imgH="393480" progId="Equation.3">
                  <p:embed/>
                </p:oleObj>
              </mc:Choice>
              <mc:Fallback>
                <p:oleObj name="Rovnice" r:id="rId7" imgW="83808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5157192"/>
                        <a:ext cx="3240360" cy="152198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882352"/>
          </a:xfrm>
          <a:ln w="57150">
            <a:solidFill>
              <a:srgbClr val="FF66FF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FF"/>
                </a:solidFill>
              </a:rPr>
              <a:t>JAK ČTEME ZLOMKY?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</p:nvPr>
        </p:nvGraphicFramePr>
        <p:xfrm>
          <a:off x="251520" y="1268760"/>
          <a:ext cx="390130" cy="1008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54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Zástupný symbol pro obsah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1268760"/>
                        <a:ext cx="390130" cy="10081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251520" y="2420888"/>
          <a:ext cx="360040" cy="10146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55" name="Rovnice" r:id="rId5" imgW="139680" imgH="393480" progId="Equation.3">
                  <p:embed/>
                </p:oleObj>
              </mc:Choice>
              <mc:Fallback>
                <p:oleObj name="Rovnice" r:id="rId5" imgW="13968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2420888"/>
                        <a:ext cx="360040" cy="101465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251519" y="3603019"/>
          <a:ext cx="485969" cy="9781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56" name="Rovnice" r:id="rId7" imgW="152280" imgH="393480" progId="Equation.3">
                  <p:embed/>
                </p:oleObj>
              </mc:Choice>
              <mc:Fallback>
                <p:oleObj name="Rovnice" r:id="rId7" imgW="15228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19" y="3603019"/>
                        <a:ext cx="485969" cy="97810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251519" y="4581126"/>
          <a:ext cx="432049" cy="1008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57" name="Rovnice" r:id="rId9" imgW="139680" imgH="393480" progId="Equation.3">
                  <p:embed/>
                </p:oleObj>
              </mc:Choice>
              <mc:Fallback>
                <p:oleObj name="Rovnice" r:id="rId9" imgW="13968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19" y="4581126"/>
                        <a:ext cx="432049" cy="10081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251520" y="5589241"/>
          <a:ext cx="390237" cy="1008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58" name="Rovnice" r:id="rId11" imgW="152280" imgH="393480" progId="Equation.3">
                  <p:embed/>
                </p:oleObj>
              </mc:Choice>
              <mc:Fallback>
                <p:oleObj name="Rovnice" r:id="rId11" imgW="15228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5589241"/>
                        <a:ext cx="390237" cy="10081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899592" y="1628800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FF"/>
                </a:solidFill>
              </a:rPr>
              <a:t>Čteme :</a:t>
            </a:r>
            <a:r>
              <a:rPr lang="cs-CZ" sz="2400" b="1" dirty="0" smtClean="0"/>
              <a:t> jedna </a:t>
            </a:r>
            <a:r>
              <a:rPr lang="cs-CZ" sz="2400" b="1" dirty="0" smtClean="0"/>
              <a:t>polovina.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12032" y="30053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2708920"/>
            <a:ext cx="36724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FF"/>
                </a:solidFill>
              </a:rPr>
              <a:t>Čteme :</a:t>
            </a:r>
            <a:r>
              <a:rPr lang="cs-CZ" sz="2400" b="1" dirty="0" smtClean="0"/>
              <a:t> jedna </a:t>
            </a:r>
            <a:r>
              <a:rPr lang="cs-CZ" sz="2400" b="1" dirty="0" smtClean="0"/>
              <a:t>třetina.</a:t>
            </a:r>
            <a:endParaRPr lang="cs-CZ" sz="2400" b="1" dirty="0" smtClean="0"/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99592" y="3789040"/>
            <a:ext cx="35822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FF"/>
                </a:solidFill>
              </a:rPr>
              <a:t>Čteme :</a:t>
            </a:r>
            <a:r>
              <a:rPr lang="cs-CZ" sz="2400" b="1" dirty="0" smtClean="0"/>
              <a:t> jedna </a:t>
            </a:r>
            <a:r>
              <a:rPr lang="cs-CZ" sz="2400" b="1" dirty="0" smtClean="0"/>
              <a:t>čtvrtina.</a:t>
            </a:r>
            <a:endParaRPr lang="cs-CZ" sz="2400" b="1" dirty="0" smtClean="0"/>
          </a:p>
        </p:txBody>
      </p:sp>
      <p:sp>
        <p:nvSpPr>
          <p:cNvPr id="17" name="TextovéPole 16"/>
          <p:cNvSpPr txBox="1"/>
          <p:nvPr/>
        </p:nvSpPr>
        <p:spPr>
          <a:xfrm>
            <a:off x="899592" y="4797152"/>
            <a:ext cx="307302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FF"/>
                </a:solidFill>
              </a:rPr>
              <a:t>Čteme : </a:t>
            </a:r>
            <a:r>
              <a:rPr lang="cs-CZ" sz="2400" b="1" dirty="0" smtClean="0"/>
              <a:t>jedna </a:t>
            </a:r>
            <a:r>
              <a:rPr lang="cs-CZ" sz="2400" b="1" dirty="0" smtClean="0"/>
              <a:t>pětina.</a:t>
            </a:r>
            <a:endParaRPr lang="cs-CZ" sz="2400" b="1" dirty="0" smtClean="0"/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27584" y="5877272"/>
            <a:ext cx="357400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FF"/>
                </a:solidFill>
              </a:rPr>
              <a:t>Čteme :</a:t>
            </a:r>
            <a:r>
              <a:rPr lang="cs-CZ" sz="2400" b="1" dirty="0" smtClean="0"/>
              <a:t> jedna </a:t>
            </a:r>
            <a:r>
              <a:rPr lang="cs-CZ" sz="2400" b="1" dirty="0" smtClean="0"/>
              <a:t>šestina.</a:t>
            </a:r>
            <a:endParaRPr lang="cs-CZ" sz="2400" b="1" dirty="0" smtClean="0"/>
          </a:p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80112" y="1484784"/>
            <a:ext cx="3563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FF"/>
                </a:solidFill>
              </a:rPr>
              <a:t>Přečti zlomky:</a:t>
            </a:r>
          </a:p>
          <a:p>
            <a:endParaRPr lang="cs-CZ" sz="2400" b="1" dirty="0"/>
          </a:p>
        </p:txBody>
      </p:sp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27868021"/>
              </p:ext>
            </p:extLst>
          </p:nvPr>
        </p:nvGraphicFramePr>
        <p:xfrm>
          <a:off x="4238165" y="2060848"/>
          <a:ext cx="4905835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59" name="Rovnice" r:id="rId13" imgW="2234880" imgH="393480" progId="Equation.3">
                  <p:embed/>
                </p:oleObj>
              </mc:Choice>
              <mc:Fallback>
                <p:oleObj name="Rovnice" r:id="rId13" imgW="223488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38165" y="2060848"/>
                        <a:ext cx="4905835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4860032" y="3140968"/>
            <a:ext cx="383234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FF"/>
                </a:solidFill>
              </a:rPr>
              <a:t>Zapiš zlomkem do sešitu:</a:t>
            </a:r>
          </a:p>
          <a:p>
            <a:r>
              <a:rPr lang="cs-CZ" sz="2400" b="1" dirty="0" smtClean="0"/>
              <a:t>j</a:t>
            </a:r>
            <a:r>
              <a:rPr lang="cs-CZ" sz="2400" b="1" dirty="0" smtClean="0"/>
              <a:t>edna </a:t>
            </a:r>
            <a:r>
              <a:rPr lang="cs-CZ" sz="2400" b="1" dirty="0" smtClean="0"/>
              <a:t>tisícina, dvě sedminy, </a:t>
            </a:r>
          </a:p>
          <a:p>
            <a:r>
              <a:rPr lang="cs-CZ" sz="2400" b="1" dirty="0" smtClean="0"/>
              <a:t>šest desetin, osm patnáctin, tři setiny, pět desetin, sedm třicetin, čtyři šestiny,</a:t>
            </a:r>
          </a:p>
          <a:p>
            <a:r>
              <a:rPr lang="cs-CZ" sz="2400" b="1" dirty="0" smtClean="0"/>
              <a:t>tři čtvrtiny, devět osmin, tři </a:t>
            </a:r>
            <a:r>
              <a:rPr lang="cs-CZ" sz="2400" b="1" dirty="0" smtClean="0"/>
              <a:t>poloviny.</a:t>
            </a:r>
            <a:endParaRPr lang="cs-CZ" sz="2400" b="1" dirty="0" smtClean="0"/>
          </a:p>
        </p:txBody>
      </p:sp>
      <p:graphicFrame>
        <p:nvGraphicFramePr>
          <p:cNvPr id="22" name="Objekt 21"/>
          <p:cNvGraphicFramePr>
            <a:graphicFrameLocks noChangeAspect="1"/>
          </p:cNvGraphicFramePr>
          <p:nvPr/>
        </p:nvGraphicFramePr>
        <p:xfrm>
          <a:off x="3932857" y="5877272"/>
          <a:ext cx="5211143" cy="8327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60" name="Rovnice" r:id="rId15" imgW="2463480" imgH="393480" progId="Equation.3">
                  <p:embed/>
                </p:oleObj>
              </mc:Choice>
              <mc:Fallback>
                <p:oleObj name="Rovnice" r:id="rId15" imgW="246348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32857" y="5877272"/>
                        <a:ext cx="5211143" cy="83270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" name="Obdélník 22"/>
          <p:cNvSpPr/>
          <p:nvPr/>
        </p:nvSpPr>
        <p:spPr>
          <a:xfrm>
            <a:off x="3923928" y="5877272"/>
            <a:ext cx="522007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  <a:ln w="57150">
            <a:solidFill>
              <a:srgbClr val="FF66FF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FF"/>
                </a:solidFill>
              </a:rPr>
              <a:t>Z ČEHO SE SKLÁDÁ ZLOMEK?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288032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Zlomek je složený z čitatele, jmenovatele </a:t>
            </a:r>
            <a:br>
              <a:rPr lang="cs-CZ" b="1" dirty="0" smtClean="0">
                <a:latin typeface="Calibri" pitchFamily="34" charset="0"/>
              </a:rPr>
            </a:br>
            <a:r>
              <a:rPr lang="cs-CZ" b="1" dirty="0" smtClean="0">
                <a:latin typeface="Calibri" pitchFamily="34" charset="0"/>
              </a:rPr>
              <a:t>a zlomkové čáry.</a:t>
            </a:r>
          </a:p>
          <a:p>
            <a:pPr algn="ctr"/>
            <a:r>
              <a:rPr lang="cs-CZ" b="1" dirty="0" smtClean="0">
                <a:latin typeface="Calibri" pitchFamily="34" charset="0"/>
              </a:rPr>
              <a:t>Zlomková čára má stejný význam jako znak dělení.</a:t>
            </a:r>
          </a:p>
          <a:p>
            <a:pPr algn="ctr"/>
            <a:r>
              <a:rPr lang="cs-CZ" b="1" dirty="0" smtClean="0">
                <a:latin typeface="Calibri" pitchFamily="34" charset="0"/>
              </a:rPr>
              <a:t>Ve jmenovateli nesmí být nula, zlomek by neměl smysl.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203848" y="3789039"/>
          <a:ext cx="1512168" cy="27723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1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3848" y="3789039"/>
                        <a:ext cx="1512168" cy="277230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572000" y="4077072"/>
            <a:ext cx="417646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FF"/>
                </a:solidFill>
                <a:latin typeface="Calibri" pitchFamily="34" charset="0"/>
              </a:rPr>
              <a:t>ČITATEL</a:t>
            </a:r>
            <a:r>
              <a:rPr lang="cs-CZ" sz="4000" b="1" dirty="0" smtClean="0">
                <a:latin typeface="Calibri" pitchFamily="34" charset="0"/>
              </a:rPr>
              <a:t> – </a:t>
            </a:r>
            <a:r>
              <a:rPr lang="cs-CZ" sz="3600" b="1" dirty="0" smtClean="0">
                <a:latin typeface="Calibri" pitchFamily="34" charset="0"/>
              </a:rPr>
              <a:t>počet dílů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4869160"/>
            <a:ext cx="457200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FF"/>
                </a:solidFill>
                <a:latin typeface="Calibri" pitchFamily="34" charset="0"/>
              </a:rPr>
              <a:t>ZLOMKOVÁ ČÁRA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572000" y="5661248"/>
            <a:ext cx="4572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00FF"/>
                </a:solidFill>
                <a:latin typeface="Calibri" pitchFamily="34" charset="0"/>
              </a:rPr>
              <a:t>JMENOVATEL</a:t>
            </a:r>
            <a:r>
              <a:rPr lang="cs-CZ" sz="4000" b="1" dirty="0" smtClean="0">
                <a:latin typeface="Calibri" pitchFamily="34" charset="0"/>
              </a:rPr>
              <a:t>-</a:t>
            </a:r>
            <a:r>
              <a:rPr lang="cs-CZ" sz="3200" b="1" dirty="0" smtClean="0">
                <a:latin typeface="Calibri" pitchFamily="34" charset="0"/>
              </a:rPr>
              <a:t>na</a:t>
            </a:r>
            <a:r>
              <a:rPr lang="cs-CZ" sz="4000" b="1" dirty="0" smtClean="0">
                <a:latin typeface="Calibri" pitchFamily="34" charset="0"/>
              </a:rPr>
              <a:t> </a:t>
            </a:r>
            <a:r>
              <a:rPr lang="cs-CZ" sz="3200" b="1" dirty="0" smtClean="0">
                <a:latin typeface="Calibri" pitchFamily="34" charset="0"/>
              </a:rPr>
              <a:t>kolik dílů je celek rozdělen</a:t>
            </a:r>
            <a:endParaRPr lang="cs-CZ" sz="3200" b="1" dirty="0">
              <a:latin typeface="Calibri" pitchFamily="34" charset="0"/>
            </a:endParaRPr>
          </a:p>
        </p:txBody>
      </p:sp>
      <p:grpSp>
        <p:nvGrpSpPr>
          <p:cNvPr id="9" name="Skupina 14"/>
          <p:cNvGrpSpPr>
            <a:grpSpLocks/>
          </p:cNvGrpSpPr>
          <p:nvPr/>
        </p:nvGrpSpPr>
        <p:grpSpPr bwMode="auto">
          <a:xfrm>
            <a:off x="539552" y="3861048"/>
            <a:ext cx="2664296" cy="2736304"/>
            <a:chOff x="1428728" y="2571744"/>
            <a:chExt cx="2143140" cy="2143140"/>
          </a:xfrm>
        </p:grpSpPr>
        <p:sp>
          <p:nvSpPr>
            <p:cNvPr id="10" name="Obdélník 9"/>
            <p:cNvSpPr/>
            <p:nvPr/>
          </p:nvSpPr>
          <p:spPr>
            <a:xfrm>
              <a:off x="1428728" y="2571744"/>
              <a:ext cx="1071571" cy="1071571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accent6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428728" y="3643315"/>
              <a:ext cx="1071571" cy="1071569"/>
            </a:xfrm>
            <a:prstGeom prst="rect">
              <a:avLst/>
            </a:prstGeom>
            <a:solidFill>
              <a:srgbClr val="FF00FF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500299" y="2571744"/>
              <a:ext cx="1071569" cy="1071571"/>
            </a:xfrm>
            <a:prstGeom prst="rect">
              <a:avLst/>
            </a:prstGeom>
            <a:solidFill>
              <a:srgbClr val="FF00FF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500299" y="3643315"/>
              <a:ext cx="1071569" cy="1071569"/>
            </a:xfrm>
            <a:prstGeom prst="rect">
              <a:avLst/>
            </a:prstGeom>
            <a:solidFill>
              <a:srgbClr val="FF66FF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ln w="57150">
            <a:solidFill>
              <a:srgbClr val="FF66FF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FF"/>
                </a:solidFill>
              </a:rPr>
              <a:t>ZÁPIS ZLOMKU</a:t>
            </a:r>
            <a:endParaRPr lang="cs-CZ" dirty="0" smtClean="0">
              <a:latin typeface="Times New Roman" pitchFamily="18" charset="0"/>
            </a:endParaRP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</a:rPr>
              <a:t>Do čitatele zapíšeme vybarvenou část.</a:t>
            </a:r>
          </a:p>
          <a:p>
            <a:pPr eaLnBrk="1" hangingPunct="1"/>
            <a:r>
              <a:rPr lang="cs-CZ" dirty="0" smtClean="0">
                <a:latin typeface="Times New Roman" pitchFamily="18" charset="0"/>
              </a:rPr>
              <a:t>Do jmenovatele zapíšeme, na kolik částí je celek rozdělen.</a:t>
            </a:r>
          </a:p>
          <a:p>
            <a:pPr eaLnBrk="1" hangingPunct="1">
              <a:buFontTx/>
              <a:buNone/>
            </a:pPr>
            <a:endParaRPr lang="cs-CZ" dirty="0" smtClean="0">
              <a:latin typeface="Times New Roman" pitchFamily="18" charset="0"/>
            </a:endParaRPr>
          </a:p>
          <a:p>
            <a:pPr eaLnBrk="1" hangingPunct="1">
              <a:buFontTx/>
              <a:buNone/>
            </a:pPr>
            <a:endParaRPr lang="cs-CZ" dirty="0" smtClean="0">
              <a:latin typeface="Times New Roman" pitchFamily="18" charset="0"/>
            </a:endParaRPr>
          </a:p>
          <a:p>
            <a:pPr eaLnBrk="1" hangingPunct="1">
              <a:buFontTx/>
              <a:buNone/>
            </a:pPr>
            <a:r>
              <a:rPr lang="cs-CZ" dirty="0" smtClean="0">
                <a:latin typeface="Times New Roman" pitchFamily="18" charset="0"/>
              </a:rPr>
              <a:t>                                                           </a:t>
            </a:r>
            <a:endParaRPr lang="cs-CZ" u="sng" dirty="0" smtClean="0">
              <a:latin typeface="Times New Roman" pitchFamily="18" charset="0"/>
            </a:endParaRPr>
          </a:p>
          <a:p>
            <a:pPr eaLnBrk="1" hangingPunct="1">
              <a:buFontTx/>
              <a:buNone/>
            </a:pPr>
            <a:r>
              <a:rPr lang="cs-CZ" dirty="0" smtClean="0">
                <a:latin typeface="Times New Roman" pitchFamily="18" charset="0"/>
              </a:rPr>
              <a:t>                                                           </a:t>
            </a:r>
          </a:p>
        </p:txBody>
      </p:sp>
      <p:sp>
        <p:nvSpPr>
          <p:cNvPr id="6148" name="PubPieSlice"/>
          <p:cNvSpPr>
            <a:spLocks noEditPoints="1" noChangeArrowheads="1"/>
          </p:cNvSpPr>
          <p:nvPr/>
        </p:nvSpPr>
        <p:spPr bwMode="auto">
          <a:xfrm>
            <a:off x="2627784" y="3356992"/>
            <a:ext cx="3456384" cy="3240360"/>
          </a:xfrm>
          <a:custGeom>
            <a:avLst/>
            <a:gdLst>
              <a:gd name="T0" fmla="*/ 914315 w 21600"/>
              <a:gd name="T1" fmla="*/ 0 h 21600"/>
              <a:gd name="T2" fmla="*/ 914400 w 21600"/>
              <a:gd name="T3" fmla="*/ 914400 h 21600"/>
              <a:gd name="T4" fmla="*/ 1828800 w 21600"/>
              <a:gd name="T5" fmla="*/ 914400 h 21600"/>
              <a:gd name="T6" fmla="*/ 0 60000 65536"/>
              <a:gd name="T7" fmla="*/ 0 60000 65536"/>
              <a:gd name="T8" fmla="*/ 0 60000 65536"/>
              <a:gd name="T9" fmla="*/ 3163 w 21600"/>
              <a:gd name="T10" fmla="*/ 3163 h 21600"/>
              <a:gd name="T11" fmla="*/ 18437 w 21600"/>
              <a:gd name="T12" fmla="*/ 18437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>
                <a:moveTo>
                  <a:pt x="10799" y="0"/>
                </a:moveTo>
                <a:cubicBezTo>
                  <a:pt x="4834" y="0"/>
                  <a:pt x="0" y="4835"/>
                  <a:pt x="0" y="10799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lnTo>
                  <a:pt x="10800" y="10800"/>
                </a:lnTo>
                <a:lnTo>
                  <a:pt x="10799" y="0"/>
                </a:lnTo>
                <a:close/>
              </a:path>
            </a:pathLst>
          </a:custGeom>
          <a:solidFill>
            <a:srgbClr val="FF00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149" name="Line 7"/>
          <p:cNvSpPr>
            <a:spLocks noChangeShapeType="1"/>
          </p:cNvSpPr>
          <p:nvPr/>
        </p:nvSpPr>
        <p:spPr bwMode="auto">
          <a:xfrm flipH="1">
            <a:off x="2627784" y="4941168"/>
            <a:ext cx="3456384" cy="72008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0" name="Line 8"/>
          <p:cNvSpPr>
            <a:spLocks noChangeShapeType="1"/>
          </p:cNvSpPr>
          <p:nvPr/>
        </p:nvSpPr>
        <p:spPr bwMode="auto">
          <a:xfrm>
            <a:off x="4355976" y="3429000"/>
            <a:ext cx="45719" cy="3168352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6588224" y="3212976"/>
          <a:ext cx="1080120" cy="27903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88224" y="3212976"/>
                        <a:ext cx="1080120" cy="279031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66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66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66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66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7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ln w="57150">
            <a:solidFill>
              <a:srgbClr val="FF66FF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FF"/>
                </a:solidFill>
              </a:rPr>
              <a:t>GRAFICKÉ ZNÁZORNĚNÍ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mercialScript BT" pitchFamily="66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557338"/>
            <a:ext cx="8229600" cy="4525962"/>
          </a:xfrm>
        </p:spPr>
        <p:txBody>
          <a:bodyPr/>
          <a:lstStyle/>
          <a:p>
            <a:pPr>
              <a:buFontTx/>
              <a:buNone/>
            </a:pPr>
            <a:r>
              <a:rPr lang="cs-CZ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PŘÍKLAD</a:t>
            </a:r>
            <a:endParaRPr lang="cs-CZ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Group 40"/>
          <p:cNvGrpSpPr>
            <a:grpSpLocks/>
          </p:cNvGrpSpPr>
          <p:nvPr/>
        </p:nvGrpSpPr>
        <p:grpSpPr bwMode="auto">
          <a:xfrm>
            <a:off x="827584" y="2852936"/>
            <a:ext cx="2881312" cy="2808287"/>
            <a:chOff x="521" y="1480"/>
            <a:chExt cx="1815" cy="1769"/>
          </a:xfrm>
        </p:grpSpPr>
        <p:sp>
          <p:nvSpPr>
            <p:cNvPr id="6155" name="Arc 11"/>
            <p:cNvSpPr>
              <a:spLocks/>
            </p:cNvSpPr>
            <p:nvPr/>
          </p:nvSpPr>
          <p:spPr bwMode="auto">
            <a:xfrm rot="16200000">
              <a:off x="521" y="1480"/>
              <a:ext cx="862" cy="862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solidFill>
              <a:srgbClr val="FFFF00"/>
            </a:solidFill>
            <a:ln w="31750">
              <a:solidFill>
                <a:srgbClr val="99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6" name="Arc 12"/>
            <p:cNvSpPr>
              <a:spLocks/>
            </p:cNvSpPr>
            <p:nvPr/>
          </p:nvSpPr>
          <p:spPr bwMode="auto">
            <a:xfrm rot="10800000">
              <a:off x="521" y="2341"/>
              <a:ext cx="908" cy="908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solidFill>
              <a:srgbClr val="FFFF00"/>
            </a:solidFill>
            <a:ln w="31750">
              <a:solidFill>
                <a:srgbClr val="99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71" name="Arc 27"/>
            <p:cNvSpPr>
              <a:spLocks/>
            </p:cNvSpPr>
            <p:nvPr/>
          </p:nvSpPr>
          <p:spPr bwMode="auto">
            <a:xfrm flipV="1">
              <a:off x="1429" y="2342"/>
              <a:ext cx="907" cy="907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solidFill>
              <a:srgbClr val="FFFF00"/>
            </a:solidFill>
            <a:ln w="31750">
              <a:solidFill>
                <a:srgbClr val="99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73" name="Line 29"/>
            <p:cNvSpPr>
              <a:spLocks noChangeShapeType="1"/>
            </p:cNvSpPr>
            <p:nvPr/>
          </p:nvSpPr>
          <p:spPr bwMode="auto">
            <a:xfrm>
              <a:off x="1383" y="1480"/>
              <a:ext cx="0" cy="1769"/>
            </a:xfrm>
            <a:prstGeom prst="line">
              <a:avLst/>
            </a:prstGeom>
            <a:noFill/>
            <a:ln w="31750">
              <a:solidFill>
                <a:srgbClr val="99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6174" name="Line 30"/>
            <p:cNvSpPr>
              <a:spLocks noChangeShapeType="1"/>
            </p:cNvSpPr>
            <p:nvPr/>
          </p:nvSpPr>
          <p:spPr bwMode="auto">
            <a:xfrm flipH="1">
              <a:off x="521" y="2341"/>
              <a:ext cx="1815" cy="0"/>
            </a:xfrm>
            <a:prstGeom prst="line">
              <a:avLst/>
            </a:prstGeom>
            <a:noFill/>
            <a:ln w="31750">
              <a:solidFill>
                <a:srgbClr val="99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3" name="Group 38"/>
          <p:cNvGrpSpPr>
            <a:grpSpLocks/>
          </p:cNvGrpSpPr>
          <p:nvPr/>
        </p:nvGrpSpPr>
        <p:grpSpPr bwMode="auto">
          <a:xfrm>
            <a:off x="2232881" y="2845282"/>
            <a:ext cx="1512168" cy="1439863"/>
            <a:chOff x="2200" y="1117"/>
            <a:chExt cx="952" cy="907"/>
          </a:xfrm>
          <a:solidFill>
            <a:srgbClr val="FFFF00"/>
          </a:solidFill>
        </p:grpSpPr>
        <p:sp>
          <p:nvSpPr>
            <p:cNvPr id="6172" name="Arc 28"/>
            <p:cNvSpPr>
              <a:spLocks/>
            </p:cNvSpPr>
            <p:nvPr/>
          </p:nvSpPr>
          <p:spPr bwMode="auto">
            <a:xfrm rot="-10928960" flipH="1" flipV="1">
              <a:off x="2200" y="1117"/>
              <a:ext cx="907" cy="907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grpFill/>
            <a:ln w="28575">
              <a:solidFill>
                <a:srgbClr val="8000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80" name="Line 36"/>
            <p:cNvSpPr>
              <a:spLocks noChangeShapeType="1"/>
            </p:cNvSpPr>
            <p:nvPr/>
          </p:nvSpPr>
          <p:spPr bwMode="auto">
            <a:xfrm>
              <a:off x="2200" y="1117"/>
              <a:ext cx="0" cy="907"/>
            </a:xfrm>
            <a:prstGeom prst="line">
              <a:avLst/>
            </a:prstGeom>
            <a:grpFill/>
            <a:ln w="28575">
              <a:solidFill>
                <a:srgbClr val="8000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6181" name="Line 37"/>
            <p:cNvSpPr>
              <a:spLocks noChangeShapeType="1"/>
            </p:cNvSpPr>
            <p:nvPr/>
          </p:nvSpPr>
          <p:spPr bwMode="auto">
            <a:xfrm>
              <a:off x="2200" y="2024"/>
              <a:ext cx="952" cy="0"/>
            </a:xfrm>
            <a:prstGeom prst="line">
              <a:avLst/>
            </a:prstGeom>
            <a:grpFill/>
            <a:ln w="28575">
              <a:solidFill>
                <a:srgbClr val="8000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85" name="Line 41"/>
          <p:cNvSpPr>
            <a:spLocks noChangeShapeType="1"/>
          </p:cNvSpPr>
          <p:nvPr/>
        </p:nvSpPr>
        <p:spPr bwMode="auto">
          <a:xfrm flipH="1" flipV="1">
            <a:off x="3779838" y="5084763"/>
            <a:ext cx="1296987" cy="504825"/>
          </a:xfrm>
          <a:prstGeom prst="line">
            <a:avLst/>
          </a:prstGeom>
          <a:noFill/>
          <a:ln w="25400">
            <a:solidFill>
              <a:srgbClr val="0066FF"/>
            </a:solidFill>
            <a:round/>
            <a:headEnd/>
            <a:tailEnd type="stealth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87" name="Text Box 43"/>
          <p:cNvSpPr txBox="1">
            <a:spLocks noChangeArrowheads="1"/>
          </p:cNvSpPr>
          <p:nvPr/>
        </p:nvSpPr>
        <p:spPr bwMode="auto">
          <a:xfrm>
            <a:off x="5148263" y="5229225"/>
            <a:ext cx="26638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400" dirty="0" smtClean="0">
                <a:solidFill>
                  <a:srgbClr val="0066FF"/>
                </a:solidFill>
                <a:latin typeface="Bookman Old Style" pitchFamily="18" charset="0"/>
              </a:rPr>
              <a:t>1/1</a:t>
            </a:r>
            <a:endParaRPr lang="en-US" sz="4400" dirty="0">
              <a:solidFill>
                <a:srgbClr val="0066FF"/>
              </a:solidFill>
              <a:latin typeface="Bookman Old Style" pitchFamily="18" charset="0"/>
              <a:cs typeface="Arial" charset="0"/>
            </a:endParaRPr>
          </a:p>
        </p:txBody>
      </p:sp>
      <p:sp>
        <p:nvSpPr>
          <p:cNvPr id="6188" name="Line 44"/>
          <p:cNvSpPr>
            <a:spLocks noChangeShapeType="1"/>
          </p:cNvSpPr>
          <p:nvPr/>
        </p:nvSpPr>
        <p:spPr bwMode="auto">
          <a:xfrm flipH="1">
            <a:off x="4067175" y="4724400"/>
            <a:ext cx="2160588" cy="0"/>
          </a:xfrm>
          <a:prstGeom prst="line">
            <a:avLst/>
          </a:prstGeom>
          <a:noFill/>
          <a:ln w="25400">
            <a:solidFill>
              <a:srgbClr val="0066FF"/>
            </a:solidFill>
            <a:round/>
            <a:headEnd/>
            <a:tailEnd type="stealth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89" name="Text Box 45"/>
          <p:cNvSpPr txBox="1">
            <a:spLocks noChangeArrowheads="1"/>
          </p:cNvSpPr>
          <p:nvPr/>
        </p:nvSpPr>
        <p:spPr bwMode="auto">
          <a:xfrm>
            <a:off x="6300788" y="4508500"/>
            <a:ext cx="223202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4800" dirty="0">
                <a:solidFill>
                  <a:srgbClr val="0066FF"/>
                </a:solidFill>
                <a:cs typeface="Arial" charset="0"/>
              </a:rPr>
              <a:t>¾</a:t>
            </a:r>
          </a:p>
        </p:txBody>
      </p:sp>
      <p:sp>
        <p:nvSpPr>
          <p:cNvPr id="6190" name="Line 46"/>
          <p:cNvSpPr>
            <a:spLocks noChangeShapeType="1"/>
          </p:cNvSpPr>
          <p:nvPr/>
        </p:nvSpPr>
        <p:spPr bwMode="auto">
          <a:xfrm flipH="1" flipV="1">
            <a:off x="5292725" y="2349500"/>
            <a:ext cx="1584325" cy="1588"/>
          </a:xfrm>
          <a:prstGeom prst="line">
            <a:avLst/>
          </a:prstGeom>
          <a:noFill/>
          <a:ln w="25400">
            <a:solidFill>
              <a:srgbClr val="0066FF"/>
            </a:solidFill>
            <a:round/>
            <a:headEnd/>
            <a:tailEnd type="stealth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91" name="Text Box 47"/>
          <p:cNvSpPr txBox="1">
            <a:spLocks noChangeArrowheads="1"/>
          </p:cNvSpPr>
          <p:nvPr/>
        </p:nvSpPr>
        <p:spPr bwMode="auto">
          <a:xfrm>
            <a:off x="7019925" y="1989138"/>
            <a:ext cx="1439863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4800">
                <a:solidFill>
                  <a:srgbClr val="0066FF"/>
                </a:solidFill>
                <a:cs typeface="Arial" charset="0"/>
              </a:rPr>
              <a:t>¼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979711" y="6093297"/>
            <a:ext cx="55446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rebuchet MS" pitchFamily="34" charset="0"/>
              </a:rPr>
              <a:t>Někdy se místo zlomkové čáry tak, jak jsme ji prozatím psali, používá čára lomená (lomítko). </a:t>
            </a:r>
            <a:endParaRPr lang="cs-CZ" b="1" dirty="0">
              <a:latin typeface="Trebuchet MS" pitchFamily="34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1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6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6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61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6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6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23699E-6 L 0.14965 -0.19653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00" y="-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1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1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1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1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  <p:bldP spid="6185" grpId="0" animBg="1"/>
      <p:bldP spid="6185" grpId="1" animBg="1"/>
      <p:bldP spid="6187" grpId="0" build="allAtOnce"/>
      <p:bldP spid="6188" grpId="0" animBg="1"/>
      <p:bldP spid="6189" grpId="0"/>
      <p:bldP spid="6190" grpId="0" animBg="1"/>
      <p:bldP spid="619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  <a:ln w="57150">
            <a:solidFill>
              <a:srgbClr val="FF66FF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FF"/>
                </a:solidFill>
              </a:rPr>
              <a:t>JAK MŮŽU DĚLIT CELEK?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 Black" pitchFamily="34" charset="0"/>
              </a:rPr>
              <a:t>Celek mohu rozdělit vždy jen na stejný počet stejných částí.</a:t>
            </a:r>
          </a:p>
          <a:p>
            <a:pPr>
              <a:buNone/>
            </a:pPr>
            <a:endParaRPr lang="cs-CZ" dirty="0"/>
          </a:p>
        </p:txBody>
      </p:sp>
      <p:grpSp>
        <p:nvGrpSpPr>
          <p:cNvPr id="4" name="Skupina 34"/>
          <p:cNvGrpSpPr>
            <a:grpSpLocks/>
          </p:cNvGrpSpPr>
          <p:nvPr/>
        </p:nvGrpSpPr>
        <p:grpSpPr bwMode="auto">
          <a:xfrm>
            <a:off x="5436096" y="2708920"/>
            <a:ext cx="3168352" cy="2880320"/>
            <a:chOff x="6143636" y="4000504"/>
            <a:chExt cx="1428760" cy="1428760"/>
          </a:xfrm>
          <a:solidFill>
            <a:srgbClr val="FF00FF"/>
          </a:solidFill>
        </p:grpSpPr>
        <p:sp>
          <p:nvSpPr>
            <p:cNvPr id="6" name="Obdélník 5"/>
            <p:cNvSpPr/>
            <p:nvPr/>
          </p:nvSpPr>
          <p:spPr>
            <a:xfrm>
              <a:off x="6858016" y="4714884"/>
              <a:ext cx="714380" cy="714380"/>
            </a:xfrm>
            <a:prstGeom prst="rect">
              <a:avLst/>
            </a:prstGeom>
            <a:grpFill/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6858016" y="4000504"/>
              <a:ext cx="714380" cy="714380"/>
            </a:xfrm>
            <a:prstGeom prst="rect">
              <a:avLst/>
            </a:prstGeom>
            <a:grpFill/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6143636" y="4714884"/>
              <a:ext cx="714380" cy="714380"/>
            </a:xfrm>
            <a:prstGeom prst="rect">
              <a:avLst/>
            </a:prstGeom>
            <a:grpFill/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6143636" y="4000504"/>
              <a:ext cx="714380" cy="714380"/>
            </a:xfrm>
            <a:prstGeom prst="rect">
              <a:avLst/>
            </a:prstGeom>
            <a:grpFill/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endParaRPr lang="cs-CZ" u="sng" dirty="0" smtClean="0">
                <a:latin typeface="Arial Black" pitchFamily="34" charset="0"/>
              </a:endParaRPr>
            </a:p>
            <a:p>
              <a:endParaRPr lang="cs-CZ" dirty="0"/>
            </a:p>
          </p:txBody>
        </p:sp>
      </p:grpSp>
      <p:grpSp>
        <p:nvGrpSpPr>
          <p:cNvPr id="5" name="Skupina 33"/>
          <p:cNvGrpSpPr>
            <a:grpSpLocks/>
          </p:cNvGrpSpPr>
          <p:nvPr/>
        </p:nvGrpSpPr>
        <p:grpSpPr bwMode="auto">
          <a:xfrm>
            <a:off x="1115616" y="3212976"/>
            <a:ext cx="2736303" cy="1872208"/>
            <a:chOff x="3758706" y="4000504"/>
            <a:chExt cx="1670550" cy="1500198"/>
          </a:xfrm>
        </p:grpSpPr>
        <p:sp>
          <p:nvSpPr>
            <p:cNvPr id="11" name="Obdélník 10"/>
            <p:cNvSpPr/>
            <p:nvPr/>
          </p:nvSpPr>
          <p:spPr>
            <a:xfrm>
              <a:off x="3758706" y="4000504"/>
              <a:ext cx="527542" cy="1500198"/>
            </a:xfrm>
            <a:prstGeom prst="rect">
              <a:avLst/>
            </a:prstGeom>
            <a:solidFill>
              <a:srgbClr val="FF00FF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endParaRPr lang="cs-CZ" u="sng" dirty="0" smtClean="0">
                <a:latin typeface="Arial Black" pitchFamily="34" charset="0"/>
              </a:endParaRPr>
            </a:p>
            <a:p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4286248" y="4000504"/>
              <a:ext cx="571504" cy="1500198"/>
            </a:xfrm>
            <a:prstGeom prst="rect">
              <a:avLst/>
            </a:prstGeom>
            <a:solidFill>
              <a:srgbClr val="FF00FF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857752" y="4000504"/>
              <a:ext cx="571504" cy="1500198"/>
            </a:xfrm>
            <a:prstGeom prst="rect">
              <a:avLst/>
            </a:prstGeom>
            <a:solidFill>
              <a:srgbClr val="FF00FF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6" name="Obdélník 15"/>
          <p:cNvSpPr/>
          <p:nvPr/>
        </p:nvSpPr>
        <p:spPr>
          <a:xfrm>
            <a:off x="2286000" y="3717032"/>
            <a:ext cx="41379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u="sng" dirty="0" smtClean="0">
                <a:latin typeface="Arial Black" pitchFamily="34" charset="0"/>
              </a:rPr>
              <a:t>1</a:t>
            </a:r>
          </a:p>
          <a:p>
            <a:r>
              <a:rPr lang="cs-CZ" sz="2800" dirty="0" smtClean="0">
                <a:latin typeface="Arial Black" pitchFamily="34" charset="0"/>
              </a:rPr>
              <a:t>3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03848" y="4149080"/>
            <a:ext cx="4320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latin typeface="Arial Black" pitchFamily="34" charset="0"/>
              </a:rPr>
              <a:t>1</a:t>
            </a:r>
          </a:p>
          <a:p>
            <a:r>
              <a:rPr lang="cs-CZ" sz="2800" dirty="0" smtClean="0">
                <a:latin typeface="Arial Black" pitchFamily="34" charset="0"/>
              </a:rPr>
              <a:t>3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331640" y="4149080"/>
            <a:ext cx="3600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latin typeface="Arial Black" pitchFamily="34" charset="0"/>
              </a:rPr>
              <a:t>1</a:t>
            </a:r>
          </a:p>
          <a:p>
            <a:r>
              <a:rPr lang="cs-CZ" sz="2800" dirty="0" smtClean="0">
                <a:latin typeface="Arial Black" pitchFamily="34" charset="0"/>
              </a:rPr>
              <a:t>3</a:t>
            </a:r>
            <a:endParaRPr lang="cs-CZ" sz="2800" dirty="0" smtClean="0"/>
          </a:p>
          <a:p>
            <a:endParaRPr lang="cs-CZ" sz="2800" dirty="0"/>
          </a:p>
        </p:txBody>
      </p:sp>
      <p:sp>
        <p:nvSpPr>
          <p:cNvPr id="20" name="Obdélník 19"/>
          <p:cNvSpPr/>
          <p:nvPr/>
        </p:nvSpPr>
        <p:spPr>
          <a:xfrm>
            <a:off x="7380312" y="3284984"/>
            <a:ext cx="64807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u="sng" dirty="0" smtClean="0">
                <a:latin typeface="Arial Black" pitchFamily="34" charset="0"/>
              </a:rPr>
              <a:t>1</a:t>
            </a:r>
          </a:p>
          <a:p>
            <a:r>
              <a:rPr lang="cs-CZ" sz="2800" dirty="0" smtClean="0">
                <a:latin typeface="Arial Black" pitchFamily="34" charset="0"/>
              </a:rPr>
              <a:t>4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5940152" y="4581128"/>
            <a:ext cx="36004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u="sng" dirty="0" smtClean="0">
                <a:latin typeface="Arial Black" pitchFamily="34" charset="0"/>
              </a:rPr>
              <a:t>1</a:t>
            </a:r>
          </a:p>
          <a:p>
            <a:r>
              <a:rPr lang="cs-CZ" sz="2800" dirty="0" smtClean="0">
                <a:latin typeface="Arial Black" pitchFamily="34" charset="0"/>
              </a:rPr>
              <a:t>4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7380312" y="4581128"/>
            <a:ext cx="5760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u="sng" dirty="0" smtClean="0">
                <a:latin typeface="Arial Black" pitchFamily="34" charset="0"/>
              </a:rPr>
              <a:t>1</a:t>
            </a:r>
          </a:p>
          <a:p>
            <a:r>
              <a:rPr lang="cs-CZ" sz="2800" dirty="0" smtClean="0">
                <a:latin typeface="Arial Black" pitchFamily="34" charset="0"/>
              </a:rPr>
              <a:t>4</a:t>
            </a:r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5868144" y="3284984"/>
            <a:ext cx="36004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u="sng" dirty="0" smtClean="0">
                <a:latin typeface="Arial Black" pitchFamily="34" charset="0"/>
              </a:rPr>
              <a:t>1</a:t>
            </a:r>
          </a:p>
          <a:p>
            <a:r>
              <a:rPr lang="cs-CZ" sz="2800" dirty="0" smtClean="0">
                <a:latin typeface="Arial Black" pitchFamily="34" charset="0"/>
              </a:rPr>
              <a:t>4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0" y="5805264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 kolik třetin můžu rozdělit tento celek ?</a:t>
            </a:r>
          </a:p>
          <a:p>
            <a:r>
              <a:rPr lang="cs-CZ" sz="2800" b="1" dirty="0" smtClean="0"/>
              <a:t>                           Na kolik čtvrtin můžu rozdělit tento celek? </a:t>
            </a:r>
            <a:endParaRPr lang="cs-CZ" sz="2800" b="1" dirty="0"/>
          </a:p>
        </p:txBody>
      </p:sp>
      <p:cxnSp>
        <p:nvCxnSpPr>
          <p:cNvPr id="26" name="Přímá spojovací šipka 25"/>
          <p:cNvCxnSpPr/>
          <p:nvPr/>
        </p:nvCxnSpPr>
        <p:spPr>
          <a:xfrm rot="16200000" flipV="1">
            <a:off x="2663788" y="5265204"/>
            <a:ext cx="720080" cy="648072"/>
          </a:xfrm>
          <a:prstGeom prst="straightConnector1">
            <a:avLst/>
          </a:prstGeom>
          <a:ln w="76200">
            <a:solidFill>
              <a:srgbClr val="FF66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5400000" flipH="1" flipV="1">
            <a:off x="7092280" y="6021288"/>
            <a:ext cx="648072" cy="216024"/>
          </a:xfrm>
          <a:prstGeom prst="straightConnector1">
            <a:avLst/>
          </a:prstGeom>
          <a:ln w="76200">
            <a:solidFill>
              <a:srgbClr val="FF66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ln w="57150">
            <a:solidFill>
              <a:srgbClr val="FF00FF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FF"/>
                </a:solidFill>
              </a:rPr>
              <a:t>Vyjádři zlomkem, jaká část obrazců </a:t>
            </a:r>
            <a:r>
              <a:rPr lang="cs-CZ" b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FF"/>
                </a:solidFill>
              </a:rPr>
              <a:t>je vybarvená</a:t>
            </a:r>
            <a:endParaRPr lang="cs-CZ" dirty="0" smtClean="0">
              <a:latin typeface="Times New Roman" pitchFamily="18" charset="0"/>
            </a:endParaRPr>
          </a:p>
        </p:txBody>
      </p:sp>
      <p:graphicFrame>
        <p:nvGraphicFramePr>
          <p:cNvPr id="35918" name="Group 78"/>
          <p:cNvGraphicFramePr>
            <a:graphicFrameLocks noGrp="1"/>
          </p:cNvGraphicFramePr>
          <p:nvPr/>
        </p:nvGraphicFramePr>
        <p:xfrm>
          <a:off x="395289" y="1700809"/>
          <a:ext cx="3816669" cy="1944216"/>
        </p:xfrm>
        <a:graphic>
          <a:graphicData uri="http://schemas.openxmlformats.org/drawingml/2006/table">
            <a:tbl>
              <a:tblPr/>
              <a:tblGrid>
                <a:gridCol w="636111"/>
                <a:gridCol w="636112"/>
                <a:gridCol w="636111"/>
                <a:gridCol w="636112"/>
                <a:gridCol w="636111"/>
                <a:gridCol w="636112"/>
              </a:tblGrid>
              <a:tr h="9728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13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solidFill>
                            <a:srgbClr val="FFFFFF"/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5" name="Picture 8"/>
          <p:cNvPicPr>
            <a:picLocks noChangeAspect="1" noChangeArrowheads="1"/>
          </p:cNvPicPr>
          <p:nvPr/>
        </p:nvPicPr>
        <p:blipFill>
          <a:blip r:embed="rId3" cstate="print"/>
          <a:srcRect l="5405" t="3671" r="10811" b="7410"/>
          <a:stretch>
            <a:fillRect/>
          </a:stretch>
        </p:blipFill>
        <p:spPr bwMode="auto">
          <a:xfrm>
            <a:off x="6300192" y="4437112"/>
            <a:ext cx="2214563" cy="200025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</p:pic>
      <p:pic>
        <p:nvPicPr>
          <p:cNvPr id="5" name="Picture 2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1772816"/>
            <a:ext cx="2087563" cy="2054225"/>
          </a:xfrm>
          <a:prstGeom prst="rect">
            <a:avLst/>
          </a:prstGeom>
          <a:noFill/>
        </p:spPr>
      </p:pic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4716016" y="1700808"/>
            <a:ext cx="865187" cy="792162"/>
          </a:xfrm>
          <a:prstGeom prst="rect">
            <a:avLst/>
          </a:prstGeom>
          <a:solidFill>
            <a:schemeClr val="accent1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5580112" y="2492896"/>
            <a:ext cx="863600" cy="792162"/>
          </a:xfrm>
          <a:prstGeom prst="rect">
            <a:avLst/>
          </a:prstGeom>
          <a:solidFill>
            <a:schemeClr val="accent1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Rectangle 13"/>
          <p:cNvSpPr>
            <a:spLocks noChangeArrowheads="1"/>
          </p:cNvSpPr>
          <p:nvPr/>
        </p:nvSpPr>
        <p:spPr bwMode="auto">
          <a:xfrm>
            <a:off x="4716016" y="2492896"/>
            <a:ext cx="863600" cy="792162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7" name="Rectangle 13"/>
          <p:cNvSpPr>
            <a:spLocks noChangeArrowheads="1"/>
          </p:cNvSpPr>
          <p:nvPr/>
        </p:nvSpPr>
        <p:spPr bwMode="auto">
          <a:xfrm>
            <a:off x="5580112" y="1700808"/>
            <a:ext cx="863600" cy="792162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19" name="Picture 1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221088"/>
            <a:ext cx="2314575" cy="2266950"/>
          </a:xfrm>
          <a:prstGeom prst="rect">
            <a:avLst/>
          </a:prstGeom>
          <a:noFill/>
        </p:spPr>
      </p:pic>
      <p:pic>
        <p:nvPicPr>
          <p:cNvPr id="20" name="Picture 1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4293096"/>
            <a:ext cx="2295525" cy="2266950"/>
          </a:xfrm>
          <a:prstGeom prst="rect">
            <a:avLst/>
          </a:prstGeom>
          <a:noFill/>
        </p:spPr>
      </p:pic>
      <p:graphicFrame>
        <p:nvGraphicFramePr>
          <p:cNvPr id="21" name="Objekt 20"/>
          <p:cNvGraphicFramePr>
            <a:graphicFrameLocks noChangeAspect="1"/>
          </p:cNvGraphicFramePr>
          <p:nvPr/>
        </p:nvGraphicFramePr>
        <p:xfrm>
          <a:off x="2411760" y="1988840"/>
          <a:ext cx="792088" cy="15346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50" name="Rovnice" r:id="rId7" imgW="203040" imgH="393480" progId="Equation.3">
                  <p:embed/>
                </p:oleObj>
              </mc:Choice>
              <mc:Fallback>
                <p:oleObj name="Rovnice" r:id="rId7" imgW="20304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11760" y="1988840"/>
                        <a:ext cx="792088" cy="153467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Objekt 21"/>
          <p:cNvGraphicFramePr>
            <a:graphicFrameLocks noChangeAspect="1"/>
          </p:cNvGraphicFramePr>
          <p:nvPr/>
        </p:nvGraphicFramePr>
        <p:xfrm>
          <a:off x="4932040" y="1844824"/>
          <a:ext cx="576064" cy="14881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51" name="Rovnice" r:id="rId9" imgW="152280" imgH="393480" progId="Equation.3">
                  <p:embed/>
                </p:oleObj>
              </mc:Choice>
              <mc:Fallback>
                <p:oleObj name="Rovnice" r:id="rId9" imgW="1522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32040" y="1844824"/>
                        <a:ext cx="576064" cy="148816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Objekt 22"/>
          <p:cNvGraphicFramePr>
            <a:graphicFrameLocks noChangeAspect="1"/>
          </p:cNvGraphicFramePr>
          <p:nvPr/>
        </p:nvGraphicFramePr>
        <p:xfrm>
          <a:off x="7020272" y="1916833"/>
          <a:ext cx="576064" cy="14881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52" name="Rovnice" r:id="rId11" imgW="152280" imgH="393480" progId="Equation.3">
                  <p:embed/>
                </p:oleObj>
              </mc:Choice>
              <mc:Fallback>
                <p:oleObj name="Rovnice" r:id="rId11" imgW="1522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20272" y="1916833"/>
                        <a:ext cx="576064" cy="14881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Objekt 23"/>
          <p:cNvGraphicFramePr>
            <a:graphicFrameLocks noChangeAspect="1"/>
          </p:cNvGraphicFramePr>
          <p:nvPr/>
        </p:nvGraphicFramePr>
        <p:xfrm>
          <a:off x="755576" y="4581128"/>
          <a:ext cx="648072" cy="16741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53" name="Rovnice" r:id="rId13" imgW="152280" imgH="393480" progId="Equation.3">
                  <p:embed/>
                </p:oleObj>
              </mc:Choice>
              <mc:Fallback>
                <p:oleObj name="Rovnice" r:id="rId13" imgW="15228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4581128"/>
                        <a:ext cx="648072" cy="167418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Objekt 24"/>
          <p:cNvGraphicFramePr>
            <a:graphicFrameLocks noChangeAspect="1"/>
          </p:cNvGraphicFramePr>
          <p:nvPr/>
        </p:nvGraphicFramePr>
        <p:xfrm>
          <a:off x="4716016" y="4509120"/>
          <a:ext cx="648072" cy="18263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54" name="Rovnice" r:id="rId15" imgW="139680" imgH="393480" progId="Equation.3">
                  <p:embed/>
                </p:oleObj>
              </mc:Choice>
              <mc:Fallback>
                <p:oleObj name="Rovnice" r:id="rId15" imgW="13968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16016" y="4509120"/>
                        <a:ext cx="648072" cy="182638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Objekt 25"/>
          <p:cNvGraphicFramePr>
            <a:graphicFrameLocks noChangeAspect="1"/>
          </p:cNvGraphicFramePr>
          <p:nvPr/>
        </p:nvGraphicFramePr>
        <p:xfrm>
          <a:off x="8316416" y="4509120"/>
          <a:ext cx="648072" cy="18263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55" name="Rovnice" r:id="rId17" imgW="139680" imgH="393480" progId="Equation.3">
                  <p:embed/>
                </p:oleObj>
              </mc:Choice>
              <mc:Fallback>
                <p:oleObj name="Rovnice" r:id="rId17" imgW="13968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16416" y="4509120"/>
                        <a:ext cx="648072" cy="182638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" name="Rectangle 13"/>
          <p:cNvSpPr>
            <a:spLocks noChangeArrowheads="1"/>
          </p:cNvSpPr>
          <p:nvPr/>
        </p:nvSpPr>
        <p:spPr bwMode="auto">
          <a:xfrm>
            <a:off x="5580112" y="3284984"/>
            <a:ext cx="863600" cy="792162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8" name="Rectangle 13"/>
          <p:cNvSpPr>
            <a:spLocks noChangeArrowheads="1"/>
          </p:cNvSpPr>
          <p:nvPr/>
        </p:nvSpPr>
        <p:spPr bwMode="auto">
          <a:xfrm>
            <a:off x="4716016" y="3284984"/>
            <a:ext cx="863600" cy="792162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 w="57150">
            <a:solidFill>
              <a:srgbClr val="FF00FF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FF"/>
                </a:solidFill>
              </a:rPr>
              <a:t>VELIKOST ZLOMKU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FF"/>
                </a:solidFill>
              </a:rPr>
              <a:t>Je-li čitatel stejný jako jmenovatel, je</a:t>
            </a:r>
          </a:p>
          <a:p>
            <a:pPr>
              <a:buNone/>
            </a:pPr>
            <a:r>
              <a:rPr lang="cs-CZ" b="1" dirty="0" smtClean="0">
                <a:solidFill>
                  <a:srgbClr val="FF00FF"/>
                </a:solidFill>
              </a:rPr>
              <a:t>zlomek roven jedné.</a:t>
            </a:r>
            <a:endParaRPr lang="cs-CZ" b="1" dirty="0" smtClean="0">
              <a:solidFill>
                <a:srgbClr val="FF00FF"/>
              </a:solidFill>
              <a:latin typeface="Arial Black" pitchFamily="34" charset="0"/>
            </a:endParaRP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11561" y="2492896"/>
          <a:ext cx="1872208" cy="13479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24" name="Rovnice" r:id="rId3" imgW="317160" imgH="228600" progId="Equation.3">
                  <p:embed/>
                </p:oleObj>
              </mc:Choice>
              <mc:Fallback>
                <p:oleObj name="Rovnice" r:id="rId3" imgW="31716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1" y="2492896"/>
                        <a:ext cx="1872208" cy="134799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3563888" y="2492896"/>
          <a:ext cx="1900212" cy="13681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25" name="Rovnice" r:id="rId5" imgW="317160" imgH="228600" progId="Equation.3">
                  <p:embed/>
                </p:oleObj>
              </mc:Choice>
              <mc:Fallback>
                <p:oleObj name="Rovnice" r:id="rId5" imgW="317160" imgH="2286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3888" y="2492896"/>
                        <a:ext cx="1900212" cy="136815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6444207" y="2492896"/>
          <a:ext cx="2128235" cy="13681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26" name="Rovnice" r:id="rId7" imgW="355320" imgH="228600" progId="Equation.3">
                  <p:embed/>
                </p:oleObj>
              </mc:Choice>
              <mc:Fallback>
                <p:oleObj name="Rovnice" r:id="rId7" imgW="355320" imgH="2286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44207" y="2492896"/>
                        <a:ext cx="2128235" cy="136815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539552" y="4149081"/>
            <a:ext cx="842493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FF"/>
              </a:buClr>
              <a:buFont typeface="Arial" pitchFamily="34" charset="0"/>
              <a:buChar char="•"/>
            </a:pP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rgbClr val="FF00FF"/>
                </a:solidFill>
              </a:rPr>
              <a:t>Je-li čitatel větší než jmenovatel, je zlomek</a:t>
            </a:r>
          </a:p>
          <a:p>
            <a:r>
              <a:rPr lang="cs-CZ" sz="3200" b="1" dirty="0" smtClean="0">
                <a:solidFill>
                  <a:srgbClr val="FF00FF"/>
                </a:solidFill>
              </a:rPr>
              <a:t>větší než jedna. </a:t>
            </a:r>
            <a:r>
              <a:rPr lang="cs-CZ" sz="3200" b="1" u="sng" dirty="0" smtClean="0">
                <a:solidFill>
                  <a:srgbClr val="FF00FF"/>
                </a:solidFill>
                <a:latin typeface="Arial Black" pitchFamily="34" charset="0"/>
              </a:rPr>
              <a:t> </a:t>
            </a:r>
          </a:p>
          <a:p>
            <a:r>
              <a:rPr lang="cs-CZ" sz="3200" b="1" dirty="0" smtClean="0">
                <a:latin typeface="Arial Black" pitchFamily="34" charset="0"/>
              </a:rPr>
              <a:t>                         &gt; </a:t>
            </a:r>
            <a:r>
              <a:rPr lang="cs-CZ" sz="3600" b="1" dirty="0" smtClean="0">
                <a:latin typeface="Arial Black" pitchFamily="34" charset="0"/>
              </a:rPr>
              <a:t>1             &gt; 1</a:t>
            </a:r>
            <a:endParaRPr lang="cs-CZ" sz="3600" u="sng" dirty="0" smtClean="0">
              <a:latin typeface="Calibri" pitchFamily="34" charset="0"/>
            </a:endParaRPr>
          </a:p>
          <a:p>
            <a:endParaRPr lang="cs-CZ" sz="3200" b="1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75856" y="4941169"/>
            <a:ext cx="5760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latin typeface="Arial Black" pitchFamily="34" charset="0"/>
              </a:rPr>
              <a:t>7</a:t>
            </a:r>
          </a:p>
          <a:p>
            <a:r>
              <a:rPr lang="cs-CZ" sz="3600" b="1" dirty="0" smtClean="0">
                <a:latin typeface="Arial Black" pitchFamily="34" charset="0"/>
              </a:rPr>
              <a:t>2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84168" y="4941168"/>
            <a:ext cx="504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latin typeface="Arial Black" pitchFamily="34" charset="0"/>
              </a:rPr>
              <a:t>4</a:t>
            </a:r>
          </a:p>
          <a:p>
            <a:r>
              <a:rPr lang="cs-CZ" sz="3600" b="1" dirty="0" smtClean="0">
                <a:latin typeface="Arial Black" pitchFamily="34" charset="0"/>
              </a:rPr>
              <a:t>3</a:t>
            </a:r>
            <a:endParaRPr lang="cs-CZ" sz="3600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 w="57150">
            <a:solidFill>
              <a:srgbClr val="FF66FF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FF"/>
                </a:solidFill>
              </a:rPr>
              <a:t>VELIKOST ZLOMKU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cs-CZ" b="1" dirty="0" smtClean="0">
                <a:solidFill>
                  <a:srgbClr val="FF00FF"/>
                </a:solidFill>
              </a:rPr>
              <a:t>Je-li čitatel menší než jmenovatel, je zlomek menší než jedna.</a:t>
            </a:r>
          </a:p>
          <a:p>
            <a:pPr>
              <a:buNone/>
            </a:pPr>
            <a:r>
              <a:rPr lang="cs-CZ" b="1" dirty="0" smtClean="0">
                <a:solidFill>
                  <a:srgbClr val="FF00FF"/>
                </a:solidFill>
              </a:rPr>
              <a:t>     </a:t>
            </a:r>
          </a:p>
          <a:p>
            <a:pPr>
              <a:buNone/>
            </a:pPr>
            <a:r>
              <a:rPr lang="cs-CZ" dirty="0" smtClean="0"/>
              <a:t>             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FF00FF"/>
                </a:solidFill>
              </a:rPr>
              <a:t>Je-li v čitateli nula, zlomek se rovná nule</a:t>
            </a:r>
            <a:r>
              <a:rPr lang="cs-CZ" dirty="0" smtClean="0">
                <a:solidFill>
                  <a:srgbClr val="FF00FF"/>
                </a:solidFill>
              </a:rPr>
              <a:t>. </a:t>
            </a:r>
          </a:p>
          <a:p>
            <a:pPr>
              <a:buNone/>
            </a:pPr>
            <a:r>
              <a:rPr lang="cs-CZ" dirty="0" smtClean="0">
                <a:solidFill>
                  <a:srgbClr val="FF00FF"/>
                </a:solidFill>
              </a:rPr>
              <a:t>                           </a:t>
            </a:r>
            <a:endParaRPr lang="cs-CZ" dirty="0">
              <a:solidFill>
                <a:srgbClr val="FF00FF"/>
              </a:solidFill>
            </a:endParaRP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1547664" y="2996952"/>
            <a:ext cx="648072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b="1" u="sng" dirty="0">
                <a:latin typeface="Arial Black" pitchFamily="34" charset="0"/>
              </a:rPr>
              <a:t>3</a:t>
            </a:r>
          </a:p>
          <a:p>
            <a:r>
              <a:rPr lang="cs-CZ" sz="4000" b="1" dirty="0">
                <a:latin typeface="Arial Black" pitchFamily="34" charset="0"/>
              </a:rPr>
              <a:t>4</a:t>
            </a:r>
            <a:endParaRPr lang="cs-CZ" sz="4000" dirty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95736" y="3356992"/>
            <a:ext cx="4440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 Black" pitchFamily="34" charset="0"/>
              </a:rPr>
              <a:t>&lt;</a:t>
            </a:r>
            <a:endParaRPr lang="cs-CZ" sz="3600" b="1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3284984"/>
            <a:ext cx="4924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 Black" pitchFamily="34" charset="0"/>
              </a:rPr>
              <a:t>1</a:t>
            </a:r>
            <a:endParaRPr lang="cs-CZ" sz="4000" b="1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47664" y="5301208"/>
            <a:ext cx="7200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latin typeface="Arial Black" pitchFamily="34" charset="0"/>
              </a:rPr>
              <a:t>0</a:t>
            </a:r>
          </a:p>
          <a:p>
            <a:r>
              <a:rPr lang="cs-CZ" sz="4000" b="1" dirty="0" smtClean="0">
                <a:latin typeface="Arial Black" pitchFamily="34" charset="0"/>
              </a:rPr>
              <a:t>8</a:t>
            </a:r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2123728" y="5517232"/>
            <a:ext cx="93610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=0</a:t>
            </a:r>
            <a:endParaRPr lang="cs-CZ" sz="4000" dirty="0">
              <a:latin typeface="Arial Black" pitchFamily="34" charset="0"/>
            </a:endParaRPr>
          </a:p>
        </p:txBody>
      </p:sp>
      <p:pic>
        <p:nvPicPr>
          <p:cNvPr id="11" name="Obrázek 1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204864"/>
            <a:ext cx="2592288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  <a:ln w="57150">
            <a:solidFill>
              <a:srgbClr val="FF66FF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FF"/>
                </a:solidFill>
              </a:rPr>
              <a:t>POUŽITÉ ZDROJE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r>
              <a:rPr lang="cs-CZ" sz="1000" dirty="0" smtClean="0"/>
              <a:t>[online]. [cit. 05-02-2012]. Dostupné z URL: &lt; </a:t>
            </a:r>
            <a:r>
              <a:rPr lang="cs-CZ" sz="1000" dirty="0" smtClean="0">
                <a:hlinkClick r:id="rId2"/>
              </a:rPr>
              <a:t>http://www.korunka.</a:t>
            </a:r>
            <a:r>
              <a:rPr lang="cs-CZ" sz="1000" dirty="0" err="1" smtClean="0">
                <a:hlinkClick r:id="rId2"/>
              </a:rPr>
              <a:t>gns.cz</a:t>
            </a:r>
            <a:r>
              <a:rPr lang="cs-CZ" sz="1000" dirty="0" smtClean="0">
                <a:hlinkClick r:id="rId2"/>
              </a:rPr>
              <a:t>/</a:t>
            </a:r>
            <a:r>
              <a:rPr lang="cs-CZ" sz="1000" dirty="0" err="1" smtClean="0">
                <a:hlinkClick r:id="rId2"/>
              </a:rPr>
              <a:t>obrazky</a:t>
            </a:r>
            <a:r>
              <a:rPr lang="cs-CZ" sz="1000" dirty="0" smtClean="0">
                <a:hlinkClick r:id="rId2"/>
              </a:rPr>
              <a:t>/00_zlomky.</a:t>
            </a:r>
            <a:r>
              <a:rPr lang="cs-CZ" sz="1000" dirty="0" err="1" smtClean="0">
                <a:hlinkClick r:id="rId2"/>
              </a:rPr>
              <a:t>jpg</a:t>
            </a:r>
            <a:r>
              <a:rPr lang="cs-CZ" sz="1000" dirty="0" smtClean="0"/>
              <a:t>&gt; </a:t>
            </a:r>
          </a:p>
          <a:p>
            <a:r>
              <a:rPr lang="cs-CZ" sz="1000" dirty="0" smtClean="0"/>
              <a:t>[online]. [cit. 05-02-2012]. Dostupné z URL: &lt; </a:t>
            </a:r>
            <a:r>
              <a:rPr lang="cs-CZ" sz="1000" dirty="0" smtClean="0">
                <a:hlinkClick r:id="rId3"/>
              </a:rPr>
              <a:t>http://cs.wikipedia.org/wiki/Zlomek</a:t>
            </a:r>
            <a:r>
              <a:rPr lang="cs-CZ" sz="1000" dirty="0" smtClean="0"/>
              <a:t>&gt; </a:t>
            </a:r>
          </a:p>
          <a:p>
            <a:r>
              <a:rPr lang="cs-CZ" sz="1000" dirty="0" smtClean="0"/>
              <a:t>[online]. [cit. 05-02-2012]. Dostupné z URL: &lt; </a:t>
            </a:r>
            <a:r>
              <a:rPr lang="cs-CZ" sz="1000" dirty="0" smtClean="0">
                <a:hlinkClick r:id="rId4"/>
              </a:rPr>
              <a:t>http://www.</a:t>
            </a:r>
            <a:r>
              <a:rPr lang="cs-CZ" sz="1000" dirty="0" err="1" smtClean="0">
                <a:hlinkClick r:id="rId4"/>
              </a:rPr>
              <a:t>matweb.cz</a:t>
            </a:r>
            <a:r>
              <a:rPr lang="cs-CZ" sz="1000" dirty="0" smtClean="0">
                <a:hlinkClick r:id="rId4"/>
              </a:rPr>
              <a:t>/zlomky</a:t>
            </a:r>
            <a:r>
              <a:rPr lang="cs-CZ" sz="1000" dirty="0" smtClean="0"/>
              <a:t>&gt; </a:t>
            </a:r>
          </a:p>
          <a:p>
            <a:r>
              <a:rPr lang="cs-CZ" sz="1000" dirty="0" smtClean="0"/>
              <a:t>[online]. [cit. 05-02-2012]. Dostupné z URL: &lt; </a:t>
            </a:r>
            <a:r>
              <a:rPr lang="cs-CZ" sz="1000" dirty="0" smtClean="0">
                <a:hlinkClick r:id="rId5"/>
              </a:rPr>
              <a:t>http://t0.gstatic.com/</a:t>
            </a:r>
            <a:r>
              <a:rPr lang="cs-CZ" sz="1000" dirty="0" err="1" smtClean="0">
                <a:hlinkClick r:id="rId5"/>
              </a:rPr>
              <a:t>images</a:t>
            </a:r>
            <a:r>
              <a:rPr lang="cs-CZ" sz="1000" dirty="0" smtClean="0">
                <a:hlinkClick r:id="rId5"/>
              </a:rPr>
              <a:t>?q=</a:t>
            </a:r>
            <a:r>
              <a:rPr lang="cs-CZ" sz="1000" dirty="0" err="1" smtClean="0">
                <a:hlinkClick r:id="rId5"/>
              </a:rPr>
              <a:t>tbn</a:t>
            </a:r>
            <a:r>
              <a:rPr lang="cs-CZ" sz="1000" dirty="0" smtClean="0">
                <a:hlinkClick r:id="rId5"/>
              </a:rPr>
              <a:t>:ANd9GcQMNXQkj0wAmecUk5P0mA_bxqL9hKjYVewtby7g9Xx5RdrKlDO5UA</a:t>
            </a:r>
            <a:r>
              <a:rPr lang="cs-CZ" sz="1000" dirty="0" smtClean="0"/>
              <a:t>&gt; </a:t>
            </a:r>
          </a:p>
          <a:p>
            <a:r>
              <a:rPr lang="cs-CZ" sz="1000" dirty="0" smtClean="0"/>
              <a:t>[online]. [cit. 05-02-2012]. Dostupné z URL: &lt; </a:t>
            </a:r>
            <a:r>
              <a:rPr lang="cs-CZ" sz="1000" dirty="0" smtClean="0">
                <a:hlinkClick r:id="rId6"/>
              </a:rPr>
              <a:t>http://t1.gstatic.com/</a:t>
            </a:r>
            <a:r>
              <a:rPr lang="cs-CZ" sz="1000" dirty="0" err="1" smtClean="0">
                <a:hlinkClick r:id="rId6"/>
              </a:rPr>
              <a:t>images</a:t>
            </a:r>
            <a:r>
              <a:rPr lang="cs-CZ" sz="1000" dirty="0" smtClean="0">
                <a:hlinkClick r:id="rId6"/>
              </a:rPr>
              <a:t>?q=</a:t>
            </a:r>
            <a:r>
              <a:rPr lang="cs-CZ" sz="1000" dirty="0" err="1" smtClean="0">
                <a:hlinkClick r:id="rId6"/>
              </a:rPr>
              <a:t>tbn</a:t>
            </a:r>
            <a:r>
              <a:rPr lang="cs-CZ" sz="1000" dirty="0" smtClean="0">
                <a:hlinkClick r:id="rId6"/>
              </a:rPr>
              <a:t>:ANd9GcQSlYY3VYYmmHt5oeOQjCK8SuUBPc59KPIadGNdECO6TchDPNEmbA</a:t>
            </a:r>
            <a:r>
              <a:rPr lang="cs-CZ" sz="1000" dirty="0" smtClean="0"/>
              <a:t>&gt; </a:t>
            </a:r>
          </a:p>
          <a:p>
            <a:r>
              <a:rPr lang="cs-CZ" sz="1000" dirty="0" smtClean="0"/>
              <a:t>[online]. [cit. 05-02-2012]. Dostupné z URL: &lt; </a:t>
            </a:r>
            <a:r>
              <a:rPr lang="cs-CZ" sz="1000" dirty="0" smtClean="0">
                <a:hlinkClick r:id="rId7"/>
              </a:rPr>
              <a:t>http://t3.gstatic.com/</a:t>
            </a:r>
            <a:r>
              <a:rPr lang="cs-CZ" sz="1000" dirty="0" err="1" smtClean="0">
                <a:hlinkClick r:id="rId7"/>
              </a:rPr>
              <a:t>images</a:t>
            </a:r>
            <a:r>
              <a:rPr lang="cs-CZ" sz="1000" dirty="0" smtClean="0">
                <a:hlinkClick r:id="rId7"/>
              </a:rPr>
              <a:t>?q=</a:t>
            </a:r>
            <a:r>
              <a:rPr lang="cs-CZ" sz="1000" dirty="0" err="1" smtClean="0">
                <a:hlinkClick r:id="rId7"/>
              </a:rPr>
              <a:t>tbn</a:t>
            </a:r>
            <a:r>
              <a:rPr lang="cs-CZ" sz="1000" dirty="0" smtClean="0">
                <a:hlinkClick r:id="rId7"/>
              </a:rPr>
              <a:t>:ANd9GcRf2VhaCEF-</a:t>
            </a:r>
            <a:r>
              <a:rPr lang="cs-CZ" sz="1000" dirty="0" err="1" smtClean="0">
                <a:hlinkClick r:id="rId7"/>
              </a:rPr>
              <a:t>MVfTNNVqWqlcgiCm</a:t>
            </a:r>
            <a:r>
              <a:rPr lang="cs-CZ" sz="1000" dirty="0" smtClean="0">
                <a:hlinkClick r:id="rId7"/>
              </a:rPr>
              <a:t>_2vQY91FKhZ-xwNPOsUkt3cW9g</a:t>
            </a:r>
            <a:r>
              <a:rPr lang="cs-CZ" sz="1000" dirty="0" smtClean="0"/>
              <a:t>&gt; </a:t>
            </a:r>
          </a:p>
          <a:p>
            <a:r>
              <a:rPr lang="cs-CZ" sz="1000" dirty="0" smtClean="0"/>
              <a:t>[online]. [cit. 05-02-2012]. Dostupné z URL: &lt; </a:t>
            </a:r>
            <a:r>
              <a:rPr lang="cs-CZ" sz="1000" dirty="0" smtClean="0">
                <a:hlinkClick r:id="rId8"/>
              </a:rPr>
              <a:t>http://t1.gstatic.com/</a:t>
            </a:r>
            <a:r>
              <a:rPr lang="cs-CZ" sz="1000" dirty="0" err="1" smtClean="0">
                <a:hlinkClick r:id="rId8"/>
              </a:rPr>
              <a:t>images</a:t>
            </a:r>
            <a:r>
              <a:rPr lang="cs-CZ" sz="1000" dirty="0" smtClean="0">
                <a:hlinkClick r:id="rId8"/>
              </a:rPr>
              <a:t>?q=</a:t>
            </a:r>
            <a:r>
              <a:rPr lang="cs-CZ" sz="1000" dirty="0" err="1" smtClean="0">
                <a:hlinkClick r:id="rId8"/>
              </a:rPr>
              <a:t>tbn</a:t>
            </a:r>
            <a:r>
              <a:rPr lang="cs-CZ" sz="1000" dirty="0" smtClean="0">
                <a:hlinkClick r:id="rId8"/>
              </a:rPr>
              <a:t>:ANd9GcRd-LaBQK6DzlFp_Qhvuc0T1Wa3bWjXVIDmU_ALWRIxblyEoA1N</a:t>
            </a:r>
            <a:r>
              <a:rPr lang="cs-CZ" sz="1000" dirty="0" smtClean="0"/>
              <a:t>&gt; </a:t>
            </a:r>
          </a:p>
          <a:p>
            <a:r>
              <a:rPr lang="cs-CZ" sz="1000" dirty="0" smtClean="0"/>
              <a:t>[online]. [cit. 05-02-2012]. Dostupné z URL: &lt; </a:t>
            </a:r>
            <a:r>
              <a:rPr lang="cs-CZ" sz="1000" dirty="0" smtClean="0">
                <a:hlinkClick r:id="rId9"/>
              </a:rPr>
              <a:t>http://t1.gstatic.com/</a:t>
            </a:r>
            <a:r>
              <a:rPr lang="cs-CZ" sz="1000" dirty="0" err="1" smtClean="0">
                <a:hlinkClick r:id="rId9"/>
              </a:rPr>
              <a:t>images</a:t>
            </a:r>
            <a:r>
              <a:rPr lang="cs-CZ" sz="1000" dirty="0" smtClean="0">
                <a:hlinkClick r:id="rId9"/>
              </a:rPr>
              <a:t>?q=</a:t>
            </a:r>
            <a:r>
              <a:rPr lang="cs-CZ" sz="1000" dirty="0" err="1" smtClean="0">
                <a:hlinkClick r:id="rId9"/>
              </a:rPr>
              <a:t>tbn</a:t>
            </a:r>
            <a:r>
              <a:rPr lang="cs-CZ" sz="1000" dirty="0" smtClean="0">
                <a:hlinkClick r:id="rId9"/>
              </a:rPr>
              <a:t>:ANd9GcRbm-LfDPjuGp7F5wgJFkLTHc3GvDbL1Q2wrNHTzTrxfOyCbvVCdw</a:t>
            </a:r>
            <a:r>
              <a:rPr lang="cs-CZ" sz="1000" dirty="0" smtClean="0"/>
              <a:t>&gt; </a:t>
            </a:r>
          </a:p>
          <a:p>
            <a:r>
              <a:rPr lang="cs-CZ" sz="1000" dirty="0" smtClean="0"/>
              <a:t>[online]. [cit. 05-02-2012]. Dostupné z URL: &lt; </a:t>
            </a:r>
            <a:r>
              <a:rPr lang="cs-CZ" sz="1000" dirty="0" smtClean="0">
                <a:hlinkClick r:id="rId10"/>
              </a:rPr>
              <a:t>http://t2.gstatic.com/</a:t>
            </a:r>
            <a:r>
              <a:rPr lang="cs-CZ" sz="1000" dirty="0" err="1" smtClean="0">
                <a:hlinkClick r:id="rId10"/>
              </a:rPr>
              <a:t>images</a:t>
            </a:r>
            <a:r>
              <a:rPr lang="cs-CZ" sz="1000" dirty="0" smtClean="0">
                <a:hlinkClick r:id="rId10"/>
              </a:rPr>
              <a:t>?q=</a:t>
            </a:r>
            <a:r>
              <a:rPr lang="cs-CZ" sz="1000" dirty="0" err="1" smtClean="0">
                <a:hlinkClick r:id="rId10"/>
              </a:rPr>
              <a:t>tbn</a:t>
            </a:r>
            <a:r>
              <a:rPr lang="cs-CZ" sz="1000" dirty="0" smtClean="0">
                <a:hlinkClick r:id="rId10"/>
              </a:rPr>
              <a:t>:ANd9GcSEJL8GCD3xf_OalPR7pfSxdmQz5xHAvSIYYAngAFYj4doKqKsb</a:t>
            </a:r>
            <a:r>
              <a:rPr lang="cs-CZ" sz="1000" dirty="0" smtClean="0"/>
              <a:t>&gt; </a:t>
            </a:r>
          </a:p>
          <a:p>
            <a:r>
              <a:rPr lang="cs-CZ" sz="1000" dirty="0" smtClean="0"/>
              <a:t>[online]. </a:t>
            </a:r>
            <a:r>
              <a:rPr lang="cs-CZ" sz="1000" smtClean="0"/>
              <a:t>[cit. 05-02-2012</a:t>
            </a:r>
            <a:r>
              <a:rPr lang="cs-CZ" sz="1000" dirty="0" smtClean="0"/>
              <a:t>]. Dostupné z URL: &lt; </a:t>
            </a:r>
            <a:r>
              <a:rPr lang="cs-CZ" sz="1000" dirty="0" smtClean="0">
                <a:hlinkClick r:id="rId11"/>
              </a:rPr>
              <a:t>http://nd04.jxs.cz/413/342/56609e14f9_72649855_o2.jpg</a:t>
            </a:r>
            <a:r>
              <a:rPr lang="cs-CZ" sz="1000" dirty="0" smtClean="0"/>
              <a:t>&gt; </a:t>
            </a:r>
          </a:p>
          <a:p>
            <a:r>
              <a:rPr lang="cs-CZ" sz="1000" dirty="0" smtClean="0">
                <a:solidFill>
                  <a:srgbClr val="990000"/>
                </a:solidFill>
              </a:rPr>
              <a:t>VLK, F., MOSKOVÁ, J. Matematika pro 8.ročník zvláštní školy. Praha : SEPTIMA, 1996. ISBN 80-85801-69-8</a:t>
            </a:r>
            <a:endParaRPr lang="cs-CZ" sz="1000" dirty="0">
              <a:solidFill>
                <a:srgbClr val="990000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340</TotalTime>
  <Words>358</Words>
  <Application>Microsoft Office PowerPoint</Application>
  <PresentationFormat>Předvádění na obrazovce (4:3)</PresentationFormat>
  <Paragraphs>97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Motiv sady Office</vt:lpstr>
      <vt:lpstr>Rovnice</vt:lpstr>
      <vt:lpstr>Editor rovnic 3.0</vt:lpstr>
      <vt:lpstr> ZLOMKY 1</vt:lpstr>
      <vt:lpstr>CO JE TO ZLOMEK?</vt:lpstr>
      <vt:lpstr>CO JE TO ZLOMEK?</vt:lpstr>
      <vt:lpstr>JAK ČTEME ZLOMKY?</vt:lpstr>
      <vt:lpstr>Z ČEHO SE SKLÁDÁ ZLOMEK?</vt:lpstr>
      <vt:lpstr>ZÁPIS ZLOMKU</vt:lpstr>
      <vt:lpstr>GRAFICKÉ ZNÁZORNĚNÍ</vt:lpstr>
      <vt:lpstr>JAK MŮŽU DĚLIT CELEK?</vt:lpstr>
      <vt:lpstr>Vyjádři zlomkem, jaká část obrazců je vybarvená</vt:lpstr>
      <vt:lpstr>VELIKOST ZLOMKU</vt:lpstr>
      <vt:lpstr>VELIKOST ZLOMKU</vt:lpstr>
      <vt:lpstr>POUŽITÉ ZDROJE</vt:lpstr>
    </vt:vector>
  </TitlesOfParts>
  <Company>Domácnost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Martin Králík</cp:lastModifiedBy>
  <cp:revision>42</cp:revision>
  <dcterms:created xsi:type="dcterms:W3CDTF">2012-01-26T19:50:05Z</dcterms:created>
  <dcterms:modified xsi:type="dcterms:W3CDTF">2012-03-07T14:24:53Z</dcterms:modified>
</cp:coreProperties>
</file>