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6" r:id="rId6"/>
    <p:sldId id="267" r:id="rId7"/>
    <p:sldId id="268" r:id="rId8"/>
    <p:sldId id="262" r:id="rId9"/>
    <p:sldId id="260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  <a:srgbClr val="B9EBBA"/>
    <a:srgbClr val="89EC6E"/>
    <a:srgbClr val="FFCC00"/>
    <a:srgbClr val="2705F1"/>
    <a:srgbClr val="3B3B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A08F4-E29D-4B3C-8FFC-D3132017943D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svodka.cz/files/2011/02/kaloricka-tabulka-maso-kalorie.jpg" TargetMode="External"/><Relationship Id="rId3" Type="http://schemas.openxmlformats.org/officeDocument/2006/relationships/hyperlink" Target="http://papame.blog.cz/0908/potravinova-pyramida" TargetMode="External"/><Relationship Id="rId7" Type="http://schemas.openxmlformats.org/officeDocument/2006/relationships/hyperlink" Target="http://www.nazeleno.cz/Files/FckGallery/britanie5.zip/04.jpg" TargetMode="External"/><Relationship Id="rId2" Type="http://schemas.openxmlformats.org/officeDocument/2006/relationships/hyperlink" Target="http://www.lidovky.cz/foto.asp?r=dobra-chut&amp;foto1=BAT2bf4cd_zelenin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entrumvitality.cz/pictures/00/00/14/1481.JPG" TargetMode="External"/><Relationship Id="rId5" Type="http://schemas.openxmlformats.org/officeDocument/2006/relationships/hyperlink" Target="http://www.cfs.gov.hk/english/multimedia/multimedia_pub/images/fsb_200802/sugar_candy_all.jpg" TargetMode="External"/><Relationship Id="rId10" Type="http://schemas.openxmlformats.org/officeDocument/2006/relationships/hyperlink" Target="http://cs.wikipedia.org/wiki/P%C5%99%C3%ADdavn%C3%A9_jm%C3%A9no" TargetMode="External"/><Relationship Id="rId4" Type="http://schemas.openxmlformats.org/officeDocument/2006/relationships/hyperlink" Target="http://www.dietologie.cz/teorie/bilkoviny/bilkoviny.jpg" TargetMode="External"/><Relationship Id="rId9" Type="http://schemas.openxmlformats.org/officeDocument/2006/relationships/hyperlink" Target="http://blog.suplement-zone.cz/wp-content/uploads/2011/03/10233136-atkins-south-beach-diets-unhealth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640960" cy="648072"/>
          </a:xfrm>
        </p:spPr>
        <p:txBody>
          <a:bodyPr>
            <a:normAutofit fontScale="90000"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DUM / VYDMUCHOV / POLIAČÍKOVÁ/ JAZYK A  JAZYKOVÁ KOMUNIKACE/ 027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3717032"/>
            <a:ext cx="4932040" cy="2304256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 Správná výživa</a:t>
            </a:r>
          </a:p>
          <a:p>
            <a:pPr marL="514350" indent="-514350">
              <a:buAutoNum type="arabicPeriod"/>
            </a:pPr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 Základní složky potravy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0152" y="6381328"/>
            <a:ext cx="3203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ING. JANA POLIAČÍKOVÁ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404664"/>
            <a:ext cx="7848872" cy="1938992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     </a:t>
            </a:r>
          </a:p>
          <a:p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ZDRAVÁ VÝŽIVA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15651" y="2492896"/>
            <a:ext cx="4328349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4680520"/>
          </a:xfrm>
          <a:effectLst>
            <a:softEdge rad="317500"/>
          </a:effectLst>
        </p:spPr>
        <p:txBody>
          <a:bodyPr>
            <a:normAutofit lnSpcReduction="10000"/>
          </a:bodyPr>
          <a:lstStyle/>
          <a:p>
            <a:pPr marL="274320" indent="-274320" algn="ctr">
              <a:buNone/>
              <a:defRPr/>
            </a:pPr>
            <a:r>
              <a:rPr lang="cs-CZ" b="1" dirty="0" smtClean="0">
                <a:solidFill>
                  <a:schemeClr val="bg1"/>
                </a:solidFill>
                <a:latin typeface="Comic Sans MS" pitchFamily="66" charset="0"/>
              </a:rPr>
              <a:t>Správná  výživa je taková, která prospívá našemu zdraví. Aby naše tělo dostalo vše, co potřebuje, musí být strava pestrá.</a:t>
            </a:r>
            <a:endParaRPr lang="cs-CZ" b="1" dirty="0">
              <a:solidFill>
                <a:schemeClr val="bg1"/>
              </a:solidFill>
              <a:latin typeface="Comic Sans MS" pitchFamily="66" charset="0"/>
            </a:endParaRPr>
          </a:p>
          <a:p>
            <a:pPr marL="274320" indent="-274320" algn="ctr">
              <a:buNone/>
              <a:defRPr/>
            </a:pPr>
            <a:r>
              <a:rPr lang="cs-CZ" b="1" dirty="0" smtClean="0">
                <a:solidFill>
                  <a:srgbClr val="FFFF00"/>
                </a:solidFill>
                <a:latin typeface="Comic Sans MS" pitchFamily="66" charset="0"/>
              </a:rPr>
              <a:t>Potravinové skupiny tvoří: </a:t>
            </a:r>
            <a:r>
              <a:rPr lang="cs-CZ" b="1" dirty="0" smtClean="0">
                <a:latin typeface="Comic Sans MS" pitchFamily="66" charset="0"/>
              </a:rPr>
              <a:t>ovoce a zelenina, mléko, mléčné výrobky a vejce, chléb, moučné výrobky, rýže a těstoviny, maso a luštěniny, tuky.</a:t>
            </a:r>
          </a:p>
          <a:p>
            <a:pPr marL="274320" indent="-274320" algn="ctr">
              <a:buNone/>
              <a:defRPr/>
            </a:pP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Jmenuj zástupce jednotlivých potravinových skupin.</a:t>
            </a:r>
          </a:p>
        </p:txBody>
      </p:sp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395536" y="566536"/>
            <a:ext cx="8229600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Správná výživa      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457200" y="521763"/>
            <a:ext cx="8229600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7488832" cy="5093507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467544" y="476672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Potravinová pyramida </a:t>
            </a:r>
            <a:endParaRPr lang="cs-CZ" sz="5400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64807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Základní složky potravy</a:t>
            </a: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4000" b="1" dirty="0" smtClean="0">
                <a:latin typeface="Comic Sans MS" pitchFamily="66" charset="0"/>
              </a:rPr>
              <a:t>              </a:t>
            </a:r>
            <a:r>
              <a:rPr lang="cs-CZ" sz="4000" b="1" dirty="0" smtClean="0">
                <a:solidFill>
                  <a:srgbClr val="FFFF00"/>
                </a:solidFill>
                <a:latin typeface="Comic Sans MS" pitchFamily="66" charset="0"/>
              </a:rPr>
              <a:t>ŽIVINY</a:t>
            </a:r>
          </a:p>
          <a:p>
            <a:pPr marL="742950" indent="-742950">
              <a:buAutoNum type="arabicPeriod"/>
            </a:pPr>
            <a:r>
              <a:rPr lang="cs-CZ" sz="4000" b="1" dirty="0" smtClean="0">
                <a:solidFill>
                  <a:schemeClr val="bg1"/>
                </a:solidFill>
                <a:latin typeface="Comic Sans MS" pitchFamily="66" charset="0"/>
              </a:rPr>
              <a:t>BÍLKOVINY – </a:t>
            </a:r>
            <a:r>
              <a:rPr lang="cs-CZ" sz="4000" dirty="0" smtClean="0">
                <a:solidFill>
                  <a:schemeClr val="bg1"/>
                </a:solidFill>
                <a:latin typeface="Comic Sans MS" pitchFamily="66" charset="0"/>
              </a:rPr>
              <a:t>důležité pro tvorbu svalstva, růst kostí, odolnost proti </a:t>
            </a:r>
            <a:r>
              <a:rPr lang="cs-CZ" sz="4000" dirty="0" smtClean="0">
                <a:solidFill>
                  <a:schemeClr val="bg1"/>
                </a:solidFill>
                <a:latin typeface="Comic Sans MS" pitchFamily="66" charset="0"/>
              </a:rPr>
              <a:t>nemocem:</a:t>
            </a:r>
            <a:endParaRPr lang="cs-CZ" sz="40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514350" indent="-514350">
              <a:buFontTx/>
              <a:buChar char="-"/>
            </a:pPr>
            <a:r>
              <a:rPr lang="cs-CZ" sz="4000" dirty="0" smtClean="0">
                <a:solidFill>
                  <a:schemeClr val="bg1"/>
                </a:solidFill>
                <a:latin typeface="Comic Sans MS" pitchFamily="66" charset="0"/>
              </a:rPr>
              <a:t>l</a:t>
            </a:r>
            <a:r>
              <a:rPr lang="cs-CZ" sz="4000" dirty="0" smtClean="0">
                <a:solidFill>
                  <a:schemeClr val="bg1"/>
                </a:solidFill>
                <a:latin typeface="Comic Sans MS" pitchFamily="66" charset="0"/>
              </a:rPr>
              <a:t>uštěniny</a:t>
            </a:r>
            <a:r>
              <a:rPr lang="cs-CZ" sz="4000" dirty="0" smtClean="0">
                <a:solidFill>
                  <a:schemeClr val="bg1"/>
                </a:solidFill>
                <a:latin typeface="Comic Sans MS" pitchFamily="66" charset="0"/>
              </a:rPr>
              <a:t>, maso, </a:t>
            </a:r>
          </a:p>
          <a:p>
            <a:pPr marL="514350" indent="-514350">
              <a:buFontTx/>
              <a:buChar char="-"/>
            </a:pPr>
            <a:r>
              <a:rPr lang="cs-CZ" sz="4000" dirty="0" smtClean="0">
                <a:solidFill>
                  <a:schemeClr val="bg1"/>
                </a:solidFill>
                <a:latin typeface="Comic Sans MS" pitchFamily="66" charset="0"/>
              </a:rPr>
              <a:t>mléčné výrobky, </a:t>
            </a:r>
          </a:p>
          <a:p>
            <a:pPr marL="514350" indent="-514350">
              <a:buFontTx/>
              <a:buChar char="-"/>
            </a:pPr>
            <a:r>
              <a:rPr lang="cs-CZ" sz="4000" dirty="0">
                <a:solidFill>
                  <a:schemeClr val="bg1"/>
                </a:solidFill>
                <a:latin typeface="Comic Sans MS" pitchFamily="66" charset="0"/>
              </a:rPr>
              <a:t>v</a:t>
            </a:r>
            <a:r>
              <a:rPr lang="cs-CZ" sz="4000" dirty="0" smtClean="0">
                <a:solidFill>
                  <a:schemeClr val="bg1"/>
                </a:solidFill>
                <a:latin typeface="Comic Sans MS" pitchFamily="66" charset="0"/>
              </a:rPr>
              <a:t>ejce.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260648"/>
            <a:ext cx="9144000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     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Obrázek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645024"/>
            <a:ext cx="4211960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64807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Základní složky potravy</a:t>
            </a: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4000" b="1" dirty="0" smtClean="0">
                <a:latin typeface="Comic Sans MS" pitchFamily="66" charset="0"/>
              </a:rPr>
              <a:t>               </a:t>
            </a:r>
            <a:r>
              <a:rPr lang="cs-CZ" sz="4000" b="1" dirty="0" smtClean="0">
                <a:solidFill>
                  <a:srgbClr val="FFFF00"/>
                </a:solidFill>
                <a:latin typeface="Comic Sans MS" pitchFamily="66" charset="0"/>
              </a:rPr>
              <a:t>ŽIVINY</a:t>
            </a:r>
          </a:p>
          <a:p>
            <a:pPr marL="742950" indent="-742950">
              <a:buNone/>
            </a:pPr>
            <a:r>
              <a:rPr lang="cs-CZ" sz="4000" b="1" dirty="0" smtClean="0">
                <a:solidFill>
                  <a:schemeClr val="bg1"/>
                </a:solidFill>
                <a:latin typeface="Comic Sans MS" pitchFamily="66" charset="0"/>
              </a:rPr>
              <a:t>2. CUKRY – hlavní zdroj energie,patří zde i </a:t>
            </a:r>
            <a:r>
              <a:rPr lang="cs-CZ" sz="4000" b="1" dirty="0" smtClean="0">
                <a:solidFill>
                  <a:schemeClr val="bg1"/>
                </a:solidFill>
                <a:latin typeface="Comic Sans MS" pitchFamily="66" charset="0"/>
              </a:rPr>
              <a:t>vláknina:</a:t>
            </a:r>
            <a:endParaRPr lang="cs-CZ" sz="40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514350" indent="-514350">
              <a:buFontTx/>
              <a:buChar char="-"/>
            </a:pPr>
            <a:r>
              <a:rPr lang="cs-CZ" sz="4400" dirty="0" smtClean="0">
                <a:solidFill>
                  <a:schemeClr val="bg1"/>
                </a:solidFill>
                <a:latin typeface="Comic Sans MS" pitchFamily="66" charset="0"/>
              </a:rPr>
              <a:t>cukrovinky,</a:t>
            </a:r>
            <a:endParaRPr lang="cs-CZ" sz="44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514350" indent="-514350">
              <a:buFontTx/>
              <a:buChar char="-"/>
            </a:pPr>
            <a:r>
              <a:rPr lang="cs-CZ" sz="4400" dirty="0">
                <a:solidFill>
                  <a:schemeClr val="bg1"/>
                </a:solidFill>
                <a:latin typeface="Comic Sans MS" pitchFamily="66" charset="0"/>
              </a:rPr>
              <a:t>p</a:t>
            </a:r>
            <a:r>
              <a:rPr lang="cs-CZ" sz="4400" dirty="0" smtClean="0">
                <a:solidFill>
                  <a:schemeClr val="bg1"/>
                </a:solidFill>
                <a:latin typeface="Comic Sans MS" pitchFamily="66" charset="0"/>
              </a:rPr>
              <a:t>ečivo,</a:t>
            </a:r>
            <a:endParaRPr lang="cs-CZ" sz="44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514350" indent="-514350">
              <a:buFontTx/>
              <a:buChar char="-"/>
            </a:pPr>
            <a:r>
              <a:rPr lang="cs-CZ" sz="4400" dirty="0">
                <a:solidFill>
                  <a:schemeClr val="bg1"/>
                </a:solidFill>
                <a:latin typeface="Comic Sans MS" pitchFamily="66" charset="0"/>
              </a:rPr>
              <a:t>o</a:t>
            </a:r>
            <a:r>
              <a:rPr lang="cs-CZ" sz="4400" dirty="0" smtClean="0">
                <a:solidFill>
                  <a:schemeClr val="bg1"/>
                </a:solidFill>
                <a:latin typeface="Comic Sans MS" pitchFamily="66" charset="0"/>
              </a:rPr>
              <a:t>voce,</a:t>
            </a:r>
            <a:endParaRPr lang="cs-CZ" sz="44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514350" indent="-514350">
              <a:buFontTx/>
              <a:buChar char="-"/>
            </a:pPr>
            <a:r>
              <a:rPr lang="cs-CZ" sz="4400" dirty="0" smtClean="0">
                <a:solidFill>
                  <a:schemeClr val="bg1"/>
                </a:solidFill>
                <a:latin typeface="Comic Sans MS" pitchFamily="66" charset="0"/>
              </a:rPr>
              <a:t>b</a:t>
            </a:r>
            <a:r>
              <a:rPr lang="cs-CZ" sz="4400" dirty="0" smtClean="0">
                <a:solidFill>
                  <a:schemeClr val="bg1"/>
                </a:solidFill>
                <a:latin typeface="Comic Sans MS" pitchFamily="66" charset="0"/>
              </a:rPr>
              <a:t>rambory.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260648"/>
            <a:ext cx="9144000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     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645024"/>
            <a:ext cx="4176464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64807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Základní složky potravy</a:t>
            </a: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rgbClr val="FFFF00"/>
                </a:solidFill>
                <a:latin typeface="Comic Sans MS" pitchFamily="66" charset="0"/>
              </a:rPr>
              <a:t>               ŽIVINY</a:t>
            </a:r>
          </a:p>
          <a:p>
            <a:pPr marL="742950" indent="-742950">
              <a:buNone/>
            </a:pPr>
            <a:r>
              <a:rPr lang="cs-CZ" sz="4000" b="1" dirty="0" smtClean="0">
                <a:solidFill>
                  <a:schemeClr val="bg1"/>
                </a:solidFill>
                <a:latin typeface="Comic Sans MS" pitchFamily="66" charset="0"/>
              </a:rPr>
              <a:t>3. TUKY – hlavní zdroj </a:t>
            </a:r>
            <a:r>
              <a:rPr lang="cs-CZ" sz="4000" b="1" dirty="0" smtClean="0">
                <a:solidFill>
                  <a:schemeClr val="bg1"/>
                </a:solidFill>
                <a:latin typeface="Comic Sans MS" pitchFamily="66" charset="0"/>
              </a:rPr>
              <a:t>energie:</a:t>
            </a:r>
            <a:endParaRPr lang="cs-CZ" sz="40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514350" indent="-514350">
              <a:buFontTx/>
              <a:buChar char="-"/>
            </a:pPr>
            <a:r>
              <a:rPr lang="cs-CZ" sz="4400" dirty="0" smtClean="0">
                <a:solidFill>
                  <a:schemeClr val="bg1"/>
                </a:solidFill>
                <a:latin typeface="Comic Sans MS" pitchFamily="66" charset="0"/>
              </a:rPr>
              <a:t>mléčné </a:t>
            </a:r>
            <a:r>
              <a:rPr lang="cs-CZ" sz="4400" dirty="0" smtClean="0">
                <a:solidFill>
                  <a:schemeClr val="bg1"/>
                </a:solidFill>
                <a:latin typeface="Comic Sans MS" pitchFamily="66" charset="0"/>
              </a:rPr>
              <a:t>výrobky,</a:t>
            </a:r>
            <a:endParaRPr lang="cs-CZ" sz="44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514350" indent="-514350">
              <a:buFontTx/>
              <a:buChar char="-"/>
            </a:pPr>
            <a:r>
              <a:rPr lang="cs-CZ" sz="4400" dirty="0">
                <a:solidFill>
                  <a:schemeClr val="bg1"/>
                </a:solidFill>
                <a:latin typeface="Comic Sans MS" pitchFamily="66" charset="0"/>
              </a:rPr>
              <a:t>m</a:t>
            </a:r>
            <a:r>
              <a:rPr lang="cs-CZ" sz="4400" dirty="0" smtClean="0">
                <a:solidFill>
                  <a:schemeClr val="bg1"/>
                </a:solidFill>
                <a:latin typeface="Comic Sans MS" pitchFamily="66" charset="0"/>
              </a:rPr>
              <a:t>aso,</a:t>
            </a:r>
            <a:endParaRPr lang="cs-CZ" sz="44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514350" indent="-514350">
              <a:buFontTx/>
              <a:buChar char="-"/>
            </a:pPr>
            <a:r>
              <a:rPr lang="cs-CZ" sz="4400" dirty="0">
                <a:solidFill>
                  <a:schemeClr val="bg1"/>
                </a:solidFill>
                <a:latin typeface="Comic Sans MS" pitchFamily="66" charset="0"/>
              </a:rPr>
              <a:t>o</a:t>
            </a:r>
            <a:r>
              <a:rPr lang="cs-CZ" sz="4400" dirty="0" smtClean="0">
                <a:solidFill>
                  <a:schemeClr val="bg1"/>
                </a:solidFill>
                <a:latin typeface="Comic Sans MS" pitchFamily="66" charset="0"/>
              </a:rPr>
              <a:t>lej.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260648"/>
            <a:ext cx="9144000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     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Obrázek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789040"/>
            <a:ext cx="4104456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64807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Základní složky potravy</a:t>
            </a: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32859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sz="4000" b="1" dirty="0" smtClean="0">
                <a:latin typeface="Comic Sans MS" pitchFamily="66" charset="0"/>
              </a:rPr>
              <a:t>                  </a:t>
            </a:r>
            <a:r>
              <a:rPr lang="cs-CZ" sz="4000" b="1" dirty="0" smtClean="0">
                <a:solidFill>
                  <a:srgbClr val="FFFF00"/>
                </a:solidFill>
                <a:latin typeface="Comic Sans MS" pitchFamily="66" charset="0"/>
              </a:rPr>
              <a:t>ŽIVINY</a:t>
            </a:r>
          </a:p>
          <a:p>
            <a:pPr marL="742950" indent="-742950">
              <a:buNone/>
            </a:pPr>
            <a:r>
              <a:rPr lang="cs-CZ" sz="4000" b="1" dirty="0" smtClean="0">
                <a:solidFill>
                  <a:schemeClr val="bg1"/>
                </a:solidFill>
                <a:latin typeface="Comic Sans MS" pitchFamily="66" charset="0"/>
              </a:rPr>
              <a:t>4. VITAMÍNY A MINERÁLY- podílejí se na řízení životních </a:t>
            </a:r>
            <a:r>
              <a:rPr lang="cs-CZ" sz="4000" b="1" dirty="0" smtClean="0">
                <a:solidFill>
                  <a:schemeClr val="bg1"/>
                </a:solidFill>
                <a:latin typeface="Comic Sans MS" pitchFamily="66" charset="0"/>
              </a:rPr>
              <a:t>pochodů:</a:t>
            </a:r>
            <a:endParaRPr lang="cs-CZ" sz="40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742950" indent="-742950">
              <a:buNone/>
            </a:pPr>
            <a:endParaRPr lang="cs-CZ" sz="40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742950" indent="-742950">
              <a:buNone/>
            </a:pPr>
            <a:r>
              <a:rPr lang="cs-CZ" sz="2600" b="1" dirty="0" smtClean="0">
                <a:solidFill>
                  <a:srgbClr val="FF0000"/>
                </a:solidFill>
                <a:latin typeface="Comic Sans MS" pitchFamily="66" charset="0"/>
              </a:rPr>
              <a:t>Vitamín A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 – mléko, vejce, maso, zelenina (růst, nervy, zrak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).</a:t>
            </a:r>
            <a:endParaRPr lang="cs-CZ" sz="2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742950" indent="-742950">
              <a:buNone/>
            </a:pPr>
            <a:r>
              <a:rPr lang="cs-CZ" sz="2600" b="1" dirty="0" smtClean="0">
                <a:solidFill>
                  <a:srgbClr val="FF0000"/>
                </a:solidFill>
                <a:latin typeface="Comic Sans MS" pitchFamily="66" charset="0"/>
              </a:rPr>
              <a:t>Vitamín B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 – špenát, pšenice, ryby, maso, droždí (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ovlivňuje</a:t>
            </a:r>
            <a:endParaRPr lang="cs-CZ" sz="2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742950" indent="-742950">
              <a:buNone/>
            </a:pP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                  tvorbu červených krvinek a činnost nervů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).</a:t>
            </a:r>
            <a:endParaRPr lang="cs-CZ" sz="2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742950" indent="-742950">
              <a:buNone/>
            </a:pPr>
            <a:r>
              <a:rPr lang="cs-CZ" sz="2600" b="1" dirty="0" smtClean="0">
                <a:solidFill>
                  <a:srgbClr val="FF0000"/>
                </a:solidFill>
                <a:latin typeface="Comic Sans MS" pitchFamily="66" charset="0"/>
              </a:rPr>
              <a:t>Vitamín C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 – syrové ovoce, zelenina (odolnost proti nemocem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).</a:t>
            </a:r>
            <a:endParaRPr lang="cs-CZ" sz="2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742950" indent="-742950">
              <a:buNone/>
            </a:pPr>
            <a:r>
              <a:rPr lang="cs-CZ" sz="2600" b="1" dirty="0" smtClean="0">
                <a:solidFill>
                  <a:srgbClr val="FF0000"/>
                </a:solidFill>
                <a:latin typeface="Comic Sans MS" pitchFamily="66" charset="0"/>
              </a:rPr>
              <a:t>Vitamín D 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– máslo, rybí tuk, slunce( růst kostí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).</a:t>
            </a:r>
            <a:endParaRPr lang="cs-CZ" sz="2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742950" indent="-742950">
              <a:buNone/>
            </a:pPr>
            <a:r>
              <a:rPr lang="cs-CZ" sz="2600" b="1" dirty="0" smtClean="0">
                <a:solidFill>
                  <a:srgbClr val="FF0000"/>
                </a:solidFill>
                <a:latin typeface="Comic Sans MS" pitchFamily="66" charset="0"/>
              </a:rPr>
              <a:t>Minerální látky 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– vápník, fosfor, železo (ryby, houby, mléko</a:t>
            </a:r>
            <a:r>
              <a:rPr lang="cs-CZ" sz="2600" dirty="0" smtClean="0">
                <a:solidFill>
                  <a:schemeClr val="bg1"/>
                </a:solidFill>
                <a:latin typeface="Comic Sans MS" pitchFamily="66" charset="0"/>
              </a:rPr>
              <a:t>).</a:t>
            </a:r>
            <a:endParaRPr lang="cs-CZ" sz="2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514350" indent="-51435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260648"/>
            <a:ext cx="9144000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     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8712968" cy="53012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latin typeface="Comic Sans MS" pitchFamily="66" charset="0"/>
              </a:rPr>
              <a:t>  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Podle původu dělíme potraviny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na: </a:t>
            </a:r>
            <a:endParaRPr lang="cs-CZ" sz="36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742950" indent="-742950">
              <a:buNone/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1.</a:t>
            </a:r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rostlinné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 (mrkev, chléb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),</a:t>
            </a:r>
            <a:endParaRPr lang="cs-CZ" sz="36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514350" indent="-514350">
              <a:buNone/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2.</a:t>
            </a:r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živočišné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 (máslo, sýr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).</a:t>
            </a:r>
            <a:endParaRPr lang="cs-CZ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Původ potravin        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501008"/>
            <a:ext cx="4464496" cy="2468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861048"/>
            <a:ext cx="4230990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60648"/>
            <a:ext cx="9144000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Desatero zdravé výživy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1484784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  </a:t>
            </a:r>
            <a:endParaRPr lang="cs-CZ" sz="3600" dirty="0"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24128" y="1484784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  </a:t>
            </a:r>
            <a:endParaRPr lang="cs-CZ" sz="3600" dirty="0"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1520" y="1484784"/>
            <a:ext cx="88924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Jíme častěji, ale menší porce. Ideální  je jíst pětkrát denně.</a:t>
            </a: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Dopřejte si každý den dostatek pohybu.</a:t>
            </a: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Udržujte si správnou váhu.</a:t>
            </a: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Jezte denně dostatek ovoce a zeleniny.</a:t>
            </a: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Dejte přednost celozrnnému pečivu.</a:t>
            </a: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 netučnému masu a rybám.</a:t>
            </a: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Jezte potraviny s nízkým obsahem</a:t>
            </a:r>
          </a:p>
          <a:p>
            <a:pPr marL="457200" indent="-457200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     tuků.</a:t>
            </a:r>
          </a:p>
          <a:p>
            <a:pPr marL="457200" indent="-457200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8.  Nahraďte živočišné tuky rostlinnými.</a:t>
            </a:r>
          </a:p>
          <a:p>
            <a:pPr marL="457200" indent="-457200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9.  Denně vypijte 2-3 litry tekutin.</a:t>
            </a:r>
          </a:p>
          <a:p>
            <a:pPr marL="457200" indent="-457200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10. Mysli na své zdraví.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852936"/>
            <a:ext cx="2699792" cy="3813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332656"/>
            <a:ext cx="8208912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POUŽITÉ ZDROJE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100" dirty="0" smtClean="0"/>
              <a:t>Snímek 1: </a:t>
            </a:r>
            <a:r>
              <a:rPr lang="cs-CZ" sz="1100" dirty="0" err="1" smtClean="0"/>
              <a:t>Shutterstock</a:t>
            </a:r>
            <a:r>
              <a:rPr lang="cs-CZ" sz="1100" dirty="0" smtClean="0"/>
              <a:t>. [online]. [cit.20-02-2012]. Dostupné z URL: &lt;</a:t>
            </a:r>
            <a:r>
              <a:rPr lang="cs-CZ" sz="1100" u="sng" dirty="0" smtClean="0">
                <a:hlinkClick r:id="rId2"/>
              </a:rPr>
              <a:t>http://www.lidovky.</a:t>
            </a:r>
            <a:r>
              <a:rPr lang="cs-CZ" sz="1100" u="sng" dirty="0" err="1" smtClean="0">
                <a:hlinkClick r:id="rId2"/>
              </a:rPr>
              <a:t>cz</a:t>
            </a:r>
            <a:r>
              <a:rPr lang="cs-CZ" sz="1100" u="sng" dirty="0" smtClean="0">
                <a:hlinkClick r:id="rId2"/>
              </a:rPr>
              <a:t>/foto.</a:t>
            </a:r>
            <a:r>
              <a:rPr lang="cs-CZ" sz="1100" u="sng" dirty="0" err="1" smtClean="0">
                <a:hlinkClick r:id="rId2"/>
              </a:rPr>
              <a:t>asp</a:t>
            </a:r>
            <a:r>
              <a:rPr lang="cs-CZ" sz="1100" u="sng" dirty="0" smtClean="0">
                <a:hlinkClick r:id="rId2"/>
              </a:rPr>
              <a:t>?r=dobra-</a:t>
            </a:r>
            <a:r>
              <a:rPr lang="cs-CZ" sz="1100" u="sng" dirty="0" err="1" smtClean="0">
                <a:hlinkClick r:id="rId2"/>
              </a:rPr>
              <a:t>chut</a:t>
            </a:r>
            <a:r>
              <a:rPr lang="cs-CZ" sz="1100" u="sng" dirty="0" smtClean="0">
                <a:hlinkClick r:id="rId2"/>
              </a:rPr>
              <a:t>&amp;foto1=BAT2bf4cd_zelenina.</a:t>
            </a:r>
            <a:r>
              <a:rPr lang="cs-CZ" sz="1100" u="sng" dirty="0" err="1" smtClean="0">
                <a:hlinkClick r:id="rId2"/>
              </a:rPr>
              <a:t>jpg</a:t>
            </a:r>
            <a:r>
              <a:rPr lang="cs-CZ" sz="1100" dirty="0" smtClean="0"/>
              <a:t> &gt; </a:t>
            </a:r>
          </a:p>
          <a:p>
            <a:r>
              <a:rPr lang="cs-CZ" sz="1100" dirty="0" smtClean="0"/>
              <a:t>Snímek 3:Potravinová pyramida. [online]. [cit.20-02-2012].  Dostupné z URL: &lt; </a:t>
            </a:r>
            <a:r>
              <a:rPr lang="cs-CZ" sz="1100" u="sng" dirty="0" smtClean="0">
                <a:hlinkClick r:id="rId3"/>
              </a:rPr>
              <a:t>http://papame.blog.cz/0908/potravinova-pyramida</a:t>
            </a:r>
            <a:r>
              <a:rPr lang="cs-CZ" sz="1100" dirty="0" smtClean="0"/>
              <a:t>&gt;</a:t>
            </a:r>
          </a:p>
          <a:p>
            <a:r>
              <a:rPr lang="cs-CZ" sz="1100" dirty="0" smtClean="0"/>
              <a:t>Snímek 4:Redakce dietologie. [online]. [cit.20-02-2012].  Dostupné z URL: &lt;</a:t>
            </a:r>
            <a:r>
              <a:rPr lang="cs-CZ" sz="1100" u="sng" dirty="0" smtClean="0">
                <a:hlinkClick r:id="rId4"/>
              </a:rPr>
              <a:t>http://www.dietologie.</a:t>
            </a:r>
            <a:r>
              <a:rPr lang="cs-CZ" sz="1100" u="sng" dirty="0" err="1" smtClean="0">
                <a:hlinkClick r:id="rId4"/>
              </a:rPr>
              <a:t>cz</a:t>
            </a:r>
            <a:r>
              <a:rPr lang="cs-CZ" sz="1100" u="sng" dirty="0" smtClean="0">
                <a:hlinkClick r:id="rId4"/>
              </a:rPr>
              <a:t>/teorie/</a:t>
            </a:r>
            <a:r>
              <a:rPr lang="cs-CZ" sz="1100" u="sng" dirty="0" err="1" smtClean="0">
                <a:hlinkClick r:id="rId4"/>
              </a:rPr>
              <a:t>bilkoviny</a:t>
            </a:r>
            <a:r>
              <a:rPr lang="cs-CZ" sz="1100" u="sng" dirty="0" smtClean="0">
                <a:hlinkClick r:id="rId4"/>
              </a:rPr>
              <a:t>/</a:t>
            </a:r>
            <a:r>
              <a:rPr lang="cs-CZ" sz="1100" u="sng" dirty="0" err="1" smtClean="0">
                <a:hlinkClick r:id="rId4"/>
              </a:rPr>
              <a:t>bilkoviny.jpg</a:t>
            </a:r>
            <a:r>
              <a:rPr lang="cs-CZ" sz="1100" dirty="0" smtClean="0"/>
              <a:t>&gt;</a:t>
            </a:r>
          </a:p>
          <a:p>
            <a:r>
              <a:rPr lang="cs-CZ" sz="1100" dirty="0" smtClean="0"/>
              <a:t>Snímek 5:[online]. [cit.20-02-2012]. Dostupné z URL: &lt;</a:t>
            </a:r>
            <a:r>
              <a:rPr lang="cs-CZ" sz="1100" u="sng" dirty="0" smtClean="0">
                <a:hlinkClick r:id="rId5"/>
              </a:rPr>
              <a:t>http://www.</a:t>
            </a:r>
            <a:r>
              <a:rPr lang="cs-CZ" sz="1100" u="sng" dirty="0" err="1" smtClean="0">
                <a:hlinkClick r:id="rId5"/>
              </a:rPr>
              <a:t>cfs.gov.hk</a:t>
            </a:r>
            <a:r>
              <a:rPr lang="cs-CZ" sz="1100" u="sng" dirty="0" smtClean="0">
                <a:hlinkClick r:id="rId5"/>
              </a:rPr>
              <a:t>/</a:t>
            </a:r>
            <a:r>
              <a:rPr lang="cs-CZ" sz="1100" u="sng" dirty="0" err="1" smtClean="0">
                <a:hlinkClick r:id="rId5"/>
              </a:rPr>
              <a:t>english</a:t>
            </a:r>
            <a:r>
              <a:rPr lang="cs-CZ" sz="1100" u="sng" dirty="0" smtClean="0">
                <a:hlinkClick r:id="rId5"/>
              </a:rPr>
              <a:t>/multimedia/multimedia_</a:t>
            </a:r>
            <a:r>
              <a:rPr lang="cs-CZ" sz="1100" u="sng" dirty="0" err="1" smtClean="0">
                <a:hlinkClick r:id="rId5"/>
              </a:rPr>
              <a:t>pub</a:t>
            </a:r>
            <a:r>
              <a:rPr lang="cs-CZ" sz="1100" u="sng" dirty="0" smtClean="0">
                <a:hlinkClick r:id="rId5"/>
              </a:rPr>
              <a:t>/</a:t>
            </a:r>
            <a:r>
              <a:rPr lang="cs-CZ" sz="1100" u="sng" dirty="0" err="1" smtClean="0">
                <a:hlinkClick r:id="rId5"/>
              </a:rPr>
              <a:t>images</a:t>
            </a:r>
            <a:r>
              <a:rPr lang="cs-CZ" sz="1100" u="sng" dirty="0" smtClean="0">
                <a:hlinkClick r:id="rId5"/>
              </a:rPr>
              <a:t>/</a:t>
            </a:r>
            <a:r>
              <a:rPr lang="cs-CZ" sz="1100" u="sng" dirty="0" err="1" smtClean="0">
                <a:hlinkClick r:id="rId5"/>
              </a:rPr>
              <a:t>fsb</a:t>
            </a:r>
            <a:r>
              <a:rPr lang="cs-CZ" sz="1100" u="sng" dirty="0" smtClean="0">
                <a:hlinkClick r:id="rId5"/>
              </a:rPr>
              <a:t>_200802/</a:t>
            </a:r>
            <a:r>
              <a:rPr lang="cs-CZ" sz="1100" u="sng" dirty="0" err="1" smtClean="0">
                <a:hlinkClick r:id="rId5"/>
              </a:rPr>
              <a:t>sugar</a:t>
            </a:r>
            <a:r>
              <a:rPr lang="cs-CZ" sz="1100" u="sng" dirty="0" smtClean="0">
                <a:hlinkClick r:id="rId5"/>
              </a:rPr>
              <a:t>_</a:t>
            </a:r>
            <a:r>
              <a:rPr lang="cs-CZ" sz="1100" u="sng" dirty="0" err="1" smtClean="0">
                <a:hlinkClick r:id="rId5"/>
              </a:rPr>
              <a:t>candy</a:t>
            </a:r>
            <a:r>
              <a:rPr lang="cs-CZ" sz="1100" u="sng" dirty="0" smtClean="0">
                <a:hlinkClick r:id="rId5"/>
              </a:rPr>
              <a:t>_</a:t>
            </a:r>
            <a:r>
              <a:rPr lang="cs-CZ" sz="1100" u="sng" dirty="0" err="1" smtClean="0">
                <a:hlinkClick r:id="rId5"/>
              </a:rPr>
              <a:t>all.jpg</a:t>
            </a:r>
            <a:r>
              <a:rPr lang="cs-CZ" sz="1100" dirty="0" smtClean="0"/>
              <a:t>&gt;</a:t>
            </a:r>
          </a:p>
          <a:p>
            <a:r>
              <a:rPr lang="cs-CZ" sz="1100" dirty="0" smtClean="0"/>
              <a:t>Snímek 6:</a:t>
            </a:r>
            <a:r>
              <a:rPr lang="cs-CZ" sz="1100" dirty="0" err="1" smtClean="0"/>
              <a:t>Allstar</a:t>
            </a:r>
            <a:r>
              <a:rPr lang="cs-CZ" sz="1100" dirty="0" smtClean="0"/>
              <a:t> </a:t>
            </a:r>
            <a:r>
              <a:rPr lang="cs-CZ" sz="1100" dirty="0" err="1" smtClean="0"/>
              <a:t>Group</a:t>
            </a:r>
            <a:r>
              <a:rPr lang="cs-CZ" sz="1100" dirty="0" smtClean="0"/>
              <a:t> s.r.o. [online]. [cit.20-02-2012]. Dostupné z URL: &lt; </a:t>
            </a:r>
            <a:r>
              <a:rPr lang="cs-CZ" sz="1100" u="sng" dirty="0" smtClean="0">
                <a:hlinkClick r:id="rId6"/>
              </a:rPr>
              <a:t>http://centrumvitality.cz/pictures/00/00/14/1481.JPG</a:t>
            </a:r>
            <a:r>
              <a:rPr lang="cs-CZ" sz="1100" dirty="0" smtClean="0"/>
              <a:t>&gt;</a:t>
            </a:r>
          </a:p>
          <a:p>
            <a:r>
              <a:rPr lang="cs-CZ" sz="1100" dirty="0" smtClean="0"/>
              <a:t>Snímek 8:[online]. [cit.20-02-2012]. Dostupné z URL: &lt; </a:t>
            </a:r>
            <a:r>
              <a:rPr lang="cs-CZ" sz="1100" u="sng" dirty="0" smtClean="0">
                <a:hlinkClick r:id="rId7"/>
              </a:rPr>
              <a:t>http://www.nazeleno.</a:t>
            </a:r>
            <a:r>
              <a:rPr lang="cs-CZ" sz="1100" u="sng" dirty="0" err="1" smtClean="0">
                <a:hlinkClick r:id="rId7"/>
              </a:rPr>
              <a:t>cz</a:t>
            </a:r>
            <a:r>
              <a:rPr lang="cs-CZ" sz="1100" u="sng" dirty="0" smtClean="0">
                <a:hlinkClick r:id="rId7"/>
              </a:rPr>
              <a:t>/</a:t>
            </a:r>
            <a:r>
              <a:rPr lang="cs-CZ" sz="1100" u="sng" dirty="0" err="1" smtClean="0">
                <a:hlinkClick r:id="rId7"/>
              </a:rPr>
              <a:t>Files</a:t>
            </a:r>
            <a:r>
              <a:rPr lang="cs-CZ" sz="1100" u="sng" dirty="0" smtClean="0">
                <a:hlinkClick r:id="rId7"/>
              </a:rPr>
              <a:t>/</a:t>
            </a:r>
            <a:r>
              <a:rPr lang="cs-CZ" sz="1100" u="sng" dirty="0" err="1" smtClean="0">
                <a:hlinkClick r:id="rId7"/>
              </a:rPr>
              <a:t>FckGallery</a:t>
            </a:r>
            <a:r>
              <a:rPr lang="cs-CZ" sz="1100" u="sng" dirty="0" smtClean="0">
                <a:hlinkClick r:id="rId7"/>
              </a:rPr>
              <a:t>/britanie5.zip/04.jpg</a:t>
            </a:r>
            <a:r>
              <a:rPr lang="cs-CZ" sz="1100" dirty="0" smtClean="0"/>
              <a:t>&gt;</a:t>
            </a:r>
          </a:p>
          <a:p>
            <a:r>
              <a:rPr lang="cs-CZ" sz="1100" dirty="0" smtClean="0"/>
              <a:t>[online]. [cit.20-02-2012]. Dostupné z URL: &lt;</a:t>
            </a:r>
            <a:r>
              <a:rPr lang="cs-CZ" sz="1100" u="sng" dirty="0" smtClean="0">
                <a:hlinkClick r:id="rId8"/>
              </a:rPr>
              <a:t>http://svodka.</a:t>
            </a:r>
            <a:r>
              <a:rPr lang="cs-CZ" sz="1100" u="sng" dirty="0" err="1" smtClean="0">
                <a:hlinkClick r:id="rId8"/>
              </a:rPr>
              <a:t>cz</a:t>
            </a:r>
            <a:r>
              <a:rPr lang="cs-CZ" sz="1100" u="sng" dirty="0" smtClean="0">
                <a:hlinkClick r:id="rId8"/>
              </a:rPr>
              <a:t>/</a:t>
            </a:r>
            <a:r>
              <a:rPr lang="cs-CZ" sz="1100" u="sng" dirty="0" err="1" smtClean="0">
                <a:hlinkClick r:id="rId8"/>
              </a:rPr>
              <a:t>files</a:t>
            </a:r>
            <a:r>
              <a:rPr lang="cs-CZ" sz="1100" u="sng" dirty="0" smtClean="0">
                <a:hlinkClick r:id="rId8"/>
              </a:rPr>
              <a:t>/2011/02/</a:t>
            </a:r>
            <a:r>
              <a:rPr lang="cs-CZ" sz="1100" u="sng" dirty="0" err="1" smtClean="0">
                <a:hlinkClick r:id="rId8"/>
              </a:rPr>
              <a:t>kaloricka</a:t>
            </a:r>
            <a:r>
              <a:rPr lang="cs-CZ" sz="1100" u="sng" dirty="0" smtClean="0">
                <a:hlinkClick r:id="rId8"/>
              </a:rPr>
              <a:t>-tabulka-maso-kalorie.</a:t>
            </a:r>
            <a:r>
              <a:rPr lang="cs-CZ" sz="1100" u="sng" dirty="0" err="1" smtClean="0">
                <a:hlinkClick r:id="rId8"/>
              </a:rPr>
              <a:t>jpg</a:t>
            </a:r>
            <a:r>
              <a:rPr lang="cs-CZ" sz="1100" dirty="0" smtClean="0"/>
              <a:t>&gt;</a:t>
            </a:r>
          </a:p>
          <a:p>
            <a:r>
              <a:rPr lang="cs-CZ" sz="1100" dirty="0" smtClean="0"/>
              <a:t>Snímek 9:[online]. [cit.20-02-2012]. Dostupné z URL: &lt;</a:t>
            </a:r>
            <a:r>
              <a:rPr lang="cs-CZ" sz="1100" u="sng" dirty="0" smtClean="0">
                <a:hlinkClick r:id="rId9"/>
              </a:rPr>
              <a:t>http://blog.suplement-</a:t>
            </a:r>
            <a:r>
              <a:rPr lang="cs-CZ" sz="1100" u="sng" dirty="0" err="1" smtClean="0">
                <a:hlinkClick r:id="rId9"/>
              </a:rPr>
              <a:t>zone.cz</a:t>
            </a:r>
            <a:r>
              <a:rPr lang="cs-CZ" sz="1100" u="sng" dirty="0" smtClean="0">
                <a:hlinkClick r:id="rId9"/>
              </a:rPr>
              <a:t>/</a:t>
            </a:r>
            <a:r>
              <a:rPr lang="cs-CZ" sz="1100" u="sng" dirty="0" err="1" smtClean="0">
                <a:hlinkClick r:id="rId9"/>
              </a:rPr>
              <a:t>wp</a:t>
            </a:r>
            <a:r>
              <a:rPr lang="cs-CZ" sz="1100" u="sng" dirty="0" smtClean="0">
                <a:hlinkClick r:id="rId9"/>
              </a:rPr>
              <a:t>-</a:t>
            </a:r>
            <a:r>
              <a:rPr lang="cs-CZ" sz="1100" u="sng" dirty="0" err="1" smtClean="0">
                <a:hlinkClick r:id="rId9"/>
              </a:rPr>
              <a:t>content</a:t>
            </a:r>
            <a:r>
              <a:rPr lang="cs-CZ" sz="1100" u="sng" dirty="0" smtClean="0">
                <a:hlinkClick r:id="rId9"/>
              </a:rPr>
              <a:t>/</a:t>
            </a:r>
            <a:r>
              <a:rPr lang="cs-CZ" sz="1100" u="sng" dirty="0" err="1" smtClean="0">
                <a:hlinkClick r:id="rId9"/>
              </a:rPr>
              <a:t>uploads</a:t>
            </a:r>
            <a:r>
              <a:rPr lang="cs-CZ" sz="1100" u="sng" dirty="0" smtClean="0">
                <a:hlinkClick r:id="rId9"/>
              </a:rPr>
              <a:t>/2011/03/10233136-</a:t>
            </a:r>
            <a:r>
              <a:rPr lang="cs-CZ" sz="1100" u="sng" dirty="0" err="1" smtClean="0">
                <a:hlinkClick r:id="rId9"/>
              </a:rPr>
              <a:t>atkins</a:t>
            </a:r>
            <a:r>
              <a:rPr lang="cs-CZ" sz="1100" u="sng" dirty="0" smtClean="0">
                <a:hlinkClick r:id="rId9"/>
              </a:rPr>
              <a:t>-</a:t>
            </a:r>
            <a:r>
              <a:rPr lang="cs-CZ" sz="1100" u="sng" dirty="0" err="1" smtClean="0">
                <a:hlinkClick r:id="rId9"/>
              </a:rPr>
              <a:t>south</a:t>
            </a:r>
            <a:r>
              <a:rPr lang="cs-CZ" sz="1100" u="sng" dirty="0" smtClean="0">
                <a:hlinkClick r:id="rId9"/>
              </a:rPr>
              <a:t>-</a:t>
            </a:r>
            <a:r>
              <a:rPr lang="cs-CZ" sz="1100" u="sng" dirty="0" err="1" smtClean="0">
                <a:hlinkClick r:id="rId9"/>
              </a:rPr>
              <a:t>beach</a:t>
            </a:r>
            <a:r>
              <a:rPr lang="cs-CZ" sz="1100" u="sng" dirty="0" smtClean="0">
                <a:hlinkClick r:id="rId9"/>
              </a:rPr>
              <a:t>-</a:t>
            </a:r>
            <a:r>
              <a:rPr lang="cs-CZ" sz="1100" u="sng" dirty="0" err="1" smtClean="0">
                <a:hlinkClick r:id="rId9"/>
              </a:rPr>
              <a:t>diets</a:t>
            </a:r>
            <a:r>
              <a:rPr lang="cs-CZ" sz="1100" u="sng" dirty="0" smtClean="0">
                <a:hlinkClick r:id="rId9"/>
              </a:rPr>
              <a:t>-</a:t>
            </a:r>
            <a:r>
              <a:rPr lang="cs-CZ" sz="1100" u="sng" dirty="0" err="1" smtClean="0">
                <a:hlinkClick r:id="rId9"/>
              </a:rPr>
              <a:t>unhealthy.jpg</a:t>
            </a:r>
            <a:r>
              <a:rPr lang="cs-CZ" sz="1100" dirty="0" smtClean="0"/>
              <a:t>&gt;</a:t>
            </a:r>
          </a:p>
          <a:p>
            <a:pPr>
              <a:buFontTx/>
              <a:buChar char="-"/>
            </a:pPr>
            <a:endParaRPr lang="cs-CZ" sz="1100" dirty="0" smtClean="0">
              <a:latin typeface="Comic Sans MS" pitchFamily="66" charset="0"/>
              <a:hlinkClick r:id="rId1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356</Words>
  <Application>Microsoft Office PowerPoint</Application>
  <PresentationFormat>Předvádění na obrazovce (4:3)</PresentationFormat>
  <Paragraphs>73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 DUM / VYDMUCHOV / POLIAČÍKOVÁ/ JAZYK A  JAZYKOVÁ KOMUNIKACE/ 027 </vt:lpstr>
      <vt:lpstr>Správná výživa      </vt:lpstr>
      <vt:lpstr> </vt:lpstr>
      <vt:lpstr>  Základní složky potravy </vt:lpstr>
      <vt:lpstr>  Základní složky potravy </vt:lpstr>
      <vt:lpstr>  Základní složky potravy </vt:lpstr>
      <vt:lpstr>  Základní složky potravy </vt:lpstr>
      <vt:lpstr>Původ potravin        </vt:lpstr>
      <vt:lpstr>Prezentace aplikace PowerPoint</vt:lpstr>
      <vt:lpstr>Prezentace aplikace PowerPoint</vt:lpstr>
    </vt:vector>
  </TitlesOfParts>
  <Company>Domácnost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/ VYDMUCHOV / POLIAČÍKOVÁ/ JAZYK A  JAZYKOVÁ KOMUNIKACE/ 009</dc:title>
  <dc:creator>Jana</dc:creator>
  <cp:lastModifiedBy>Martin Králík</cp:lastModifiedBy>
  <cp:revision>45</cp:revision>
  <dcterms:created xsi:type="dcterms:W3CDTF">2012-01-12T20:13:38Z</dcterms:created>
  <dcterms:modified xsi:type="dcterms:W3CDTF">2012-03-07T14:13:51Z</dcterms:modified>
</cp:coreProperties>
</file>