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6" r:id="rId2"/>
    <p:sldId id="256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8F27DC-18B0-4466-96DE-741D48D3ECC9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AB5DE9-DBBC-4528-930A-5DC5AA29F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AB5DE9-DBBC-4528-930A-5DC5AA29FF0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0C8E440-F2C2-47A0-A61D-5F3717E2F7C4}" type="datetimeFigureOut">
              <a:rPr lang="cs-CZ" smtClean="0"/>
              <a:pPr/>
              <a:t>22.8.2012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8B6459A-B710-474F-8B6F-BB8367D8CA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0C8E440-F2C2-47A0-A61D-5F3717E2F7C4}" type="datetimeFigureOut">
              <a:rPr lang="cs-CZ" smtClean="0"/>
              <a:pPr/>
              <a:t>22.8.2012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8B6459A-B710-474F-8B6F-BB8367D8CA9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0C8E440-F2C2-47A0-A61D-5F3717E2F7C4}" type="datetimeFigureOut">
              <a:rPr lang="cs-CZ" smtClean="0"/>
              <a:pPr/>
              <a:t>22.8.2012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8B6459A-B710-474F-8B6F-BB8367D8CA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E440-F2C2-47A0-A61D-5F3717E2F7C4}" type="datetimeFigureOut">
              <a:rPr lang="cs-CZ" smtClean="0"/>
              <a:pPr/>
              <a:t>22.8.2012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6459A-B710-474F-8B6F-BB8367D8CA9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E440-F2C2-47A0-A61D-5F3717E2F7C4}" type="datetimeFigureOut">
              <a:rPr lang="cs-CZ" smtClean="0"/>
              <a:pPr/>
              <a:t>22.8.2012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6459A-B710-474F-8B6F-BB8367D8CA9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0C8E440-F2C2-47A0-A61D-5F3717E2F7C4}" type="datetimeFigureOut">
              <a:rPr lang="cs-CZ" smtClean="0"/>
              <a:pPr/>
              <a:t>22.8.2012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8B6459A-B710-474F-8B6F-BB8367D8CA9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E440-F2C2-47A0-A61D-5F3717E2F7C4}" type="datetimeFigureOut">
              <a:rPr lang="cs-CZ" smtClean="0"/>
              <a:pPr/>
              <a:t>22.8.2012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6459A-B710-474F-8B6F-BB8367D8CA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0C8E440-F2C2-47A0-A61D-5F3717E2F7C4}" type="datetimeFigureOut">
              <a:rPr lang="cs-CZ" smtClean="0"/>
              <a:pPr/>
              <a:t>22.8.2012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8B6459A-B710-474F-8B6F-BB8367D8CA9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0C8E440-F2C2-47A0-A61D-5F3717E2F7C4}" type="datetimeFigureOut">
              <a:rPr lang="cs-CZ" smtClean="0"/>
              <a:pPr/>
              <a:t>22.8.2012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8B6459A-B710-474F-8B6F-BB8367D8CA9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E440-F2C2-47A0-A61D-5F3717E2F7C4}" type="datetimeFigureOut">
              <a:rPr lang="cs-CZ" smtClean="0"/>
              <a:pPr/>
              <a:t>22.8.2012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6459A-B710-474F-8B6F-BB8367D8CA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E440-F2C2-47A0-A61D-5F3717E2F7C4}" type="datetimeFigureOut">
              <a:rPr lang="cs-CZ" smtClean="0"/>
              <a:pPr/>
              <a:t>22.8.2012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6459A-B710-474F-8B6F-BB8367D8CA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0C8E440-F2C2-47A0-A61D-5F3717E2F7C4}" type="datetimeFigureOut">
              <a:rPr lang="cs-CZ" smtClean="0"/>
              <a:pPr/>
              <a:t>22.8.2012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8B6459A-B710-474F-8B6F-BB8367D8CA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Users\Martina\Music\Svatba\je-to-rebel.mp3" TargetMode="Externa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8175" y="333375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413" y="1412875"/>
            <a:ext cx="4130675" cy="380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25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7"/>
                <a:gridCol w="6375633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VY_32_INOVACE_10_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Obtížnější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tvary sloves II.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Přítomné tvary 3. osoby množného čísla sloves typu </a:t>
            </a:r>
            <a:r>
              <a:rPr lang="cs-CZ" i="1" dirty="0" smtClean="0"/>
              <a:t>prosit, trpět, sázet </a:t>
            </a:r>
            <a:r>
              <a:rPr lang="cs-CZ" dirty="0" smtClean="0"/>
              <a:t>a tvary rozkazovacího způsobu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Poslechněte si ukázku z filmové pohádky.</a:t>
            </a:r>
            <a:endParaRPr lang="cs-CZ" dirty="0"/>
          </a:p>
        </p:txBody>
      </p:sp>
      <p:pic>
        <p:nvPicPr>
          <p:cNvPr id="4" name="je-to-rebel.mp3">
            <a:hlinkClick r:id="" action="ppaction://media"/>
          </p:cNvPr>
          <p:cNvPicPr>
            <a:picLocks noGrp="1" noRot="1" noChangeAspect="1"/>
          </p:cNvPicPr>
          <p:nvPr>
            <p:ph sz="quarter" idx="1"/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5292080" y="1268760"/>
            <a:ext cx="304800" cy="3048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1560" y="184482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jaké pohádky je ukázka?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0" y="3212976"/>
            <a:ext cx="87382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 to rebel!  Při zatýkání: Tři vojáky těžce zranil, dva </a:t>
            </a:r>
          </a:p>
          <a:p>
            <a:r>
              <a:rPr lang="cs-CZ" sz="2400" b="1" dirty="0" smtClean="0"/>
              <a:t>zhmoždil a jednoho zesměšnil.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492896"/>
            <a:ext cx="5410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čerty nejsou žerty (1985) – režie Hynek Bočan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4653136"/>
            <a:ext cx="597631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Určete všechny slovní druhy.</a:t>
            </a:r>
          </a:p>
          <a:p>
            <a:r>
              <a:rPr lang="cs-CZ" sz="2400" dirty="0" smtClean="0"/>
              <a:t>U sloves určete: osobu, číslo, způsob</a:t>
            </a:r>
            <a:r>
              <a:rPr lang="cs-CZ" sz="2400" smtClean="0"/>
              <a:t>, čas.</a:t>
            </a:r>
            <a:endParaRPr lang="cs-CZ" sz="2400" dirty="0" smtClean="0"/>
          </a:p>
          <a:p>
            <a:r>
              <a:rPr lang="cs-CZ" sz="2400" dirty="0" smtClean="0"/>
              <a:t>Jakého druhu jsou číslovky v ukázce?</a:t>
            </a:r>
          </a:p>
          <a:p>
            <a:r>
              <a:rPr lang="cs-CZ" sz="2400" dirty="0" smtClean="0"/>
              <a:t>Jakým způsobem vzniklo zesměšnil?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9" dur="148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4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PROSIT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3. osoba mn. čísla = prosí (-</a:t>
            </a:r>
            <a:r>
              <a:rPr lang="cs-CZ" sz="2800" dirty="0" err="1" smtClean="0"/>
              <a:t>it</a:t>
            </a:r>
            <a:r>
              <a:rPr lang="cs-CZ" sz="2800" dirty="0" smtClean="0"/>
              <a:t> = -í)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rozkazovací způsob = pros!</a:t>
            </a:r>
          </a:p>
          <a:p>
            <a:endParaRPr lang="cs-CZ" sz="2800" dirty="0" smtClean="0"/>
          </a:p>
          <a:p>
            <a:pPr lvl="1"/>
            <a:r>
              <a:rPr lang="cs-CZ" sz="2500" dirty="0" smtClean="0"/>
              <a:t>Př.: 	měnit – mění, měň</a:t>
            </a:r>
          </a:p>
          <a:p>
            <a:pPr lvl="1">
              <a:buNone/>
            </a:pPr>
            <a:r>
              <a:rPr lang="cs-CZ" sz="2500" dirty="0" smtClean="0"/>
              <a:t>			zavěsit – zavěsí, zavěs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TRPĚT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3. osoba mn. čísla = trpět ( -í)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rozkazovací způsob = trp!</a:t>
            </a:r>
          </a:p>
          <a:p>
            <a:endParaRPr lang="cs-CZ" sz="2800" dirty="0" smtClean="0"/>
          </a:p>
          <a:p>
            <a:pPr lvl="1"/>
            <a:r>
              <a:rPr lang="cs-CZ" sz="2500" dirty="0" smtClean="0"/>
              <a:t>Př.: 	syčet – syčí – syč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SÁZET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3. osoba mn. čísla =  sází, sázejí (-í; -</a:t>
            </a:r>
            <a:r>
              <a:rPr lang="cs-CZ" sz="2800" dirty="0" err="1" smtClean="0"/>
              <a:t>ejí</a:t>
            </a:r>
            <a:r>
              <a:rPr lang="cs-CZ" sz="2800" dirty="0" smtClean="0"/>
              <a:t>)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rozkazovací způsob = sázej!</a:t>
            </a:r>
          </a:p>
          <a:p>
            <a:endParaRPr lang="cs-CZ" sz="2800" dirty="0" smtClean="0"/>
          </a:p>
          <a:p>
            <a:pPr lvl="1"/>
            <a:r>
              <a:rPr lang="cs-CZ" sz="2500" dirty="0" smtClean="0"/>
              <a:t>Př.: 	ujíždět – ujíždí; ujíždějí - ujížděj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Utvořte rozkazovací způsob: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nosit</a:t>
            </a:r>
          </a:p>
          <a:p>
            <a:r>
              <a:rPr lang="cs-CZ" dirty="0" smtClean="0"/>
              <a:t>sedět</a:t>
            </a:r>
          </a:p>
          <a:p>
            <a:r>
              <a:rPr lang="cs-CZ" dirty="0" smtClean="0"/>
              <a:t>mluvit</a:t>
            </a:r>
          </a:p>
          <a:p>
            <a:r>
              <a:rPr lang="cs-CZ" dirty="0" smtClean="0"/>
              <a:t>držet</a:t>
            </a:r>
          </a:p>
          <a:p>
            <a:r>
              <a:rPr lang="cs-CZ" dirty="0" smtClean="0"/>
              <a:t>střílet</a:t>
            </a:r>
          </a:p>
          <a:p>
            <a:r>
              <a:rPr lang="cs-CZ" dirty="0" smtClean="0"/>
              <a:t>přinášet</a:t>
            </a:r>
          </a:p>
          <a:p>
            <a:r>
              <a:rPr lang="cs-CZ" dirty="0" smtClean="0"/>
              <a:t>uložit</a:t>
            </a:r>
          </a:p>
          <a:p>
            <a:r>
              <a:rPr lang="cs-CZ" dirty="0" smtClean="0"/>
              <a:t>radit</a:t>
            </a:r>
          </a:p>
          <a:p>
            <a:r>
              <a:rPr lang="cs-CZ" dirty="0" smtClean="0"/>
              <a:t>nepřekážet</a:t>
            </a:r>
          </a:p>
          <a:p>
            <a:r>
              <a:rPr lang="cs-CZ" dirty="0" smtClean="0"/>
              <a:t>hlásit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nos!</a:t>
            </a:r>
          </a:p>
          <a:p>
            <a:r>
              <a:rPr lang="cs-CZ" dirty="0" smtClean="0"/>
              <a:t>seď!</a:t>
            </a:r>
          </a:p>
          <a:p>
            <a:r>
              <a:rPr lang="cs-CZ" dirty="0" smtClean="0"/>
              <a:t>mluv!</a:t>
            </a:r>
          </a:p>
          <a:p>
            <a:r>
              <a:rPr lang="cs-CZ" dirty="0" smtClean="0"/>
              <a:t>drž!</a:t>
            </a:r>
          </a:p>
          <a:p>
            <a:r>
              <a:rPr lang="cs-CZ" dirty="0" smtClean="0"/>
              <a:t>střílej!</a:t>
            </a:r>
          </a:p>
          <a:p>
            <a:r>
              <a:rPr lang="cs-CZ" dirty="0" smtClean="0"/>
              <a:t>přinášej!</a:t>
            </a:r>
          </a:p>
          <a:p>
            <a:r>
              <a:rPr lang="cs-CZ" dirty="0" smtClean="0"/>
              <a:t>ulož!</a:t>
            </a:r>
          </a:p>
          <a:p>
            <a:r>
              <a:rPr lang="cs-CZ" dirty="0" smtClean="0"/>
              <a:t>raď!</a:t>
            </a:r>
          </a:p>
          <a:p>
            <a:r>
              <a:rPr lang="cs-CZ" dirty="0" smtClean="0"/>
              <a:t>nepřekážej!</a:t>
            </a:r>
          </a:p>
          <a:p>
            <a:r>
              <a:rPr lang="cs-CZ" dirty="0" smtClean="0"/>
              <a:t>hlas!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dirty="0" smtClean="0"/>
              <a:t>Převeďte do 3. osoby množného čísla: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0" y="908720"/>
            <a:ext cx="5508104" cy="5949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/>
              <a:t>(Bolet) mě hlava. </a:t>
            </a:r>
          </a:p>
          <a:p>
            <a:pPr>
              <a:buNone/>
            </a:pPr>
            <a:r>
              <a:rPr lang="cs-CZ" sz="2200" dirty="0" smtClean="0"/>
              <a:t>Čápi (vracet se) na jaře  zpátky.  </a:t>
            </a:r>
          </a:p>
          <a:p>
            <a:pPr>
              <a:buNone/>
            </a:pPr>
            <a:r>
              <a:rPr lang="cs-CZ" sz="2200" dirty="0" smtClean="0"/>
              <a:t>Petr a Honza o tom (nevědět). </a:t>
            </a:r>
          </a:p>
          <a:p>
            <a:pPr>
              <a:buNone/>
            </a:pPr>
            <a:r>
              <a:rPr lang="cs-CZ" sz="2200" dirty="0" smtClean="0"/>
              <a:t>Svatební šaty jí velmi (slušet). </a:t>
            </a:r>
          </a:p>
          <a:p>
            <a:pPr>
              <a:buNone/>
            </a:pPr>
            <a:r>
              <a:rPr lang="cs-CZ" sz="2200" dirty="0" smtClean="0"/>
              <a:t>Fanoušci (pobízet) hráče, aby dali gól. </a:t>
            </a:r>
          </a:p>
          <a:p>
            <a:pPr>
              <a:buNone/>
            </a:pPr>
            <a:r>
              <a:rPr lang="cs-CZ" sz="2200" dirty="0" smtClean="0"/>
              <a:t>Proč na sebe pořád (křičet)? </a:t>
            </a:r>
          </a:p>
          <a:p>
            <a:pPr>
              <a:buNone/>
            </a:pPr>
            <a:r>
              <a:rPr lang="cs-CZ" sz="2200" dirty="0" smtClean="0"/>
              <a:t>V zimě rádi (bruslit) na rybníce.</a:t>
            </a:r>
          </a:p>
          <a:p>
            <a:pPr>
              <a:buNone/>
            </a:pPr>
            <a:r>
              <a:rPr lang="cs-CZ" sz="2200" dirty="0" smtClean="0"/>
              <a:t>Co si mě mí kamarádi (myslet)? </a:t>
            </a:r>
          </a:p>
          <a:p>
            <a:pPr>
              <a:buNone/>
            </a:pPr>
            <a:r>
              <a:rPr lang="cs-CZ" sz="2200" dirty="0" smtClean="0"/>
              <a:t>V Praze se neustále (stavět) nové domy. </a:t>
            </a:r>
          </a:p>
          <a:p>
            <a:pPr>
              <a:buNone/>
            </a:pPr>
            <a:r>
              <a:rPr lang="cs-CZ" sz="2200" dirty="0" smtClean="0"/>
              <a:t>Všichni dnes (večeřet) v restauraci. </a:t>
            </a:r>
          </a:p>
          <a:p>
            <a:pPr>
              <a:buNone/>
            </a:pPr>
            <a:r>
              <a:rPr lang="cs-CZ" sz="2200" dirty="0" smtClean="0"/>
              <a:t>Žáci již (umět) vše, co se měli naučit. </a:t>
            </a:r>
          </a:p>
          <a:p>
            <a:pPr>
              <a:buNone/>
            </a:pPr>
            <a:r>
              <a:rPr lang="cs-CZ" sz="2200" dirty="0" smtClean="0"/>
              <a:t>Turisté si (prohlížet) Hlubokou.</a:t>
            </a:r>
          </a:p>
          <a:p>
            <a:pPr>
              <a:buNone/>
            </a:pPr>
            <a:r>
              <a:rPr lang="cs-CZ" sz="2200" dirty="0" smtClean="0"/>
              <a:t>(Tvrdit), že to neudělali.</a:t>
            </a:r>
          </a:p>
          <a:p>
            <a:pPr>
              <a:buNone/>
            </a:pPr>
            <a:r>
              <a:rPr lang="cs-CZ" sz="2200" dirty="0" smtClean="0"/>
              <a:t>Neustále o něm (mluvit).</a:t>
            </a:r>
            <a:endParaRPr lang="cs-CZ" sz="2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5796136" y="836712"/>
            <a:ext cx="3096344" cy="6021288"/>
          </a:xfrm>
        </p:spPr>
        <p:txBody>
          <a:bodyPr>
            <a:normAutofit/>
          </a:bodyPr>
          <a:lstStyle/>
          <a:p>
            <a:r>
              <a:rPr lang="cs-CZ" sz="2200" dirty="0" smtClean="0"/>
              <a:t>bolí</a:t>
            </a:r>
          </a:p>
          <a:p>
            <a:r>
              <a:rPr lang="cs-CZ" sz="2200" dirty="0" smtClean="0"/>
              <a:t>vrací se, vracejí se</a:t>
            </a:r>
          </a:p>
          <a:p>
            <a:r>
              <a:rPr lang="cs-CZ" sz="2200" dirty="0" smtClean="0"/>
              <a:t>neví, nevědí</a:t>
            </a:r>
          </a:p>
          <a:p>
            <a:r>
              <a:rPr lang="cs-CZ" sz="2200" dirty="0" smtClean="0"/>
              <a:t>sluší</a:t>
            </a:r>
          </a:p>
          <a:p>
            <a:r>
              <a:rPr lang="cs-CZ" sz="2200" dirty="0" smtClean="0"/>
              <a:t>pobízí, pobízejí</a:t>
            </a:r>
          </a:p>
          <a:p>
            <a:r>
              <a:rPr lang="cs-CZ" sz="2200" dirty="0" smtClean="0"/>
              <a:t>křičí</a:t>
            </a:r>
          </a:p>
          <a:p>
            <a:r>
              <a:rPr lang="cs-CZ" sz="2200" dirty="0" smtClean="0"/>
              <a:t>bruslí</a:t>
            </a:r>
          </a:p>
          <a:p>
            <a:r>
              <a:rPr lang="cs-CZ" sz="2200" dirty="0" smtClean="0"/>
              <a:t>myslí</a:t>
            </a:r>
          </a:p>
          <a:p>
            <a:r>
              <a:rPr lang="cs-CZ" sz="2200" dirty="0" smtClean="0"/>
              <a:t>staví</a:t>
            </a:r>
          </a:p>
          <a:p>
            <a:r>
              <a:rPr lang="cs-CZ" sz="2200" dirty="0" smtClean="0"/>
              <a:t>večeří</a:t>
            </a:r>
          </a:p>
          <a:p>
            <a:r>
              <a:rPr lang="cs-CZ" sz="2200" dirty="0" smtClean="0"/>
              <a:t>umí</a:t>
            </a:r>
            <a:endParaRPr lang="cs-CZ" sz="2200" dirty="0" smtClean="0"/>
          </a:p>
          <a:p>
            <a:r>
              <a:rPr lang="cs-CZ" sz="2200" dirty="0" smtClean="0"/>
              <a:t>prohlíží, prohlížejí</a:t>
            </a:r>
          </a:p>
          <a:p>
            <a:r>
              <a:rPr lang="cs-CZ" sz="2200" dirty="0" smtClean="0"/>
              <a:t>tvrdí</a:t>
            </a:r>
          </a:p>
          <a:p>
            <a:r>
              <a:rPr lang="cs-CZ" sz="2200" dirty="0" smtClean="0"/>
              <a:t>mluví</a:t>
            </a:r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Převeďte do množného čísla: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4114800" cy="4572000"/>
          </a:xfrm>
        </p:spPr>
        <p:txBody>
          <a:bodyPr/>
          <a:lstStyle/>
          <a:p>
            <a:r>
              <a:rPr lang="cs-CZ" dirty="0" smtClean="0"/>
              <a:t>Babička trpí nespavostí.</a:t>
            </a:r>
          </a:p>
          <a:p>
            <a:r>
              <a:rPr lang="cs-CZ" dirty="0" smtClean="0"/>
              <a:t>Srnka uhání po lese.</a:t>
            </a:r>
          </a:p>
          <a:p>
            <a:r>
              <a:rPr lang="cs-CZ" dirty="0" smtClean="0"/>
              <a:t>Dítě se vozí na poníkovi.</a:t>
            </a:r>
          </a:p>
          <a:p>
            <a:r>
              <a:rPr lang="cs-CZ" dirty="0" smtClean="0"/>
              <a:t>Pošťačka doručí dopis.</a:t>
            </a:r>
          </a:p>
          <a:p>
            <a:r>
              <a:rPr lang="cs-CZ" dirty="0" smtClean="0"/>
              <a:t>Překáží mi v práci.</a:t>
            </a:r>
          </a:p>
          <a:p>
            <a:r>
              <a:rPr lang="cs-CZ" dirty="0" smtClean="0"/>
              <a:t>Žák chodí do školy.</a:t>
            </a:r>
          </a:p>
          <a:p>
            <a:r>
              <a:rPr lang="cs-CZ" dirty="0" smtClean="0"/>
              <a:t>Včela přenáší pyl.</a:t>
            </a:r>
          </a:p>
          <a:p>
            <a:r>
              <a:rPr lang="cs-CZ" dirty="0" smtClean="0"/>
              <a:t>Voják hlásí příchod.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2"/>
          </p:nvPr>
        </p:nvSpPr>
        <p:spPr>
          <a:xfrm>
            <a:off x="4067944" y="1600200"/>
            <a:ext cx="4680520" cy="4572000"/>
          </a:xfrm>
        </p:spPr>
        <p:txBody>
          <a:bodyPr/>
          <a:lstStyle/>
          <a:p>
            <a:r>
              <a:rPr lang="cs-CZ" dirty="0" smtClean="0"/>
              <a:t>Babičky trpí nespavostí.</a:t>
            </a:r>
          </a:p>
          <a:p>
            <a:r>
              <a:rPr lang="cs-CZ" dirty="0" smtClean="0"/>
              <a:t>Srnky uhání/uhánějí po lese.</a:t>
            </a:r>
          </a:p>
          <a:p>
            <a:r>
              <a:rPr lang="cs-CZ" dirty="0" smtClean="0"/>
              <a:t>Děti se vozí na poníkovi.</a:t>
            </a:r>
          </a:p>
          <a:p>
            <a:r>
              <a:rPr lang="cs-CZ" dirty="0" smtClean="0"/>
              <a:t>Pošťačky doručí dopis.</a:t>
            </a:r>
          </a:p>
          <a:p>
            <a:r>
              <a:rPr lang="cs-CZ" dirty="0" smtClean="0"/>
              <a:t>Překáží/překážejí mi v práci.</a:t>
            </a:r>
          </a:p>
          <a:p>
            <a:r>
              <a:rPr lang="cs-CZ" dirty="0" smtClean="0"/>
              <a:t>Žáci chodí do školy.</a:t>
            </a:r>
          </a:p>
          <a:p>
            <a:r>
              <a:rPr lang="cs-CZ" dirty="0" smtClean="0"/>
              <a:t>Včely přenáší/přenášejí pyl.</a:t>
            </a:r>
          </a:p>
          <a:p>
            <a:r>
              <a:rPr lang="cs-CZ" dirty="0" smtClean="0"/>
              <a:t>Vojáci hlásí příchod.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Vymyslete věty s následujícími slovesy:</a:t>
            </a:r>
            <a:br>
              <a:rPr lang="cs-CZ" dirty="0" smtClean="0"/>
            </a:br>
            <a:r>
              <a:rPr lang="cs-CZ" dirty="0" smtClean="0"/>
              <a:t>a) v rozkazovacím způsobu</a:t>
            </a:r>
            <a:br>
              <a:rPr lang="cs-CZ" dirty="0" smtClean="0"/>
            </a:br>
            <a:r>
              <a:rPr lang="cs-CZ" dirty="0" smtClean="0"/>
              <a:t>b) ve 3. osobě množného čísla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r>
              <a:rPr lang="cs-CZ" sz="3600" dirty="0" smtClean="0"/>
              <a:t>odjíždět</a:t>
            </a:r>
          </a:p>
          <a:p>
            <a:pPr algn="ctr">
              <a:buNone/>
            </a:pPr>
            <a:r>
              <a:rPr lang="cs-CZ" sz="3600" dirty="0" smtClean="0"/>
              <a:t>změnit</a:t>
            </a:r>
          </a:p>
          <a:p>
            <a:pPr algn="ctr">
              <a:buNone/>
            </a:pPr>
            <a:r>
              <a:rPr lang="cs-CZ" sz="3600" dirty="0" smtClean="0"/>
              <a:t>nakrmit</a:t>
            </a:r>
          </a:p>
          <a:p>
            <a:pPr algn="ctr">
              <a:buNone/>
            </a:pPr>
            <a:r>
              <a:rPr lang="cs-CZ" sz="3600" dirty="0" smtClean="0"/>
              <a:t>neječet</a:t>
            </a:r>
          </a:p>
          <a:p>
            <a:pPr algn="ctr">
              <a:buNone/>
            </a:pPr>
            <a:r>
              <a:rPr lang="cs-CZ" sz="3600" dirty="0" smtClean="0"/>
              <a:t>obvinit</a:t>
            </a:r>
          </a:p>
          <a:p>
            <a:pPr algn="ctr">
              <a:buNone/>
            </a:pPr>
            <a:r>
              <a:rPr lang="cs-CZ" sz="3600" dirty="0" smtClean="0"/>
              <a:t>uklízet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3200" dirty="0" smtClean="0"/>
          </a:p>
          <a:p>
            <a:pPr algn="ctr">
              <a:buNone/>
            </a:pPr>
            <a:endParaRPr lang="cs-CZ" sz="3200" dirty="0" smtClean="0"/>
          </a:p>
          <a:p>
            <a:pPr algn="ctr">
              <a:buNone/>
            </a:pPr>
            <a:r>
              <a:rPr lang="cs-CZ" sz="3200" dirty="0" smtClean="0"/>
              <a:t>Učebnice strana 27, cvičení 2,3.</a:t>
            </a:r>
            <a:endParaRPr lang="cs-CZ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Audio ukázka:</a:t>
            </a:r>
          </a:p>
          <a:p>
            <a:r>
              <a:rPr lang="cs-CZ" dirty="0" smtClean="0"/>
              <a:t>BOČAN, Hynek. S čerty nejsou žerty</a:t>
            </a:r>
          </a:p>
          <a:p>
            <a:endParaRPr lang="cs-CZ" dirty="0" smtClean="0"/>
          </a:p>
          <a:p>
            <a:r>
              <a:rPr lang="cs-CZ" dirty="0" smtClean="0"/>
              <a:t>GREPL, Miroslav. Příruční mluvnice češtiny. [kolektiv autorů] ; Praha : Lidové noviny, 1996.</a:t>
            </a:r>
          </a:p>
          <a:p>
            <a:r>
              <a:rPr lang="cs-CZ" dirty="0" smtClean="0"/>
              <a:t>STYBLÍK, V.  a kol. Český jazyk </a:t>
            </a:r>
            <a:r>
              <a:rPr lang="cs-CZ" smtClean="0"/>
              <a:t>pro 7. </a:t>
            </a:r>
            <a:r>
              <a:rPr lang="cs-CZ" dirty="0" smtClean="0"/>
              <a:t>ročník ZŠ, SPN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944</TotalTime>
  <Words>514</Words>
  <Application>Microsoft Office PowerPoint</Application>
  <PresentationFormat>Předvádění na obrazovce (4:3)</PresentationFormat>
  <Paragraphs>130</Paragraphs>
  <Slides>12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Snímek 1</vt:lpstr>
      <vt:lpstr>Přítomné tvary 3. osoby množného čísla sloves typu prosit, trpět, sázet a tvary rozkazovacího způsobu</vt:lpstr>
      <vt:lpstr>Poslechněte si ukázku z filmové pohádky.</vt:lpstr>
      <vt:lpstr>PROSIT</vt:lpstr>
      <vt:lpstr>TRPĚT</vt:lpstr>
      <vt:lpstr>SÁZET</vt:lpstr>
      <vt:lpstr>Utvořte rozkazovací způsob:</vt:lpstr>
      <vt:lpstr>Převeďte do 3. osoby množného čísla:</vt:lpstr>
      <vt:lpstr>Převeďte do množného čísla:</vt:lpstr>
      <vt:lpstr>Vymyslete věty s následujícími slovesy: a) v rozkazovacím způsobu b) ve 3. osobě množného čísla</vt:lpstr>
      <vt:lpstr>Procvičení:</vt:lpstr>
      <vt:lpstr>Použitá literatura a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HP</cp:lastModifiedBy>
  <cp:revision>19</cp:revision>
  <dcterms:created xsi:type="dcterms:W3CDTF">2010-10-08T12:39:15Z</dcterms:created>
  <dcterms:modified xsi:type="dcterms:W3CDTF">2012-08-22T09:04:08Z</dcterms:modified>
</cp:coreProperties>
</file>