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10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1D15CD-6A4B-45DE-90FE-723BB4D8EC1D}" type="datetimeFigureOut">
              <a:rPr lang="cs-CZ"/>
              <a:pPr>
                <a:defRPr/>
              </a:pPr>
              <a:t>27.8.2012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A3123-4787-48F1-8201-7396E6A66C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6AB9C-4611-4548-950C-CA22AA01284F}" type="datetimeFigureOut">
              <a:rPr lang="cs-CZ"/>
              <a:pPr>
                <a:defRPr/>
              </a:pPr>
              <a:t>27.8.2012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13CFFA-561B-454A-899A-12A147D2CA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57D9EF-C667-483E-8FAA-CBB12D3D461F}" type="datetimeFigureOut">
              <a:rPr lang="cs-CZ"/>
              <a:pPr>
                <a:defRPr/>
              </a:pPr>
              <a:t>27.8.2012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796E50-2721-425D-AE18-6B07AF5565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34E46A-627A-4236-BCBF-9B3AEDDE0A2E}" type="datetimeFigureOut">
              <a:rPr lang="cs-CZ"/>
              <a:pPr>
                <a:defRPr/>
              </a:pPr>
              <a:t>27.8.2012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91A59-6345-48F5-B3C3-A44782399C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8406C9-FC27-47AC-81F8-2B9B2D22CF00}" type="datetimeFigureOut">
              <a:rPr lang="cs-CZ"/>
              <a:pPr>
                <a:defRPr/>
              </a:pPr>
              <a:t>27.8.2012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0A06DD-26CF-4F00-9F76-58881C28FA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FB678E-F780-43B1-B996-27AC204A739C}" type="datetimeFigureOut">
              <a:rPr lang="cs-CZ"/>
              <a:pPr>
                <a:defRPr/>
              </a:pPr>
              <a:t>27.8.2012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E4A92-D731-4265-A43B-7A457A3C5D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15FB9F-5827-4967-A4CD-9C03E54A451F}" type="datetimeFigureOut">
              <a:rPr lang="cs-CZ"/>
              <a:pPr>
                <a:defRPr/>
              </a:pPr>
              <a:t>27.8.2012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6D270C-6960-4F89-9E5A-12664CAEB2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76EF-7215-4683-888A-07C0106C6F1B}" type="datetimeFigureOut">
              <a:rPr lang="cs-CZ"/>
              <a:pPr>
                <a:defRPr/>
              </a:pPr>
              <a:t>27.8.2012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A37F9-9AF0-432C-A401-53392C63FE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CD7A83-CAC5-49D0-8451-E6C197B71AC2}" type="datetimeFigureOut">
              <a:rPr lang="cs-CZ"/>
              <a:pPr>
                <a:defRPr/>
              </a:pPr>
              <a:t>27.8.2012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589015-A75C-4C87-BCA5-92991228A7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6F39BA-99D1-491D-AD7E-230FE4F52CF1}" type="datetimeFigureOut">
              <a:rPr lang="cs-CZ"/>
              <a:pPr>
                <a:defRPr/>
              </a:pPr>
              <a:t>27.8.2012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85AC3-FB86-4B21-9744-AB616CEE3F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8C101C-05F9-4601-AD9A-E9E00BB597DB}" type="datetimeFigureOut">
              <a:rPr lang="cs-CZ"/>
              <a:pPr>
                <a:defRPr/>
              </a:pPr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1B991-654A-464D-91FB-8440BB8754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ED4D036-9642-4FDA-BC21-D39E3704A580}" type="datetimeFigureOut">
              <a:rPr lang="cs-CZ"/>
              <a:pPr>
                <a:defRPr/>
              </a:pPr>
              <a:t>27.8.2012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B88B6EF-FBAF-4F0B-9DFA-5CB913A37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ransition spd="slow">
    <p:fade/>
  </p:transition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4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Název školy:  Základní škola Karla Klíče Hostinné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989138"/>
            <a:ext cx="6400800" cy="3095625"/>
          </a:xfrm>
        </p:spPr>
        <p:txBody>
          <a:bodyPr>
            <a:normAutofit/>
          </a:bodyPr>
          <a:lstStyle/>
          <a:p>
            <a:pPr marL="273050" indent="-273050">
              <a:buClr>
                <a:srgbClr val="D16349"/>
              </a:buClr>
              <a:buSzPct val="85000"/>
              <a:buFont typeface="Wingdings 2" pitchFamily="18" charset="2"/>
              <a:buChar char=""/>
              <a:defRPr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Autor:   Petrželová Eva</a:t>
            </a:r>
          </a:p>
          <a:p>
            <a:pPr marL="273050" indent="-273050">
              <a:buClr>
                <a:srgbClr val="D16349"/>
              </a:buClr>
              <a:buSzPct val="85000"/>
              <a:buFont typeface="Wingdings 2" pitchFamily="18" charset="2"/>
              <a:buChar char=""/>
              <a:defRPr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Název:  VY_32_INOVACE_03_A_12_Roztoky</a:t>
            </a:r>
          </a:p>
          <a:p>
            <a:pPr marL="273050" indent="-273050">
              <a:buClr>
                <a:srgbClr val="D16349"/>
              </a:buClr>
              <a:buSzPct val="85000"/>
              <a:buFont typeface="Wingdings 2" pitchFamily="18" charset="2"/>
              <a:buChar char=""/>
              <a:defRPr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Téma: Organická a anorganická chemie</a:t>
            </a:r>
          </a:p>
          <a:p>
            <a:pPr marL="273050" indent="-273050">
              <a:buClr>
                <a:srgbClr val="D16349"/>
              </a:buClr>
              <a:buSzPct val="85000"/>
              <a:buFont typeface="Wingdings 2" pitchFamily="18" charset="2"/>
              <a:buChar char=""/>
              <a:defRPr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Číslo projektu: CZ.1.07/1.4.00/21.2131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084763"/>
            <a:ext cx="813752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Roztoky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Vznik roztoků</a:t>
            </a:r>
          </a:p>
          <a:p>
            <a:r>
              <a:rPr lang="cs-CZ" smtClean="0"/>
              <a:t>Nasycený roztok</a:t>
            </a:r>
          </a:p>
          <a:p>
            <a:r>
              <a:rPr lang="cs-CZ" smtClean="0"/>
              <a:t>Nenasycený roztok</a:t>
            </a:r>
          </a:p>
          <a:p>
            <a:r>
              <a:rPr lang="cs-CZ" smtClean="0"/>
              <a:t>Rozpustnost</a:t>
            </a:r>
          </a:p>
          <a:p>
            <a:r>
              <a:rPr lang="cs-CZ" smtClean="0"/>
              <a:t>Dělení roztoků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Vznik roztoků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Vznikají rozpuštěním látek v kapalině, která je rozpouštědlem</a:t>
            </a:r>
          </a:p>
          <a:p>
            <a:r>
              <a:rPr lang="cs-CZ" smtClean="0"/>
              <a:t>Za rozpouštědlo bývá často považována látka, která je soustavně v nadbytku (často voda, ale</a:t>
            </a:r>
            <a:r>
              <a:rPr lang="cs-CZ" smtClean="0">
                <a:latin typeface="Arial" charset="0"/>
              </a:rPr>
              <a:t>   </a:t>
            </a:r>
            <a:r>
              <a:rPr lang="cs-CZ" smtClean="0"/>
              <a:t> i benzín, ethanol)</a:t>
            </a:r>
          </a:p>
          <a:p>
            <a:r>
              <a:rPr lang="cs-CZ" smtClean="0"/>
              <a:t>Stejnorodé směsi neboli homogenní směsi dvou a více látek</a:t>
            </a:r>
          </a:p>
          <a:p>
            <a:r>
              <a:rPr lang="cs-CZ" smtClean="0"/>
              <a:t>Děj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při kterém roztoky vznikají - rozpouštění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Nasycený roztok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Nasycený roztok je takový roztok, v kterém se za daných podmínek už více rozpuštěné látky nerozpustí</a:t>
            </a:r>
          </a:p>
          <a:p>
            <a:endParaRPr lang="cs-CZ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3284538"/>
            <a:ext cx="4459288" cy="296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5003800" y="5603875"/>
            <a:ext cx="41290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http://www.zskunup.cz/images/bigimg/1289408525-dsc-0025-resize.jpg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Nenasycený roztok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Nenasycený roztok </a:t>
            </a:r>
            <a:r>
              <a:rPr lang="cs-CZ" smtClean="0">
                <a:latin typeface="Arial" charset="0"/>
              </a:rPr>
              <a:t>-</a:t>
            </a:r>
            <a:r>
              <a:rPr lang="cs-CZ" smtClean="0"/>
              <a:t> za daných podmínek </a:t>
            </a:r>
            <a:r>
              <a:rPr lang="cs-CZ" smtClean="0">
                <a:latin typeface="Arial" charset="0"/>
              </a:rPr>
              <a:t>se </a:t>
            </a:r>
            <a:r>
              <a:rPr lang="cs-CZ" smtClean="0"/>
              <a:t>rozpustí ještě další množství rozpuštěné složky</a:t>
            </a:r>
          </a:p>
          <a:p>
            <a:endParaRPr lang="cs-CZ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3141663"/>
            <a:ext cx="3648075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3851275" y="5084763"/>
            <a:ext cx="38703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pitchFamily="34" charset="0"/>
              </a:rPr>
              <a:t>http://www.chemierol.wz.cz/roztok.jpg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Rozpustnost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Rozpustnost určité látky v daném rozpouštědle se většinou udává hmotností látky, která se </a:t>
            </a:r>
            <a:r>
              <a:rPr lang="cs-CZ" smtClean="0">
                <a:latin typeface="Arial" charset="0"/>
              </a:rPr>
              <a:t>              </a:t>
            </a:r>
            <a:r>
              <a:rPr lang="cs-CZ" smtClean="0"/>
              <a:t>za daných podmínek (teploty a tlaku) rozpustí </a:t>
            </a:r>
            <a:r>
              <a:rPr lang="cs-CZ" smtClean="0">
                <a:latin typeface="Arial" charset="0"/>
              </a:rPr>
              <a:t>              </a:t>
            </a:r>
            <a:r>
              <a:rPr lang="cs-CZ" smtClean="0"/>
              <a:t>v určitém váhovém nebo objemovém množství rozpouštědla za vzniku nasyceného roztoku</a:t>
            </a:r>
          </a:p>
          <a:p>
            <a:r>
              <a:rPr lang="cs-CZ" smtClean="0"/>
              <a:t>Rozpustnost většiny pevných látek se s rostoucí teplotou rozpouštědla zvětšuje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Dělení roztoku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u="sng" dirty="0" smtClean="0"/>
              <a:t>Podle skupenství rozdělujeme roztoky</a:t>
            </a:r>
            <a:r>
              <a:rPr lang="cs-CZ" dirty="0" smtClean="0"/>
              <a:t>: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- pevné – slitiny kovů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- kapalné – cukr rozpuštěný ve vodě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- plynné – vzduch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Rozpouštědlo – kapalina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Rozpouštěná látka – plyn, kapalina, pevná látka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Dělení roztoků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3000" u="sng" smtClean="0"/>
              <a:t>Podle rozpuštěné látky: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Roztoky elektrolitů – vznikají při rozpouštění iontových sloučenin, vzniklý roztok obsahuje volně pohyblivé, elek. nabité částice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3000" smtClean="0"/>
              <a:t>   - vede elektrický proud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Roztoky neelektrolitů – roztok jodu v chloridu uhličitém nebo roztok glukózy ve vodě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3000" smtClean="0"/>
              <a:t>   - nevedou elektrický proud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Roztoky potenciálních elektrolitů – obsahují polární vazbu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3000" smtClean="0"/>
          </a:p>
          <a:p>
            <a:pPr>
              <a:lnSpc>
                <a:spcPct val="80000"/>
              </a:lnSpc>
            </a:pPr>
            <a:endParaRPr lang="cs-CZ" sz="300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Koncentrace roztoků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628775"/>
            <a:ext cx="8229600" cy="45259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Můžeme vyjádřit pomocí: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AutoNum type="alphaUcParenR"/>
              <a:defRPr/>
            </a:pPr>
            <a:r>
              <a:rPr lang="cs-CZ" dirty="0" smtClean="0"/>
              <a:t>Hmotnostního zlomku : W</a:t>
            </a:r>
            <a:r>
              <a:rPr lang="cs-CZ" baseline="-25000" dirty="0" smtClean="0"/>
              <a:t>A</a:t>
            </a:r>
            <a:r>
              <a:rPr lang="cs-CZ" dirty="0" smtClean="0"/>
              <a:t>= m</a:t>
            </a:r>
            <a:r>
              <a:rPr lang="cs-CZ" baseline="-25000" dirty="0" smtClean="0"/>
              <a:t>A </a:t>
            </a:r>
            <a:r>
              <a:rPr lang="cs-CZ" dirty="0" smtClean="0"/>
              <a:t>/ </a:t>
            </a:r>
            <a:r>
              <a:rPr lang="cs-CZ" dirty="0" err="1" smtClean="0"/>
              <a:t>m</a:t>
            </a:r>
            <a:r>
              <a:rPr lang="cs-CZ" baseline="-25000" dirty="0" err="1" smtClean="0"/>
              <a:t>R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W</a:t>
            </a:r>
            <a:r>
              <a:rPr lang="cs-CZ" baseline="-25000" dirty="0" smtClean="0"/>
              <a:t>A</a:t>
            </a:r>
            <a:r>
              <a:rPr lang="cs-CZ" dirty="0" smtClean="0"/>
              <a:t> …….hmotnostní zlomek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m</a:t>
            </a:r>
            <a:r>
              <a:rPr lang="cs-CZ" baseline="-25000" dirty="0" smtClean="0"/>
              <a:t>A</a:t>
            </a:r>
            <a:r>
              <a:rPr lang="cs-CZ" dirty="0" smtClean="0"/>
              <a:t> …….hmotnost látky A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err="1" smtClean="0"/>
              <a:t>m</a:t>
            </a:r>
            <a:r>
              <a:rPr lang="cs-CZ" baseline="-25000" dirty="0" err="1" smtClean="0"/>
              <a:t>R</a:t>
            </a:r>
            <a:r>
              <a:rPr lang="cs-CZ" dirty="0" smtClean="0"/>
              <a:t> …….hmotnost roztoku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</a:t>
            </a:r>
            <a:r>
              <a:rPr lang="cs-CZ" dirty="0" err="1" smtClean="0"/>
              <a:t>m</a:t>
            </a:r>
            <a:r>
              <a:rPr lang="cs-CZ" baseline="-25000" dirty="0" err="1" smtClean="0"/>
              <a:t>r</a:t>
            </a:r>
            <a:r>
              <a:rPr lang="cs-CZ" dirty="0" smtClean="0"/>
              <a:t> ……..hmotnost rozpouštědla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m</a:t>
            </a:r>
            <a:r>
              <a:rPr lang="cs-CZ" baseline="-25000" dirty="0" smtClean="0"/>
              <a:t>A </a:t>
            </a:r>
            <a:r>
              <a:rPr lang="cs-CZ" dirty="0" smtClean="0"/>
              <a:t>+ </a:t>
            </a:r>
            <a:r>
              <a:rPr lang="cs-CZ" dirty="0" err="1" smtClean="0"/>
              <a:t>m</a:t>
            </a:r>
            <a:r>
              <a:rPr lang="cs-CZ" baseline="-25000" dirty="0" err="1" smtClean="0"/>
              <a:t>r</a:t>
            </a:r>
            <a:r>
              <a:rPr lang="cs-CZ" baseline="-25000" dirty="0" smtClean="0"/>
              <a:t> </a:t>
            </a:r>
            <a:r>
              <a:rPr lang="cs-CZ" dirty="0" smtClean="0"/>
              <a:t>= </a:t>
            </a:r>
            <a:r>
              <a:rPr lang="cs-CZ" dirty="0" err="1" smtClean="0"/>
              <a:t>m</a:t>
            </a:r>
            <a:r>
              <a:rPr lang="cs-CZ" baseline="-25000" dirty="0" err="1" smtClean="0"/>
              <a:t>R</a:t>
            </a:r>
            <a:endParaRPr lang="cs-CZ" baseline="-25000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Wingdings 2" pitchFamily="18" charset="2"/>
              <a:buNone/>
            </a:pPr>
            <a:r>
              <a:rPr lang="cs-CZ" sz="3000" smtClean="0"/>
              <a:t>B) Hmotnostním procentem – w * 100</a:t>
            </a:r>
          </a:p>
          <a:p>
            <a:pPr marL="0" indent="0">
              <a:lnSpc>
                <a:spcPct val="80000"/>
              </a:lnSpc>
              <a:buFont typeface="Wingdings 2" pitchFamily="18" charset="2"/>
              <a:buNone/>
            </a:pPr>
            <a:r>
              <a:rPr lang="cs-CZ" sz="3000" smtClean="0"/>
              <a:t>C) Objemovým procentem – objemové %= V</a:t>
            </a:r>
            <a:r>
              <a:rPr lang="cs-CZ" sz="3000" baseline="-25000" smtClean="0"/>
              <a:t>A</a:t>
            </a:r>
            <a:r>
              <a:rPr lang="cs-CZ" sz="3000" smtClean="0"/>
              <a:t> / V</a:t>
            </a:r>
            <a:r>
              <a:rPr lang="cs-CZ" sz="3000" baseline="-25000" smtClean="0"/>
              <a:t>R </a:t>
            </a:r>
            <a:r>
              <a:rPr lang="cs-CZ" sz="3000" smtClean="0"/>
              <a:t> * 100</a:t>
            </a:r>
          </a:p>
          <a:p>
            <a:pPr marL="0" indent="0">
              <a:lnSpc>
                <a:spcPct val="80000"/>
              </a:lnSpc>
              <a:buFont typeface="Wingdings 2" pitchFamily="18" charset="2"/>
              <a:buNone/>
            </a:pPr>
            <a:r>
              <a:rPr lang="cs-CZ" sz="3000" smtClean="0"/>
              <a:t>D) Molární koncentrace – počet molů určité látky v rozpouštěné v 1 dm</a:t>
            </a:r>
            <a:r>
              <a:rPr lang="cs-CZ" sz="3000" baseline="30000" smtClean="0"/>
              <a:t>3</a:t>
            </a:r>
            <a:r>
              <a:rPr lang="cs-CZ" sz="3000" smtClean="0"/>
              <a:t> roztoku</a:t>
            </a:r>
          </a:p>
          <a:p>
            <a:pPr marL="0" indent="0">
              <a:lnSpc>
                <a:spcPct val="80000"/>
              </a:lnSpc>
              <a:buFont typeface="Wingdings 2" pitchFamily="18" charset="2"/>
              <a:buNone/>
            </a:pPr>
            <a:r>
              <a:rPr lang="cs-CZ" sz="3000" smtClean="0"/>
              <a:t> C</a:t>
            </a:r>
            <a:r>
              <a:rPr lang="cs-CZ" sz="3000" baseline="-25000" smtClean="0"/>
              <a:t>A</a:t>
            </a:r>
            <a:r>
              <a:rPr lang="cs-CZ" sz="3000" smtClean="0"/>
              <a:t>= n</a:t>
            </a:r>
            <a:r>
              <a:rPr lang="cs-CZ" sz="3000" baseline="-25000" smtClean="0"/>
              <a:t>A</a:t>
            </a:r>
            <a:r>
              <a:rPr lang="cs-CZ" sz="3000" smtClean="0"/>
              <a:t> / V</a:t>
            </a:r>
            <a:r>
              <a:rPr lang="cs-CZ" sz="3000" baseline="-25000" smtClean="0"/>
              <a:t>R          </a:t>
            </a:r>
            <a:r>
              <a:rPr lang="cs-CZ" sz="3000" smtClean="0"/>
              <a:t> C</a:t>
            </a:r>
            <a:r>
              <a:rPr lang="cs-CZ" sz="3000" baseline="-25000" smtClean="0"/>
              <a:t>A</a:t>
            </a:r>
            <a:r>
              <a:rPr lang="cs-CZ" sz="3000" smtClean="0"/>
              <a:t>…..molární koncentrace látky A</a:t>
            </a:r>
          </a:p>
          <a:p>
            <a:pPr marL="0" indent="0">
              <a:lnSpc>
                <a:spcPct val="80000"/>
              </a:lnSpc>
              <a:buFont typeface="Wingdings 2" pitchFamily="18" charset="2"/>
              <a:buNone/>
            </a:pPr>
            <a:r>
              <a:rPr lang="cs-CZ" sz="3000" smtClean="0"/>
              <a:t>                            n</a:t>
            </a:r>
            <a:r>
              <a:rPr lang="cs-CZ" sz="3000" baseline="-25000" smtClean="0"/>
              <a:t>A</a:t>
            </a:r>
            <a:r>
              <a:rPr lang="cs-CZ" sz="3000" smtClean="0"/>
              <a:t> ….počet molů látky A</a:t>
            </a:r>
          </a:p>
          <a:p>
            <a:pPr marL="0" indent="0">
              <a:lnSpc>
                <a:spcPct val="80000"/>
              </a:lnSpc>
              <a:buFont typeface="Wingdings 2" pitchFamily="18" charset="2"/>
              <a:buNone/>
            </a:pPr>
            <a:r>
              <a:rPr lang="cs-CZ" sz="3000" smtClean="0"/>
              <a:t>                            V</a:t>
            </a:r>
            <a:r>
              <a:rPr lang="cs-CZ" sz="3000" baseline="-25000" smtClean="0"/>
              <a:t>R</a:t>
            </a:r>
            <a:r>
              <a:rPr lang="cs-CZ" sz="3000" smtClean="0"/>
              <a:t>……celkový objem roztoku</a:t>
            </a:r>
          </a:p>
          <a:p>
            <a:pPr marL="0" indent="0">
              <a:lnSpc>
                <a:spcPct val="80000"/>
              </a:lnSpc>
              <a:buFont typeface="Wingdings 2" pitchFamily="18" charset="2"/>
              <a:buNone/>
            </a:pPr>
            <a:endParaRPr lang="cs-CZ" sz="3000" smtClean="0"/>
          </a:p>
          <a:p>
            <a:pPr marL="0" indent="0">
              <a:lnSpc>
                <a:spcPct val="80000"/>
              </a:lnSpc>
              <a:buFont typeface="Wingdings 2" pitchFamily="18" charset="2"/>
              <a:buNone/>
            </a:pPr>
            <a:r>
              <a:rPr lang="cs-CZ" sz="3000" smtClean="0"/>
              <a:t> n= m /M</a:t>
            </a:r>
          </a:p>
          <a:p>
            <a:pPr marL="0" indent="0">
              <a:lnSpc>
                <a:spcPct val="80000"/>
              </a:lnSpc>
              <a:buFont typeface="Wingdings 2" pitchFamily="18" charset="2"/>
              <a:buNone/>
            </a:pPr>
            <a:endParaRPr lang="cs-CZ" sz="3000" smtClean="0"/>
          </a:p>
          <a:p>
            <a:pPr marL="0" indent="0">
              <a:lnSpc>
                <a:spcPct val="80000"/>
              </a:lnSpc>
              <a:buFont typeface="Wingdings 2" pitchFamily="18" charset="2"/>
              <a:buNone/>
            </a:pPr>
            <a:endParaRPr lang="cs-CZ" sz="300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P. Beneš, V.Pumpr, J. Banýr, Základy chemie 1, pro druhý stupeň základní školy, nižší ročníky víceletých gymnázií a střední školy, FORTUNA Praha, 1993</a:t>
            </a:r>
          </a:p>
          <a:p>
            <a:r>
              <a:rPr lang="cs-CZ" smtClean="0"/>
              <a:t>A. Mareček, J. Honza, Chemie pro čtyřletá gymnázia -1. díl, Olomouc, 1998</a:t>
            </a:r>
          </a:p>
        </p:txBody>
      </p:sp>
    </p:spTree>
  </p:cSld>
  <p:clrMapOvr>
    <a:masterClrMapping/>
  </p:clrMapOvr>
  <p:transition spd="slow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smtClean="0"/>
              <a:t>Anotace:</a:t>
            </a:r>
          </a:p>
          <a:p>
            <a:pPr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Výklad</a:t>
            </a:r>
          </a:p>
          <a:p>
            <a:pPr marL="109728" indent="0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0" indent="0">
              <a:spcAft>
                <a:spcPts val="0"/>
              </a:spcAft>
              <a:buFont typeface="Wingdings 2"/>
              <a:buNone/>
              <a:defRPr/>
            </a:pPr>
            <a:endParaRPr lang="cs-CZ" b="1" dirty="0" smtClean="0"/>
          </a:p>
          <a:p>
            <a:pPr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smtClean="0"/>
              <a:t>Autor</a:t>
            </a:r>
            <a:r>
              <a:rPr lang="cs-CZ" dirty="0" smtClean="0"/>
              <a:t> : </a:t>
            </a:r>
            <a:r>
              <a:rPr lang="cs-CZ" smtClean="0"/>
              <a:t>Eva Petrželová</a:t>
            </a:r>
            <a:endParaRPr lang="cs-CZ" dirty="0" smtClean="0"/>
          </a:p>
          <a:p>
            <a:pPr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smtClean="0"/>
              <a:t>Vytvořeno dne</a:t>
            </a:r>
            <a:r>
              <a:rPr lang="cs-CZ" dirty="0" smtClean="0"/>
              <a:t>: 13.8.2012</a:t>
            </a:r>
          </a:p>
          <a:p>
            <a:pPr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err="1" smtClean="0"/>
              <a:t>Odpilotováno</a:t>
            </a:r>
            <a:r>
              <a:rPr lang="cs-CZ" b="1" dirty="0" smtClean="0"/>
              <a:t> dne</a:t>
            </a:r>
            <a:r>
              <a:rPr lang="cs-CZ" dirty="0" smtClean="0"/>
              <a:t>:</a:t>
            </a:r>
          </a:p>
          <a:p>
            <a:pPr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smtClean="0"/>
              <a:t>ve třídě</a:t>
            </a:r>
            <a:r>
              <a:rPr lang="cs-CZ" dirty="0" smtClean="0"/>
              <a:t>: osmá</a:t>
            </a:r>
          </a:p>
          <a:p>
            <a:pPr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smtClean="0"/>
              <a:t>Vzdělávací oblast</a:t>
            </a:r>
            <a:r>
              <a:rPr lang="cs-CZ" dirty="0" smtClean="0"/>
              <a:t>: Člověk a příroda</a:t>
            </a:r>
          </a:p>
          <a:p>
            <a:pPr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smtClean="0"/>
              <a:t>Vzdělávací obor</a:t>
            </a:r>
            <a:r>
              <a:rPr lang="cs-CZ" dirty="0" smtClean="0"/>
              <a:t>: Chemie</a:t>
            </a:r>
          </a:p>
          <a:p>
            <a:pPr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smtClean="0"/>
              <a:t>Téma</a:t>
            </a:r>
            <a:r>
              <a:rPr lang="cs-CZ" dirty="0" smtClean="0"/>
              <a:t>: Organická a anorganická chemie</a:t>
            </a:r>
          </a:p>
          <a:p>
            <a:pPr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smtClean="0"/>
              <a:t>Klíčová slova</a:t>
            </a:r>
            <a:r>
              <a:rPr lang="cs-CZ" dirty="0" smtClean="0"/>
              <a:t>: roztoky, nasycené a nenasycené, koncentrace roztoků, dělení roztoků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63</TotalTime>
  <Words>339</Words>
  <Application>Microsoft Office PowerPoint</Application>
  <PresentationFormat>On-screen Show (4:3)</PresentationFormat>
  <Paragraphs>60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12</vt:i4>
      </vt:variant>
    </vt:vector>
  </HeadingPairs>
  <TitlesOfParts>
    <vt:vector size="27" baseType="lpstr">
      <vt:lpstr>Franklin Gothic Book</vt:lpstr>
      <vt:lpstr>Arial</vt:lpstr>
      <vt:lpstr>Franklin Gothic Medium</vt:lpstr>
      <vt:lpstr>Wingdings 2</vt:lpstr>
      <vt:lpstr>Calibri</vt:lpstr>
      <vt:lpstr>Georgia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Karla Klíče Hostinné</dc:title>
  <dc:creator>Petrželova</dc:creator>
  <cp:lastModifiedBy>DUM</cp:lastModifiedBy>
  <cp:revision>9</cp:revision>
  <dcterms:created xsi:type="dcterms:W3CDTF">2012-08-13T15:47:47Z</dcterms:created>
  <dcterms:modified xsi:type="dcterms:W3CDTF">2012-08-27T19:35:15Z</dcterms:modified>
</cp:coreProperties>
</file>