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75" r:id="rId4"/>
    <p:sldId id="270" r:id="rId5"/>
    <p:sldId id="261" r:id="rId6"/>
    <p:sldId id="274" r:id="rId7"/>
    <p:sldId id="272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CC"/>
    <a:srgbClr val="CCCC00"/>
    <a:srgbClr val="FFFF99"/>
    <a:srgbClr val="454C02"/>
    <a:srgbClr val="3D3C10"/>
    <a:srgbClr val="FFFF66"/>
    <a:srgbClr val="EBED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A52EF0-E372-4152-9BE4-679F6AA512A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31660-BEE5-4CA9-AB82-7F74AF973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433D46C-B3F3-40F3-8A3A-32B0ADAE436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4645AC1-85B4-40B9-89C7-C3204F407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57685-B4FB-48DE-A66F-FD8787AFFEBF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495544-D3B2-4C67-B89C-612893037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A5575-E660-473A-AB86-E8A0C1824E4D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6BA25-0130-4FEE-A314-F8527D0E5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09BDE-0426-4057-990B-236832792BB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BF2AF-AD4B-4B8C-B009-C48EDCC12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18907F9-807D-4C69-BBDA-055FE55E901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D86FEC0-2487-4977-BB5A-F14015846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6B543-10AF-4C0C-996F-040C14AD6DA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718A3E-126D-4F3F-8622-C1A7F5AA73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550FAD5-5663-48B1-812C-53147C4A7A5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2961AE-A517-42D2-84EA-08F1F2EAB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D4E5E5D-D3CE-4A2C-9D4F-A58AAFFF843A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02FB2C-F7E4-4A0F-8933-ED6734B8EE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8D89B-D9D9-4C95-A008-C9D32C672F9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1FD36-B845-42A3-A064-17251BD95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62815-7C75-4298-B16A-E2B10B16030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80B08-36DC-4BB6-A6DD-6C134DDC80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33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F4488CA-457E-486F-9FEC-4B8424782B11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D9ABF25-2C95-471D-B79E-3514F37CE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37" r:id="rId4"/>
    <p:sldLayoutId id="2147483738" r:id="rId5"/>
    <p:sldLayoutId id="2147483745" r:id="rId6"/>
    <p:sldLayoutId id="2147483739" r:id="rId7"/>
    <p:sldLayoutId id="2147483746" r:id="rId8"/>
    <p:sldLayoutId id="2147483747" r:id="rId9"/>
    <p:sldLayoutId id="2147483740" r:id="rId10"/>
    <p:sldLayoutId id="2147483741" r:id="rId11"/>
  </p:sldLayoutIdLst>
  <p:transition spd="slow">
    <p:blinds dir="vert"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ojecestina.cz/literatura/c2011011002-druhy-rymu.html" TargetMode="External"/><Relationship Id="rId7" Type="http://schemas.openxmlformats.org/officeDocument/2006/relationships/hyperlink" Target="http://www.jirizacek.cz/img/img8b.jpg" TargetMode="External"/><Relationship Id="rId2" Type="http://schemas.openxmlformats.org/officeDocument/2006/relationships/hyperlink" Target="http://cs.wikipedia.org/wiki/B%C3%A1se%C5%8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rizacek.cz/ukazky-tvorba-pro-deti.html" TargetMode="External"/><Relationship Id="rId5" Type="http://schemas.openxmlformats.org/officeDocument/2006/relationships/hyperlink" Target="http://img.geocaching.com/cache/a6598b70-e8ec-4676-946f-9fddf100f5ff.jpg" TargetMode="External"/><Relationship Id="rId4" Type="http://schemas.openxmlformats.org/officeDocument/2006/relationships/hyperlink" Target="http://t2.gstatic.com/images?q=tbn:ANd9GcSivbFqANXejok1JwyoxXi_V7IzhjnRQh_gxHiGlMJZ85JKIDs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3096344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ŠKOLA PRO ZAČÍNAJÍCÍ BÁSNÍKY</a:t>
            </a:r>
            <a:endParaRPr lang="cs-CZ" sz="6600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685800" y="5157788"/>
            <a:ext cx="7270750" cy="1150937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solidFill>
                  <a:schemeClr val="accent1"/>
                </a:solidFill>
                <a:latin typeface="Arial Black" pitchFamily="34" charset="0"/>
              </a:rPr>
              <a:t>CO JE BÁSEŇ</a:t>
            </a:r>
          </a:p>
          <a:p>
            <a:pPr algn="ctr" eaLnBrk="1" hangingPunct="1"/>
            <a:r>
              <a:rPr lang="cs-CZ" sz="2800" dirty="0" smtClean="0">
                <a:solidFill>
                  <a:schemeClr val="accent1"/>
                </a:solidFill>
                <a:latin typeface="Arial Black" pitchFamily="34" charset="0"/>
              </a:rPr>
              <a:t>ZÁKLADNÍ POJMY</a:t>
            </a:r>
          </a:p>
          <a:p>
            <a:pPr eaLnBrk="1" hangingPunct="1"/>
            <a:endParaRPr lang="cs-CZ" dirty="0" smtClean="0"/>
          </a:p>
        </p:txBody>
      </p:sp>
      <p:sp>
        <p:nvSpPr>
          <p:cNvPr id="8196" name="Obdélník 4"/>
          <p:cNvSpPr>
            <a:spLocks noChangeArrowheads="1"/>
          </p:cNvSpPr>
          <p:nvPr/>
        </p:nvSpPr>
        <p:spPr bwMode="auto">
          <a:xfrm>
            <a:off x="0" y="188913"/>
            <a:ext cx="9144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DUM / VYDMUCHOV / POLIAČÍKOVÁ/ JAZYK A  JAZYKOVÁ KOMUNIKACE/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025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97" name="Obdélník 5"/>
          <p:cNvSpPr>
            <a:spLocks noChangeArrowheads="1"/>
          </p:cNvSpPr>
          <p:nvPr/>
        </p:nvSpPr>
        <p:spPr bwMode="auto">
          <a:xfrm>
            <a:off x="5940425" y="6453188"/>
            <a:ext cx="3095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Co je to báseň?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81138"/>
            <a:ext cx="9144000" cy="5376862"/>
          </a:xfrm>
        </p:spPr>
        <p:txBody>
          <a:bodyPr/>
          <a:lstStyle/>
          <a:p>
            <a:pPr eaLnBrk="1" hangingPunct="1"/>
            <a:endParaRPr lang="cs-CZ" sz="4000" dirty="0" smtClean="0">
              <a:latin typeface="Comic Sans MS" pitchFamily="66" charset="0"/>
            </a:endParaRPr>
          </a:p>
          <a:p>
            <a:pPr eaLnBrk="1" hangingPunct="1"/>
            <a:r>
              <a:rPr lang="cs-CZ" sz="4000" b="1" dirty="0" smtClean="0">
                <a:latin typeface="Comic Sans MS" pitchFamily="66" charset="0"/>
              </a:rPr>
              <a:t>Báseň je literární dílo ve </a:t>
            </a:r>
            <a:r>
              <a:rPr lang="cs-CZ" sz="4000" b="1" dirty="0" smtClean="0">
                <a:latin typeface="Comic Sans MS" pitchFamily="66" charset="0"/>
              </a:rPr>
              <a:t>verších,</a:t>
            </a:r>
            <a:endParaRPr lang="cs-CZ" sz="4000" b="1" dirty="0" smtClean="0">
              <a:latin typeface="Comic Sans MS" pitchFamily="66" charset="0"/>
            </a:endParaRPr>
          </a:p>
          <a:p>
            <a:pPr eaLnBrk="1" hangingPunct="1"/>
            <a:r>
              <a:rPr lang="cs-CZ" sz="4000" b="1" dirty="0" smtClean="0">
                <a:latin typeface="Comic Sans MS" pitchFamily="66" charset="0"/>
              </a:rPr>
              <a:t>může být dělena na </a:t>
            </a:r>
            <a:r>
              <a:rPr lang="cs-CZ" sz="4000" b="1" dirty="0" smtClean="0">
                <a:latin typeface="Comic Sans MS" pitchFamily="66" charset="0"/>
              </a:rPr>
              <a:t>sloky,</a:t>
            </a:r>
            <a:endParaRPr lang="cs-CZ" sz="4000" b="1" dirty="0" smtClean="0">
              <a:latin typeface="Comic Sans MS" pitchFamily="66" charset="0"/>
            </a:endParaRPr>
          </a:p>
          <a:p>
            <a:pPr eaLnBrk="1" hangingPunct="1"/>
            <a:r>
              <a:rPr lang="cs-CZ" sz="4000" b="1" dirty="0" smtClean="0">
                <a:latin typeface="Comic Sans MS" pitchFamily="66" charset="0"/>
              </a:rPr>
              <a:t>pro její obsah je důležitá zvuková stránka- zvuk slov, melodie, rytmus, </a:t>
            </a:r>
            <a:r>
              <a:rPr lang="cs-CZ" sz="4000" b="1" dirty="0" smtClean="0">
                <a:latin typeface="Comic Sans MS" pitchFamily="66" charset="0"/>
              </a:rPr>
              <a:t>rým.</a:t>
            </a:r>
            <a:endParaRPr lang="cs-CZ" sz="4000" b="1" dirty="0" smtClean="0">
              <a:latin typeface="Comic Sans MS" pitchFamily="66" charset="0"/>
            </a:endParaRPr>
          </a:p>
          <a:p>
            <a:pPr eaLnBrk="1" hangingPunct="1">
              <a:buNone/>
            </a:pPr>
            <a:endParaRPr lang="cs-CZ" sz="2800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Co je to verš?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81138"/>
            <a:ext cx="9144000" cy="5376862"/>
          </a:xfrm>
        </p:spPr>
        <p:txBody>
          <a:bodyPr/>
          <a:lstStyle/>
          <a:p>
            <a:pPr algn="ctr" eaLnBrk="1" hangingPunct="1"/>
            <a:r>
              <a:rPr lang="cs-CZ" sz="4000" b="1" dirty="0" smtClean="0">
                <a:latin typeface="Comic Sans MS" pitchFamily="66" charset="0"/>
              </a:rPr>
              <a:t>Verš </a:t>
            </a:r>
            <a:r>
              <a:rPr lang="cs-CZ" sz="4000" b="1" dirty="0" smtClean="0">
                <a:latin typeface="Comic Sans MS" pitchFamily="66" charset="0"/>
              </a:rPr>
              <a:t>= základní jednotka poezie, </a:t>
            </a:r>
          </a:p>
          <a:p>
            <a:pPr algn="ctr" eaLnBrk="1" hangingPunct="1">
              <a:buNone/>
            </a:pPr>
            <a:r>
              <a:rPr lang="cs-CZ" sz="4000" b="1" dirty="0" smtClean="0">
                <a:latin typeface="Comic Sans MS" pitchFamily="66" charset="0"/>
              </a:rPr>
              <a:t>v textu mu většinou odpovídá jeden </a:t>
            </a:r>
            <a:r>
              <a:rPr lang="cs-CZ" sz="4000" b="1" dirty="0" smtClean="0">
                <a:latin typeface="Comic Sans MS" pitchFamily="66" charset="0"/>
              </a:rPr>
              <a:t>řádek.</a:t>
            </a:r>
            <a:endParaRPr lang="cs-CZ" sz="4000" b="1" dirty="0" smtClean="0">
              <a:latin typeface="Comic Sans MS" pitchFamily="66" charset="0"/>
            </a:endParaRPr>
          </a:p>
          <a:p>
            <a:pPr algn="ctr" eaLnBrk="1" hangingPunct="1">
              <a:buNone/>
            </a:pPr>
            <a:endParaRPr lang="cs-CZ" sz="4000" b="1" dirty="0" smtClean="0">
              <a:latin typeface="Comic Sans MS" pitchFamily="66" charset="0"/>
            </a:endParaRPr>
          </a:p>
          <a:p>
            <a:pPr algn="ctr" eaLnBrk="1" hangingPunct="1">
              <a:buNone/>
            </a:pPr>
            <a:endParaRPr lang="cs-CZ" sz="4000" b="1" dirty="0" smtClean="0">
              <a:latin typeface="Comic Sans MS" pitchFamily="66" charset="0"/>
            </a:endParaRPr>
          </a:p>
          <a:p>
            <a:pPr algn="ctr" eaLnBrk="1" hangingPunct="1">
              <a:buNone/>
            </a:pPr>
            <a:endParaRPr lang="cs-CZ" sz="4000" b="1" dirty="0" smtClean="0">
              <a:latin typeface="Comic Sans MS" pitchFamily="66" charset="0"/>
            </a:endParaRPr>
          </a:p>
          <a:p>
            <a:pPr eaLnBrk="1" hangingPunct="1">
              <a:buNone/>
            </a:pPr>
            <a:endParaRPr lang="cs-CZ" sz="2800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4149080"/>
            <a:ext cx="65838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65176" indent="-265176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accent1"/>
                </a:solidFill>
                <a:latin typeface="Comic Sans MS" pitchFamily="66" charset="0"/>
              </a:rPr>
              <a:t>Je to jeden řádek básně.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eaLnBrk="1" hangingPunct="1">
              <a:defRPr/>
            </a:pPr>
            <a:r>
              <a:rPr lang="cs-CZ" sz="6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 Co je to rým?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07288" cy="5257800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>
                <a:latin typeface="Comic Sans MS" pitchFamily="66" charset="0"/>
              </a:rPr>
              <a:t>               </a:t>
            </a:r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Rým</a:t>
            </a:r>
            <a:r>
              <a:rPr lang="cs-CZ" sz="4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omic Sans MS" pitchFamily="66" charset="0"/>
              </a:rPr>
              <a:t> </a:t>
            </a:r>
          </a:p>
          <a:p>
            <a:pPr algn="ctr">
              <a:buNone/>
            </a:pPr>
            <a:r>
              <a:rPr lang="cs-CZ" sz="4000" dirty="0" smtClean="0">
                <a:latin typeface="Comic Sans MS" pitchFamily="66" charset="0"/>
              </a:rPr>
              <a:t>je zvuková shoda jedné nebo více slabik na konci veršů.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  <a:p>
            <a:pPr algn="ctr">
              <a:buNone/>
            </a:pPr>
            <a:r>
              <a:rPr lang="cs-CZ" sz="3600" b="1" dirty="0" smtClean="0">
                <a:latin typeface="Comic Sans MS" pitchFamily="66" charset="0"/>
              </a:rPr>
              <a:t>          Hajej, dadej, můj synáčku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      s zelenými vlásky!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        Nevdala se tvá matička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       ve příbytek lásky.</a:t>
            </a:r>
          </a:p>
          <a:p>
            <a:pPr>
              <a:buNone/>
            </a:pPr>
            <a:r>
              <a:rPr lang="cs-CZ" dirty="0" smtClean="0"/>
              <a:t>                                          (</a:t>
            </a:r>
            <a:r>
              <a:rPr lang="cs-CZ" dirty="0" smtClean="0">
                <a:latin typeface="Comic Sans MS" pitchFamily="66" charset="0"/>
              </a:rPr>
              <a:t>Karel Jaromír Erben: </a:t>
            </a:r>
            <a:r>
              <a:rPr lang="cs-CZ" i="1" dirty="0" smtClean="0">
                <a:latin typeface="Comic Sans MS" pitchFamily="66" charset="0"/>
              </a:rPr>
              <a:t>Vodník</a:t>
            </a:r>
            <a:r>
              <a:rPr lang="cs-CZ" dirty="0" smtClean="0">
                <a:latin typeface="Comic Sans MS" pitchFamily="66" charset="0"/>
              </a:rPr>
              <a:t>)</a:t>
            </a:r>
            <a:endParaRPr lang="cs-CZ" b="1" dirty="0" smtClean="0">
              <a:latin typeface="Comic Sans MS" pitchFamily="66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940152" y="5085184"/>
            <a:ext cx="1440160" cy="0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28184" y="6237312"/>
            <a:ext cx="1008112" cy="0"/>
          </a:xfrm>
          <a:prstGeom prst="line">
            <a:avLst/>
          </a:prstGeom>
          <a:ln w="539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501008"/>
            <a:ext cx="2376264" cy="3212976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100811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     najdi rýmy</a:t>
            </a:r>
            <a:endParaRPr lang="cs-CZ" sz="5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0" y="1484312"/>
            <a:ext cx="8532440" cy="5373687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b="1" dirty="0" smtClean="0">
                <a:latin typeface="Comic Sans MS" pitchFamily="66" charset="0"/>
              </a:rPr>
              <a:t>Zemřela matka a do hrobu dána,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siroty po ní zůstaly,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i přicházely každičkého rána 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a matičku svou hledaly. </a:t>
            </a:r>
          </a:p>
          <a:p>
            <a:pPr eaLnBrk="1" hangingPunct="1">
              <a:buNone/>
              <a:defRPr/>
            </a:pPr>
            <a:r>
              <a:rPr lang="cs-CZ" sz="2800" b="1" dirty="0" smtClean="0">
                <a:latin typeface="Comic Sans MS" pitchFamily="66" charset="0"/>
              </a:rPr>
              <a:t>   </a:t>
            </a:r>
            <a:r>
              <a:rPr lang="cs-CZ" sz="1800" b="1" dirty="0" smtClean="0">
                <a:latin typeface="Comic Sans MS" pitchFamily="66" charset="0"/>
              </a:rPr>
              <a:t>(Karel Jaromír Erben: Kytice)</a:t>
            </a:r>
          </a:p>
          <a:p>
            <a:pPr eaLnBrk="1" hangingPunct="1">
              <a:defRPr/>
            </a:pPr>
            <a:endParaRPr lang="cs-CZ" sz="2800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Šiju, šiju si botičky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do sucha i do vodičky: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sviť, měsíčku, sviť,</a:t>
            </a:r>
            <a:br>
              <a:rPr lang="cs-CZ" sz="2800" b="1" dirty="0" smtClean="0">
                <a:latin typeface="Comic Sans MS" pitchFamily="66" charset="0"/>
              </a:rPr>
            </a:br>
            <a:r>
              <a:rPr lang="cs-CZ" sz="2800" b="1" dirty="0" smtClean="0">
                <a:latin typeface="Comic Sans MS" pitchFamily="66" charset="0"/>
              </a:rPr>
              <a:t>ať mi šije niť.</a:t>
            </a:r>
          </a:p>
          <a:p>
            <a:pPr>
              <a:buNone/>
            </a:pPr>
            <a:r>
              <a:rPr lang="cs-CZ" sz="2800" b="1" dirty="0" smtClean="0">
                <a:latin typeface="Comic Sans MS" pitchFamily="66" charset="0"/>
              </a:rPr>
              <a:t>    </a:t>
            </a:r>
            <a:r>
              <a:rPr lang="cs-CZ" sz="1800" b="1" dirty="0" smtClean="0">
                <a:latin typeface="Comic Sans MS" pitchFamily="66" charset="0"/>
              </a:rPr>
              <a:t>(Karel Jaromír Erben: Kytice)</a:t>
            </a:r>
          </a:p>
          <a:p>
            <a:pPr eaLnBrk="1" hangingPunct="1">
              <a:defRPr/>
            </a:pPr>
            <a:endParaRPr lang="cs-CZ" dirty="0" smtClean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076056" y="1916832"/>
            <a:ext cx="792088" cy="0"/>
          </a:xfrm>
          <a:prstGeom prst="line">
            <a:avLst/>
          </a:prstGeom>
          <a:ln w="635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572000" y="2780928"/>
            <a:ext cx="720080" cy="0"/>
          </a:xfrm>
          <a:prstGeom prst="line">
            <a:avLst/>
          </a:prstGeom>
          <a:ln w="635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411760" y="2348880"/>
            <a:ext cx="1224136" cy="0"/>
          </a:xfrm>
          <a:prstGeom prst="line">
            <a:avLst/>
          </a:prstGeom>
          <a:ln w="635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843808" y="3212976"/>
            <a:ext cx="1296144" cy="0"/>
          </a:xfrm>
          <a:prstGeom prst="line">
            <a:avLst/>
          </a:prstGeom>
          <a:ln w="635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11760" y="4725144"/>
            <a:ext cx="1368152" cy="0"/>
          </a:xfrm>
          <a:prstGeom prst="line">
            <a:avLst/>
          </a:prstGeom>
          <a:ln w="635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699792" y="5157192"/>
            <a:ext cx="1296144" cy="0"/>
          </a:xfrm>
          <a:prstGeom prst="line">
            <a:avLst/>
          </a:prstGeom>
          <a:ln w="635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915816" y="5589240"/>
            <a:ext cx="576064" cy="0"/>
          </a:xfrm>
          <a:prstGeom prst="line">
            <a:avLst/>
          </a:prstGeom>
          <a:ln w="635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123728" y="5949280"/>
            <a:ext cx="648072" cy="0"/>
          </a:xfrm>
          <a:prstGeom prst="line">
            <a:avLst/>
          </a:prstGeom>
          <a:ln w="635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988840"/>
            <a:ext cx="2952328" cy="4608512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4" cy="792088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Rozbor básně J. Žáčka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4186808" cy="511202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</a:t>
            </a:r>
            <a:r>
              <a:rPr lang="cs-CZ" b="1" dirty="0" smtClean="0">
                <a:solidFill>
                  <a:schemeClr val="accent1"/>
                </a:solidFill>
              </a:rPr>
              <a:t>Jak šli bratři pro kládu</a:t>
            </a:r>
          </a:p>
          <a:p>
            <a:pPr>
              <a:buNone/>
            </a:pPr>
            <a:r>
              <a:rPr lang="cs-CZ" sz="1800" dirty="0" smtClean="0">
                <a:latin typeface="Comic Sans MS" pitchFamily="66" charset="0"/>
              </a:rPr>
              <a:t>    </a:t>
            </a:r>
            <a:r>
              <a:rPr lang="cs-CZ" sz="1800" b="1" dirty="0" smtClean="0">
                <a:latin typeface="Comic Sans MS" pitchFamily="66" charset="0"/>
              </a:rPr>
              <a:t>Jeden sedlák měl tři syny,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nebáli se žádné dřiny.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„Kubo, dojdi pro kládu!“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Kuba kývl: „Tak já jdu.“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Šlapal, šlapal, přišel k lesu: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„Já tu kládu neunesu!“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Posadil se, vzdychl: „Ech,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co mám dělat? Je to pech!“</a:t>
            </a:r>
          </a:p>
          <a:p>
            <a:pPr>
              <a:buNone/>
            </a:pPr>
            <a:r>
              <a:rPr lang="cs-CZ" sz="1800" b="1" dirty="0" smtClean="0">
                <a:latin typeface="Comic Sans MS" pitchFamily="66" charset="0"/>
              </a:rPr>
              <a:t>    Kuba nejde… Co se děje?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Zavolali pro Matěje.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„Matěji, běž pro kládu!“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Matěj kývl: „Tak já jdu.“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Šlapal, šlapal, přišel k lesu: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„Já ji taky neunesu!“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Posadil se, vzdychl: „Ech…“</a:t>
            </a:r>
            <a:br>
              <a:rPr lang="cs-CZ" sz="1800" b="1" dirty="0" smtClean="0">
                <a:latin typeface="Comic Sans MS" pitchFamily="66" charset="0"/>
              </a:rPr>
            </a:br>
            <a:r>
              <a:rPr lang="cs-CZ" sz="1800" b="1" dirty="0" smtClean="0">
                <a:latin typeface="Comic Sans MS" pitchFamily="66" charset="0"/>
              </a:rPr>
              <a:t>Kuba dodal: „Je to pech!“</a:t>
            </a:r>
          </a:p>
          <a:p>
            <a:pPr eaLnBrk="1" hangingPunct="1">
              <a:defRPr/>
            </a:pPr>
            <a:endParaRPr lang="cs-CZ" sz="1800" b="1" dirty="0" smtClean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32040" y="1988840"/>
            <a:ext cx="381642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Matěj nejde… To je doba –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ztratili se v lese oba!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„Honzo, dojdi pro kládu!“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Honza kývl: „Tak já jdu.“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Šlapal, šlapal, přišel k lesu: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„Sám tu kládu neunesu.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Na jednoho je to moc –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pospěšte mi na pomoc!</a:t>
            </a:r>
          </a:p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Chopte se té klády, bratři,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ve třech máme sílu za tři!“</a:t>
            </a:r>
          </a:p>
          <a:p>
            <a:r>
              <a:rPr lang="cs-CZ" b="1" dirty="0" smtClean="0">
                <a:latin typeface="Comic Sans MS" pitchFamily="66" charset="0"/>
              </a:rPr>
              <a:t>Už se kláda nakládá: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„Hej rup! Šup s ní na záda!“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Už ji nesou svižným krokem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polní cestou za potokem,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nesou kládu z javora</a:t>
            </a:r>
            <a:endParaRPr lang="cs-CZ" b="1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008112"/>
          </a:xfr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</a:t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/>
            </a:r>
            <a:b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</a:br>
            <a:r>
              <a:rPr lang="cs-CZ" sz="54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     </a:t>
            </a:r>
            <a:r>
              <a:rPr lang="cs-CZ" sz="48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Otázky k básni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5986463" cy="4449762"/>
          </a:xfrm>
        </p:spPr>
        <p:txBody>
          <a:bodyPr/>
          <a:lstStyle/>
          <a:p>
            <a:pPr marL="457200" indent="-457200" eaLnBrk="1" hangingPunct="1">
              <a:buAutoNum type="arabicPeriod"/>
            </a:pPr>
            <a:r>
              <a:rPr lang="cs-CZ" sz="2800" b="1" dirty="0" smtClean="0">
                <a:latin typeface="Comic Sans MS" pitchFamily="66" charset="0"/>
              </a:rPr>
              <a:t>Z kolika slok se báseň skládá?</a:t>
            </a:r>
          </a:p>
          <a:p>
            <a:pPr marL="457200" indent="-457200" eaLnBrk="1" hangingPunct="1">
              <a:buAutoNum type="arabicPeriod"/>
            </a:pPr>
            <a:r>
              <a:rPr lang="cs-CZ" sz="2800" b="1" dirty="0" smtClean="0">
                <a:latin typeface="Comic Sans MS" pitchFamily="66" charset="0"/>
              </a:rPr>
              <a:t>Kolik veršů mají jednotlivé sloky?</a:t>
            </a:r>
          </a:p>
          <a:p>
            <a:pPr marL="457200" indent="-457200" eaLnBrk="1" hangingPunct="1">
              <a:buAutoNum type="arabicPeriod"/>
            </a:pPr>
            <a:r>
              <a:rPr lang="cs-CZ" sz="2800" b="1" dirty="0" smtClean="0">
                <a:latin typeface="Comic Sans MS" pitchFamily="66" charset="0"/>
              </a:rPr>
              <a:t>Najdi rýmy v </a:t>
            </a:r>
          </a:p>
          <a:p>
            <a:pPr marL="457200" indent="-457200" eaLnBrk="1" hangingPunct="1">
              <a:buNone/>
            </a:pPr>
            <a:r>
              <a:rPr lang="cs-CZ" sz="2800" b="1" dirty="0" smtClean="0">
                <a:latin typeface="Comic Sans MS" pitchFamily="66" charset="0"/>
              </a:rPr>
              <a:t>jednotlivých slokách.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564904"/>
            <a:ext cx="4248472" cy="2639676"/>
          </a:xfrm>
          <a:prstGeom prst="rect">
            <a:avLst/>
          </a:prstGeom>
          <a:ln w="76200">
            <a:solidFill>
              <a:srgbClr val="FF0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251520" y="5517232"/>
            <a:ext cx="96270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/>
                </a:solidFill>
                <a:latin typeface="Comic Sans MS" pitchFamily="66" charset="0"/>
              </a:rPr>
              <a:t>Řešení: Báseň se skládá ze 4 slok. První 3 sloky mají </a:t>
            </a:r>
          </a:p>
          <a:p>
            <a:r>
              <a:rPr lang="cs-CZ" sz="2400" b="1" dirty="0" smtClean="0">
                <a:solidFill>
                  <a:schemeClr val="accent1"/>
                </a:solidFill>
                <a:latin typeface="Comic Sans MS" pitchFamily="66" charset="0"/>
              </a:rPr>
              <a:t>8 veršů, poslední má veršů sedm. Rýmují se vždy </a:t>
            </a:r>
          </a:p>
          <a:p>
            <a:r>
              <a:rPr lang="cs-CZ" sz="2400" b="1" dirty="0" smtClean="0">
                <a:solidFill>
                  <a:schemeClr val="accent1"/>
                </a:solidFill>
                <a:latin typeface="Comic Sans MS" pitchFamily="66" charset="0"/>
              </a:rPr>
              <a:t>dva řádky pod sebou.</a:t>
            </a:r>
            <a:endParaRPr lang="cs-CZ" sz="2400" b="1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1520" y="5301208"/>
            <a:ext cx="8568952" cy="1340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Použité zdroje:</a:t>
            </a:r>
            <a:endParaRPr lang="cs-CZ" sz="6000" dirty="0"/>
          </a:p>
        </p:txBody>
      </p:sp>
      <p:sp>
        <p:nvSpPr>
          <p:cNvPr id="15363" name="Zástupný symbol pro obsah 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873625"/>
          </a:xfrm>
        </p:spPr>
        <p:txBody>
          <a:bodyPr/>
          <a:lstStyle/>
          <a:p>
            <a:pPr lvl="0"/>
            <a:r>
              <a:rPr lang="cs-CZ" sz="1200" dirty="0" smtClean="0"/>
              <a:t>Snímek 2,3:</a:t>
            </a:r>
          </a:p>
          <a:p>
            <a:pPr>
              <a:buNone/>
            </a:pPr>
            <a:r>
              <a:rPr lang="cs-CZ" sz="1200" dirty="0" smtClean="0"/>
              <a:t>Báseň. [online]. [cit. 19-02-2012]. Dostupné z URL:</a:t>
            </a:r>
          </a:p>
          <a:p>
            <a:pPr>
              <a:buNone/>
            </a:pPr>
            <a:r>
              <a:rPr lang="cs-CZ" sz="1200" dirty="0" smtClean="0"/>
              <a:t>&lt; </a:t>
            </a:r>
            <a:r>
              <a:rPr lang="cs-CZ" sz="1200" u="sng" dirty="0" smtClean="0">
                <a:hlinkClick r:id="rId2"/>
              </a:rPr>
              <a:t>http://cs.wikipedia.org/wiki/B%C3%A1se%C5%88</a:t>
            </a:r>
            <a:r>
              <a:rPr lang="cs-CZ" sz="1200" dirty="0" smtClean="0"/>
              <a:t>&gt;</a:t>
            </a:r>
          </a:p>
          <a:p>
            <a:pPr>
              <a:buFont typeface="Courier New" pitchFamily="49" charset="0"/>
              <a:buChar char="o"/>
            </a:pPr>
            <a:r>
              <a:rPr lang="cs-CZ" sz="1200" dirty="0" smtClean="0"/>
              <a:t> Snímek 4, 5:</a:t>
            </a:r>
          </a:p>
          <a:p>
            <a:pPr>
              <a:buNone/>
            </a:pPr>
            <a:r>
              <a:rPr lang="cs-CZ" sz="1200" dirty="0" smtClean="0"/>
              <a:t>Rým [online]. [cit. 19-02-2012]. Dostupné z URL: &lt;http://cs.wikipedia.org/wiki/R%C3%BDm&gt;</a:t>
            </a:r>
          </a:p>
          <a:p>
            <a:pPr>
              <a:buNone/>
            </a:pPr>
            <a:r>
              <a:rPr lang="cs-CZ" sz="1200" dirty="0" smtClean="0"/>
              <a:t>Druhy rýmu - Moje čeština - </a:t>
            </a:r>
            <a:r>
              <a:rPr lang="cs-CZ" sz="1200" dirty="0" err="1" smtClean="0"/>
              <a:t>čeština</a:t>
            </a:r>
            <a:r>
              <a:rPr lang="cs-CZ" sz="1200" dirty="0" smtClean="0"/>
              <a:t> na internetu zdarma: [online]. [cit. 19-02-2012]. Dostupné z URL: &lt;</a:t>
            </a:r>
            <a:r>
              <a:rPr lang="cs-CZ" sz="1200" u="sng" dirty="0" smtClean="0">
                <a:hlinkClick r:id="rId3"/>
              </a:rPr>
              <a:t>http://www.</a:t>
            </a:r>
            <a:r>
              <a:rPr lang="cs-CZ" sz="1200" u="sng" dirty="0" err="1" smtClean="0">
                <a:hlinkClick r:id="rId3"/>
              </a:rPr>
              <a:t>mojecestina.cz</a:t>
            </a:r>
            <a:r>
              <a:rPr lang="cs-CZ" sz="1200" u="sng" dirty="0" smtClean="0">
                <a:hlinkClick r:id="rId3"/>
              </a:rPr>
              <a:t>/literatura/c2011011002-druhy-</a:t>
            </a:r>
            <a:r>
              <a:rPr lang="cs-CZ" sz="1200" u="sng" dirty="0" err="1" smtClean="0">
                <a:hlinkClick r:id="rId3"/>
              </a:rPr>
              <a:t>rymu.html</a:t>
            </a:r>
            <a:r>
              <a:rPr lang="cs-CZ" sz="1200" dirty="0" smtClean="0"/>
              <a:t> &gt;</a:t>
            </a:r>
          </a:p>
          <a:p>
            <a:pPr>
              <a:buNone/>
            </a:pPr>
            <a:r>
              <a:rPr lang="cs-CZ" sz="1200" dirty="0" smtClean="0"/>
              <a:t>[online]. [cit. 19-02-2012]. Dostupné z URL: </a:t>
            </a:r>
          </a:p>
          <a:p>
            <a:pPr>
              <a:buNone/>
            </a:pPr>
            <a:r>
              <a:rPr lang="cs-CZ" sz="1200" dirty="0" smtClean="0"/>
              <a:t>&lt; </a:t>
            </a:r>
            <a:r>
              <a:rPr lang="cs-CZ" sz="1200" u="sng" dirty="0" smtClean="0">
                <a:hlinkClick r:id="rId4"/>
              </a:rPr>
              <a:t>http://t2.gstatic.com/</a:t>
            </a:r>
            <a:r>
              <a:rPr lang="cs-CZ" sz="1200" u="sng" dirty="0" err="1" smtClean="0">
                <a:hlinkClick r:id="rId4"/>
              </a:rPr>
              <a:t>images</a:t>
            </a:r>
            <a:r>
              <a:rPr lang="cs-CZ" sz="1200" u="sng" dirty="0" smtClean="0">
                <a:hlinkClick r:id="rId4"/>
              </a:rPr>
              <a:t>?q=</a:t>
            </a:r>
            <a:r>
              <a:rPr lang="cs-CZ" sz="1200" u="sng" dirty="0" err="1" smtClean="0">
                <a:hlinkClick r:id="rId4"/>
              </a:rPr>
              <a:t>tbn</a:t>
            </a:r>
            <a:r>
              <a:rPr lang="cs-CZ" sz="1200" u="sng" dirty="0" smtClean="0">
                <a:hlinkClick r:id="rId4"/>
              </a:rPr>
              <a:t>:ANd9GcSivbFqANXejok1JwyoxXi_V7IzhjnRQh_gxHiGlMJZ85JKIDs9</a:t>
            </a:r>
            <a:r>
              <a:rPr lang="cs-CZ" sz="1200" dirty="0" smtClean="0"/>
              <a:t>&gt;</a:t>
            </a:r>
          </a:p>
          <a:p>
            <a:pPr>
              <a:buNone/>
            </a:pPr>
            <a:r>
              <a:rPr lang="cs-CZ" sz="1200" dirty="0" smtClean="0"/>
              <a:t> [online]. [cit. 19-02-2012]. Dostupné z URL: &lt; </a:t>
            </a:r>
            <a:r>
              <a:rPr lang="cs-CZ" sz="1200" u="sng" dirty="0" smtClean="0">
                <a:hlinkClick r:id="rId5"/>
              </a:rPr>
              <a:t>http://img.geocaching.com/cache/a6598b70-e8ec-4676-946f-9fddf100f5ff.jpg</a:t>
            </a:r>
            <a:r>
              <a:rPr lang="cs-CZ" sz="1200" dirty="0" smtClean="0"/>
              <a:t>&gt;</a:t>
            </a:r>
          </a:p>
          <a:p>
            <a:pPr lvl="0"/>
            <a:r>
              <a:rPr lang="cs-CZ" sz="1200" dirty="0" smtClean="0"/>
              <a:t>Snímek 6, 7:</a:t>
            </a:r>
          </a:p>
          <a:p>
            <a:pPr>
              <a:buNone/>
            </a:pPr>
            <a:r>
              <a:rPr lang="cs-CZ" sz="1200" dirty="0" smtClean="0"/>
              <a:t>Ukázky z tvorby pro děti Jiřího Žáčka [online]. [cit. 19-02-2012]. Dostupné z URL:</a:t>
            </a:r>
          </a:p>
          <a:p>
            <a:pPr>
              <a:buNone/>
            </a:pPr>
            <a:r>
              <a:rPr lang="cs-CZ" sz="1200" dirty="0" smtClean="0"/>
              <a:t> &lt; </a:t>
            </a:r>
            <a:r>
              <a:rPr lang="cs-CZ" sz="1200" u="sng" dirty="0" smtClean="0">
                <a:hlinkClick r:id="rId6"/>
              </a:rPr>
              <a:t>http://www.</a:t>
            </a:r>
            <a:r>
              <a:rPr lang="cs-CZ" sz="1200" u="sng" dirty="0" err="1" smtClean="0">
                <a:hlinkClick r:id="rId6"/>
              </a:rPr>
              <a:t>jirizacek.cz</a:t>
            </a:r>
            <a:r>
              <a:rPr lang="cs-CZ" sz="1200" u="sng" dirty="0" smtClean="0">
                <a:hlinkClick r:id="rId6"/>
              </a:rPr>
              <a:t>/</a:t>
            </a:r>
            <a:r>
              <a:rPr lang="cs-CZ" sz="1200" u="sng" dirty="0" err="1" smtClean="0">
                <a:hlinkClick r:id="rId6"/>
              </a:rPr>
              <a:t>ukazky</a:t>
            </a:r>
            <a:r>
              <a:rPr lang="cs-CZ" sz="1200" u="sng" dirty="0" smtClean="0">
                <a:hlinkClick r:id="rId6"/>
              </a:rPr>
              <a:t>-tvorba-pro-</a:t>
            </a:r>
            <a:r>
              <a:rPr lang="cs-CZ" sz="1200" u="sng" dirty="0" err="1" smtClean="0">
                <a:hlinkClick r:id="rId6"/>
              </a:rPr>
              <a:t>deti.html</a:t>
            </a:r>
            <a:r>
              <a:rPr lang="cs-CZ" sz="1200" dirty="0" smtClean="0"/>
              <a:t> &gt;</a:t>
            </a:r>
          </a:p>
          <a:p>
            <a:pPr>
              <a:buNone/>
            </a:pPr>
            <a:r>
              <a:rPr lang="cs-CZ" sz="1200" dirty="0" smtClean="0"/>
              <a:t>Lucie Dvořáková. [online]. </a:t>
            </a:r>
            <a:r>
              <a:rPr lang="cs-CZ" sz="1200" smtClean="0"/>
              <a:t>[cit. 19-02-2012</a:t>
            </a:r>
            <a:r>
              <a:rPr lang="cs-CZ" sz="1200" dirty="0" smtClean="0"/>
              <a:t>]. Dostupné z URL: </a:t>
            </a:r>
            <a:r>
              <a:rPr lang="cs-CZ" sz="1200" u="sng" dirty="0" smtClean="0">
                <a:hlinkClick r:id="rId7"/>
              </a:rPr>
              <a:t>&lt;  http://www.</a:t>
            </a:r>
            <a:r>
              <a:rPr lang="cs-CZ" sz="1200" u="sng" dirty="0" err="1" smtClean="0">
                <a:hlinkClick r:id="rId7"/>
              </a:rPr>
              <a:t>jirizacek.cz</a:t>
            </a:r>
            <a:r>
              <a:rPr lang="cs-CZ" sz="1200" u="sng" dirty="0" smtClean="0">
                <a:hlinkClick r:id="rId7"/>
              </a:rPr>
              <a:t>/</a:t>
            </a:r>
            <a:r>
              <a:rPr lang="cs-CZ" sz="1200" u="sng" dirty="0" err="1" smtClean="0">
                <a:hlinkClick r:id="rId7"/>
              </a:rPr>
              <a:t>img</a:t>
            </a:r>
            <a:r>
              <a:rPr lang="cs-CZ" sz="1200" u="sng" dirty="0" smtClean="0">
                <a:hlinkClick r:id="rId7"/>
              </a:rPr>
              <a:t>/img8b.jpg&gt;</a:t>
            </a:r>
            <a:endParaRPr lang="cs-CZ" sz="1200" dirty="0" smtClean="0"/>
          </a:p>
          <a:p>
            <a:pPr marL="365125" indent="-255588" eaLnBrk="1" hangingPunct="1">
              <a:buNone/>
            </a:pPr>
            <a:endParaRPr lang="cs-CZ" sz="1200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3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FF0000"/>
      </a:accent1>
      <a:accent2>
        <a:srgbClr val="F6C120"/>
      </a:accent2>
      <a:accent3>
        <a:srgbClr val="00B0F0"/>
      </a:accent3>
      <a:accent4>
        <a:srgbClr val="BBC737"/>
      </a:accent4>
      <a:accent5>
        <a:srgbClr val="00B050"/>
      </a:accent5>
      <a:accent6>
        <a:srgbClr val="FFFF00"/>
      </a:accent6>
      <a:hlink>
        <a:srgbClr val="B292CA"/>
      </a:hlink>
      <a:folHlink>
        <a:srgbClr val="6B56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557</TotalTime>
  <Words>206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ŠKOLA PRO ZAČÍNAJÍCÍ BÁSNÍKY</vt:lpstr>
      <vt:lpstr>Co je to báseň?</vt:lpstr>
      <vt:lpstr>Co je to verš?</vt:lpstr>
      <vt:lpstr>    Co je to rým?</vt:lpstr>
      <vt:lpstr>           najdi rýmy</vt:lpstr>
      <vt:lpstr>       Rozbor básně J. Žáčka</vt:lpstr>
      <vt:lpstr>        Otázky k básni</vt:lpstr>
      <vt:lpstr>Použité zdroje:</vt:lpstr>
    </vt:vector>
  </TitlesOfParts>
  <Company>Domácnost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Bajka</dc:title>
  <dc:creator>Jana</dc:creator>
  <cp:lastModifiedBy>Martin Králík</cp:lastModifiedBy>
  <cp:revision>61</cp:revision>
  <dcterms:created xsi:type="dcterms:W3CDTF">2011-12-29T22:30:32Z</dcterms:created>
  <dcterms:modified xsi:type="dcterms:W3CDTF">2012-03-07T13:55:03Z</dcterms:modified>
</cp:coreProperties>
</file>