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72" r:id="rId1"/>
  </p:sldMasterIdLst>
  <p:notesMasterIdLst>
    <p:notesMasterId r:id="rId16"/>
  </p:notesMasterIdLst>
  <p:sldIdLst>
    <p:sldId id="298" r:id="rId2"/>
    <p:sldId id="287" r:id="rId3"/>
    <p:sldId id="300" r:id="rId4"/>
    <p:sldId id="302" r:id="rId5"/>
    <p:sldId id="304" r:id="rId6"/>
    <p:sldId id="291" r:id="rId7"/>
    <p:sldId id="301" r:id="rId8"/>
    <p:sldId id="303" r:id="rId9"/>
    <p:sldId id="294" r:id="rId10"/>
    <p:sldId id="299" r:id="rId11"/>
    <p:sldId id="265" r:id="rId12"/>
    <p:sldId id="258" r:id="rId13"/>
    <p:sldId id="284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F44D"/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2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1E494B-2C69-4656-AABF-4FA6C55E657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EDA5D5-4A32-42E4-96B1-0862F31B03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2685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DA5D5-4A32-42E4-96B1-0862F31B03B6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787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EDA5D5-4A32-42E4-96B1-0862F31B03B6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0902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0480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58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3362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0906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0672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13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603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8987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755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893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428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5E816-4E40-4FF0-B05A-9B592E419857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A10E4-7F9B-4C1D-BE07-67B1BD04A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26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6.jpeg"/><Relationship Id="rId4" Type="http://schemas.openxmlformats.org/officeDocument/2006/relationships/hyperlink" Target="http://www.publicdomainpictures.net/view-image.php?image=6825&amp;picture=kruty&amp;large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d/dc/Holoubatka-sidliste.jpg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9.png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microsoft.com/office/2007/relationships/hdphoto" Target="../media/hdphoto1.wdp"/><Relationship Id="rId7" Type="http://schemas.openxmlformats.org/officeDocument/2006/relationships/image" Target="../media/image1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microsoft.com/office/2007/relationships/hdphoto" Target="../media/hdphoto3.wdp"/><Relationship Id="rId4" Type="http://schemas.openxmlformats.org/officeDocument/2006/relationships/image" Target="../media/image5.jpeg"/><Relationship Id="rId9" Type="http://schemas.microsoft.com/office/2007/relationships/hdphoto" Target="../media/hdphoto8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microsoft.com/office/2007/relationships/hdphoto" Target="../media/hdphoto1.wdp"/><Relationship Id="rId7" Type="http://schemas.openxmlformats.org/officeDocument/2006/relationships/image" Target="../media/image1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microsoft.com/office/2007/relationships/hdphoto" Target="../media/hdphoto3.wdp"/><Relationship Id="rId4" Type="http://schemas.openxmlformats.org/officeDocument/2006/relationships/image" Target="../media/image5.jpeg"/><Relationship Id="rId9" Type="http://schemas.microsoft.com/office/2007/relationships/hdphoto" Target="../media/hdphoto8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hyperlink" Target="//upload.wikimedia.org/wikipedia/commons/e/e2/Dove_house.jpg" TargetMode="External"/><Relationship Id="rId4" Type="http://schemas.microsoft.com/office/2007/relationships/hdphoto" Target="../media/hdphoto9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ublicdomainpictures.net/view-image.php?image=2655&amp;picture=rodina-hus-plave%22%3eRodina%20hus%20plave%3c/a%3e%20od%20Andrew%20Schmidt" TargetMode="External"/><Relationship Id="rId3" Type="http://schemas.openxmlformats.org/officeDocument/2006/relationships/hyperlink" Target="http://cs.wikipedia.org/wiki/Soubor:Domestic_Goose.jpg" TargetMode="External"/><Relationship Id="rId7" Type="http://schemas.openxmlformats.org/officeDocument/2006/relationships/hyperlink" Target="http://commons.wikimedia.org/wiki/File:Holoubatka-sidliste.jpg?uselang=cs" TargetMode="External"/><Relationship Id="rId12" Type="http://schemas.openxmlformats.org/officeDocument/2006/relationships/hyperlink" Target="http://office.microsoft.com/" TargetMode="External"/><Relationship Id="rId2" Type="http://schemas.openxmlformats.org/officeDocument/2006/relationships/hyperlink" Target="http://creativecommons.org/licenses/by-sa/3.0/deed.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Kohout.jpg?uselang=cs" TargetMode="External"/><Relationship Id="rId11" Type="http://schemas.openxmlformats.org/officeDocument/2006/relationships/hyperlink" Target="http://www.publicdomainpictures.net/view-image.php?image=6825&amp;picture=kruty%22%3eKr&#367;ty%3c/a%3e%20od%20Teodoro%20S%20Gruh" TargetMode="External"/><Relationship Id="rId5" Type="http://schemas.openxmlformats.org/officeDocument/2006/relationships/hyperlink" Target="http://cs.wikipedia.org/wiki/Soubor:Dove_house.jpg" TargetMode="External"/><Relationship Id="rId10" Type="http://schemas.openxmlformats.org/officeDocument/2006/relationships/hyperlink" Target="http://commons.wikimedia.org/wiki/File:Ducks_Yerevan2.jpg?uselang=cs" TargetMode="External"/><Relationship Id="rId4" Type="http://schemas.openxmlformats.org/officeDocument/2006/relationships/hyperlink" Target="http://cs.wikipedia.org/wiki/Soubor:Hausente.jpg" TargetMode="External"/><Relationship Id="rId9" Type="http://schemas.openxmlformats.org/officeDocument/2006/relationships/hyperlink" Target="http://uzviratek.blog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1750" y="503675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67657" y="2888940"/>
            <a:ext cx="5945962" cy="2124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dirty="0"/>
              <a:t>projekt č. </a:t>
            </a:r>
            <a:r>
              <a:rPr lang="cs-CZ" dirty="0" smtClean="0"/>
              <a:t>CZ.1.07/1.4.00/21.1314</a:t>
            </a:r>
          </a:p>
          <a:p>
            <a:pPr algn="ctr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b="1" dirty="0" smtClean="0"/>
              <a:t>Č</a:t>
            </a:r>
            <a:r>
              <a:rPr lang="cs-CZ" b="1" dirty="0"/>
              <a:t>. </a:t>
            </a:r>
            <a:r>
              <a:rPr lang="cs-CZ" b="1" dirty="0" err="1"/>
              <a:t>DUMu</a:t>
            </a:r>
            <a:r>
              <a:rPr lang="cs-CZ" b="1" dirty="0"/>
              <a:t> </a:t>
            </a:r>
            <a:r>
              <a:rPr lang="cs-CZ" b="1" dirty="0" smtClean="0"/>
              <a:t>VY_32_INOVACE_02_12_Zvířata</a:t>
            </a:r>
          </a:p>
          <a:p>
            <a:pPr algn="ctr">
              <a:lnSpc>
                <a:spcPct val="150000"/>
              </a:lnSpc>
              <a:defRPr/>
            </a:pPr>
            <a:r>
              <a:rPr lang="cs-CZ" dirty="0" smtClean="0"/>
              <a:t>Vzdělávací oblast: Člověk a jeho svět - 1. a 2. ročník</a:t>
            </a:r>
          </a:p>
          <a:p>
            <a:pPr algn="ctr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Tematický celek: Zvířata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168860"/>
            <a:ext cx="2122569" cy="54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Domácí ptáci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96625" y="5454225"/>
            <a:ext cx="6588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Autor: Mgr. Bronislava </a:t>
            </a:r>
            <a:r>
              <a:rPr lang="cs-CZ" sz="1600" dirty="0" err="1" smtClean="0"/>
              <a:t>Uličníková</a:t>
            </a:r>
            <a:endParaRPr lang="cs-CZ" sz="1600" dirty="0" smtClean="0"/>
          </a:p>
          <a:p>
            <a:pPr algn="ctr"/>
            <a:r>
              <a:rPr lang="cs-CZ" sz="1600" dirty="0" smtClean="0"/>
              <a:t>Anotace: Výkladová </a:t>
            </a:r>
            <a:r>
              <a:rPr lang="cs-CZ" sz="1600" dirty="0" smtClean="0"/>
              <a:t>prezentace přináší základní poznatky o </a:t>
            </a:r>
            <a:r>
              <a:rPr lang="cs-CZ" sz="1600" dirty="0" smtClean="0"/>
              <a:t>domácích </a:t>
            </a:r>
            <a:r>
              <a:rPr lang="cs-CZ" sz="1600" dirty="0" smtClean="0"/>
              <a:t>ptácích. Obsahuje pracovní </a:t>
            </a:r>
            <a:r>
              <a:rPr lang="cs-CZ" sz="1600" dirty="0" smtClean="0"/>
              <a:t>aktivity pro žáky.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877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ser\Dokumenty\Obrázky\800px-Kohout.jpg"/>
          <p:cNvPicPr>
            <a:picLocks noChangeAspect="1" noChangeArrowheads="1"/>
          </p:cNvPicPr>
          <p:nvPr/>
        </p:nvPicPr>
        <p:blipFill>
          <a:blip r:embed="rId2" cstate="print"/>
          <a:srcRect l="6590" t="9451" r="32172"/>
          <a:stretch>
            <a:fillRect/>
          </a:stretch>
        </p:blipFill>
        <p:spPr bwMode="auto">
          <a:xfrm>
            <a:off x="2141730" y="1133745"/>
            <a:ext cx="4609726" cy="511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Obdélník 2"/>
          <p:cNvSpPr/>
          <p:nvPr/>
        </p:nvSpPr>
        <p:spPr>
          <a:xfrm>
            <a:off x="7227295" y="1043735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hlava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27295" y="2585462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krk</a:t>
            </a:r>
          </a:p>
        </p:txBody>
      </p:sp>
      <p:sp>
        <p:nvSpPr>
          <p:cNvPr id="6" name="Obdélník 5"/>
          <p:cNvSpPr/>
          <p:nvPr/>
        </p:nvSpPr>
        <p:spPr>
          <a:xfrm>
            <a:off x="634062" y="1043734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trup</a:t>
            </a:r>
          </a:p>
        </p:txBody>
      </p:sp>
      <p:sp>
        <p:nvSpPr>
          <p:cNvPr id="7" name="Obdélník 6"/>
          <p:cNvSpPr/>
          <p:nvPr/>
        </p:nvSpPr>
        <p:spPr>
          <a:xfrm>
            <a:off x="341529" y="5634245"/>
            <a:ext cx="193521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noha hrabavá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72300" y="4050842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křídlo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61710" y="413665"/>
            <a:ext cx="5604035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400" dirty="0" smtClean="0"/>
              <a:t>Části těla domácích ptáků – hrabavá drůbež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701570" y="2978950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ocas</a:t>
            </a:r>
          </a:p>
        </p:txBody>
      </p:sp>
      <p:cxnSp>
        <p:nvCxnSpPr>
          <p:cNvPr id="12" name="Přímá spojovací šipka 11"/>
          <p:cNvCxnSpPr>
            <a:stCxn id="3" idx="1"/>
          </p:cNvCxnSpPr>
          <p:nvPr/>
        </p:nvCxnSpPr>
        <p:spPr>
          <a:xfrm flipH="1">
            <a:off x="5652120" y="1291263"/>
            <a:ext cx="1575175" cy="517557"/>
          </a:xfrm>
          <a:prstGeom prst="straightConnector1">
            <a:avLst/>
          </a:prstGeom>
          <a:ln w="158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5877144" y="2348880"/>
            <a:ext cx="1395156" cy="495055"/>
          </a:xfrm>
          <a:prstGeom prst="straightConnector1">
            <a:avLst/>
          </a:prstGeom>
          <a:ln w="158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5337085" y="4239090"/>
            <a:ext cx="1890212" cy="2"/>
          </a:xfrm>
          <a:prstGeom prst="straightConnector1">
            <a:avLst/>
          </a:prstGeom>
          <a:ln w="158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276744" y="5769260"/>
            <a:ext cx="2520281" cy="112512"/>
          </a:xfrm>
          <a:prstGeom prst="straightConnector1">
            <a:avLst/>
          </a:prstGeom>
          <a:ln w="158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1781690" y="3023955"/>
            <a:ext cx="1890210" cy="202524"/>
          </a:xfrm>
          <a:prstGeom prst="straightConnector1">
            <a:avLst/>
          </a:prstGeom>
          <a:ln w="158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6" idx="3"/>
          </p:cNvCxnSpPr>
          <p:nvPr/>
        </p:nvCxnSpPr>
        <p:spPr>
          <a:xfrm>
            <a:off x="1759187" y="1291262"/>
            <a:ext cx="2902823" cy="1867708"/>
          </a:xfrm>
          <a:prstGeom prst="straightConnector1">
            <a:avLst/>
          </a:prstGeom>
          <a:ln w="158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228046" y="1763815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zobák</a:t>
            </a:r>
          </a:p>
        </p:txBody>
      </p:sp>
      <p:cxnSp>
        <p:nvCxnSpPr>
          <p:cNvPr id="19" name="Přímá spojovací šipka 13"/>
          <p:cNvCxnSpPr>
            <a:stCxn id="17" idx="1"/>
          </p:cNvCxnSpPr>
          <p:nvPr/>
        </p:nvCxnSpPr>
        <p:spPr>
          <a:xfrm flipH="1" flipV="1">
            <a:off x="6170589" y="1932584"/>
            <a:ext cx="1057457" cy="78759"/>
          </a:xfrm>
          <a:prstGeom prst="straightConnector1">
            <a:avLst/>
          </a:prstGeom>
          <a:ln w="158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q98ew7\Obrázky\SLEPICE_68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2" t="22266" r="10395" b="36812"/>
          <a:stretch/>
        </p:blipFill>
        <p:spPr bwMode="auto">
          <a:xfrm>
            <a:off x="2951820" y="2078850"/>
            <a:ext cx="2880320" cy="202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96925" y="642380"/>
            <a:ext cx="1831720" cy="5232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800" dirty="0" smtClean="0"/>
              <a:t>Kur domácí</a:t>
            </a:r>
            <a:endParaRPr lang="cs-CZ" sz="2800" dirty="0"/>
          </a:p>
        </p:txBody>
      </p:sp>
      <p:pic>
        <p:nvPicPr>
          <p:cNvPr id="4" name="Picture 2" descr="C:\Documents and Settings\User\Dokumenty\Obrázky\800px-Kohout.jpg"/>
          <p:cNvPicPr>
            <a:picLocks noChangeAspect="1" noChangeArrowheads="1"/>
          </p:cNvPicPr>
          <p:nvPr/>
        </p:nvPicPr>
        <p:blipFill>
          <a:blip r:embed="rId4" cstate="print"/>
          <a:srcRect l="6590" t="10921" r="33871" b="872"/>
          <a:stretch>
            <a:fillRect/>
          </a:stretch>
        </p:blipFill>
        <p:spPr bwMode="auto">
          <a:xfrm>
            <a:off x="341530" y="1403775"/>
            <a:ext cx="2430270" cy="27003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691680" y="5049180"/>
            <a:ext cx="5554406" cy="79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potrava: zrní, semena, tráva, červi, hmyz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užitek: </a:t>
            </a:r>
            <a:r>
              <a:rPr lang="cs-CZ" sz="2400" dirty="0"/>
              <a:t>m</a:t>
            </a:r>
            <a:r>
              <a:rPr lang="cs-CZ" sz="2400" dirty="0" smtClean="0"/>
              <a:t>aso, vejce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1610" y="4329100"/>
            <a:ext cx="1063946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kohout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82266" y="4284094"/>
            <a:ext cx="1045479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slepice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22113" t="25763" r="14132" b="6516"/>
          <a:stretch/>
        </p:blipFill>
        <p:spPr bwMode="auto">
          <a:xfrm>
            <a:off x="6012160" y="2123855"/>
            <a:ext cx="2835315" cy="20069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994826" y="4284093"/>
            <a:ext cx="739370" cy="39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kuře</a:t>
            </a:r>
          </a:p>
        </p:txBody>
      </p:sp>
    </p:spTree>
    <p:extLst>
      <p:ext uri="{BB962C8B-B14F-4D97-AF65-F5344CB8AC3E}">
        <p14:creationId xmlns:p14="http://schemas.microsoft.com/office/powerpoint/2010/main" xmlns="" val="282816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q98ew7\Obrázky\KRŮTA_689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409" t="45228" r="18749" b="9909"/>
          <a:stretch/>
        </p:blipFill>
        <p:spPr bwMode="auto">
          <a:xfrm>
            <a:off x="2186735" y="1853825"/>
            <a:ext cx="3330370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36885" y="683695"/>
            <a:ext cx="2335960" cy="5232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800" dirty="0" smtClean="0"/>
              <a:t>Krocan domácí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81890" y="4374105"/>
            <a:ext cx="839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krůta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1570" y="4374105"/>
            <a:ext cx="1025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krocan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42230" y="4374105"/>
            <a:ext cx="846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krůtě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241630" y="5229200"/>
            <a:ext cx="618393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potrava</a:t>
            </a:r>
            <a:r>
              <a:rPr lang="cs-CZ" sz="2400" dirty="0"/>
              <a:t>: zrní, tráva, obilný </a:t>
            </a:r>
            <a:r>
              <a:rPr lang="cs-CZ" sz="2400" dirty="0" smtClean="0"/>
              <a:t>šrot, hmyz, slimáci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užitek</a:t>
            </a:r>
            <a:r>
              <a:rPr lang="cs-CZ" sz="2400" dirty="0"/>
              <a:t>: </a:t>
            </a:r>
            <a:r>
              <a:rPr lang="cs-CZ" sz="2400" dirty="0" smtClean="0"/>
              <a:t>maso</a:t>
            </a:r>
            <a:endParaRPr lang="cs-CZ" sz="2400" dirty="0"/>
          </a:p>
        </p:txBody>
      </p:sp>
      <p:pic>
        <p:nvPicPr>
          <p:cNvPr id="10" name="Picture 4" descr="Krůty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6456" t="41939" r="5203" b="2578"/>
          <a:stretch>
            <a:fillRect/>
          </a:stretch>
        </p:blipFill>
        <p:spPr bwMode="auto">
          <a:xfrm>
            <a:off x="5607115" y="1853825"/>
            <a:ext cx="3060000" cy="2563783"/>
          </a:xfrm>
          <a:prstGeom prst="rect">
            <a:avLst/>
          </a:prstGeom>
          <a:noFill/>
        </p:spPr>
      </p:pic>
      <p:pic>
        <p:nvPicPr>
          <p:cNvPr id="1026" name="Picture 2" descr="H:\MP9001805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540" y="1808820"/>
            <a:ext cx="1636884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497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26895" y="548680"/>
            <a:ext cx="2210862" cy="5232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800" dirty="0" smtClean="0"/>
              <a:t>Holub domácí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81890" y="4689140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holub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6565" y="4689140"/>
            <a:ext cx="1257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holubice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4644135"/>
            <a:ext cx="1218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holoubě</a:t>
            </a:r>
            <a:endParaRPr lang="cs-CZ" sz="2400" dirty="0"/>
          </a:p>
        </p:txBody>
      </p:sp>
      <p:pic>
        <p:nvPicPr>
          <p:cNvPr id="7" name="Picture 8" descr="Soubor:Holoubatka-sidlist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rcRect t="17367" r="13532" b="30609"/>
          <a:stretch>
            <a:fillRect/>
          </a:stretch>
        </p:blipFill>
        <p:spPr bwMode="auto">
          <a:xfrm>
            <a:off x="4662010" y="1493785"/>
            <a:ext cx="3904211" cy="3132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5409220"/>
            <a:ext cx="3168000" cy="75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potrava</a:t>
            </a:r>
            <a:r>
              <a:rPr lang="cs-CZ" sz="2400" dirty="0"/>
              <a:t>: zrní, </a:t>
            </a:r>
            <a:r>
              <a:rPr lang="cs-CZ" sz="2400" dirty="0" smtClean="0"/>
              <a:t>semena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užitek</a:t>
            </a:r>
            <a:r>
              <a:rPr lang="cs-CZ" sz="2400" dirty="0"/>
              <a:t>: </a:t>
            </a:r>
            <a:r>
              <a:rPr lang="cs-CZ" sz="2400" dirty="0" smtClean="0"/>
              <a:t>okrasa, sport 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2050" name="Picture 2" descr="H:\MP900180529[1]k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100" t="37204" r="9868" b="9253"/>
          <a:stretch/>
        </p:blipFill>
        <p:spPr bwMode="auto">
          <a:xfrm>
            <a:off x="656564" y="1493784"/>
            <a:ext cx="3746186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9075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C:\Documents and Settings\User\Dokumenty\Obrázky\453px-Domestic_Goo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06815" y="1313765"/>
            <a:ext cx="3537677" cy="46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Obdélník 2"/>
          <p:cNvSpPr/>
          <p:nvPr/>
        </p:nvSpPr>
        <p:spPr>
          <a:xfrm>
            <a:off x="7227295" y="1043735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hlava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27295" y="2573905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krk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6555" y="1133745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trup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6555" y="5814265"/>
            <a:ext cx="2700300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noha s plovací blánou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27295" y="4059070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křídlo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691680" y="458670"/>
            <a:ext cx="5299656" cy="46166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400" dirty="0" smtClean="0"/>
              <a:t>Části těla domácích </a:t>
            </a:r>
            <a:r>
              <a:rPr lang="cs-CZ" sz="2400" smtClean="0"/>
              <a:t>ptáků - </a:t>
            </a:r>
            <a:r>
              <a:rPr lang="cs-CZ" sz="2400" dirty="0" smtClean="0"/>
              <a:t>vodní drůbež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66555" y="2978950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ocas</a:t>
            </a:r>
          </a:p>
        </p:txBody>
      </p:sp>
      <p:cxnSp>
        <p:nvCxnSpPr>
          <p:cNvPr id="12" name="Přímá spojovací šipka 11"/>
          <p:cNvCxnSpPr>
            <a:stCxn id="3" idx="1"/>
          </p:cNvCxnSpPr>
          <p:nvPr/>
        </p:nvCxnSpPr>
        <p:spPr>
          <a:xfrm flipH="1">
            <a:off x="5472100" y="1291263"/>
            <a:ext cx="1755195" cy="652572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5472100" y="2618910"/>
            <a:ext cx="1755197" cy="180021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8" idx="1"/>
          </p:cNvCxnSpPr>
          <p:nvPr/>
        </p:nvCxnSpPr>
        <p:spPr>
          <a:xfrm flipH="1" flipV="1">
            <a:off x="4031941" y="4284096"/>
            <a:ext cx="3195354" cy="22502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7" idx="3"/>
          </p:cNvCxnSpPr>
          <p:nvPr/>
        </p:nvCxnSpPr>
        <p:spPr>
          <a:xfrm flipV="1">
            <a:off x="3266855" y="5679250"/>
            <a:ext cx="1215135" cy="382543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0" idx="3"/>
          </p:cNvCxnSpPr>
          <p:nvPr/>
        </p:nvCxnSpPr>
        <p:spPr>
          <a:xfrm>
            <a:off x="1691680" y="3226478"/>
            <a:ext cx="1620180" cy="967607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736685" y="1358770"/>
            <a:ext cx="2835315" cy="2340260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7227294" y="1808820"/>
            <a:ext cx="1125125" cy="495055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2200" dirty="0">
                <a:solidFill>
                  <a:schemeClr val="tx1"/>
                </a:solidFill>
              </a:rPr>
              <a:t>zobák</a:t>
            </a:r>
          </a:p>
        </p:txBody>
      </p:sp>
      <p:cxnSp>
        <p:nvCxnSpPr>
          <p:cNvPr id="30" name="Přímá spojovací šipka 29"/>
          <p:cNvCxnSpPr>
            <a:stCxn id="29" idx="1"/>
          </p:cNvCxnSpPr>
          <p:nvPr/>
        </p:nvCxnSpPr>
        <p:spPr>
          <a:xfrm flipH="1">
            <a:off x="5787135" y="2056348"/>
            <a:ext cx="1440159" cy="202522"/>
          </a:xfrm>
          <a:prstGeom prst="straightConnector1">
            <a:avLst/>
          </a:prstGeom>
          <a:ln w="127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77519" y="593685"/>
            <a:ext cx="2390847" cy="5232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800" dirty="0" smtClean="0"/>
              <a:t>Kachna domácí</a:t>
            </a:r>
            <a:endParaRPr lang="cs-CZ" sz="2800" dirty="0"/>
          </a:p>
        </p:txBody>
      </p:sp>
      <p:pic>
        <p:nvPicPr>
          <p:cNvPr id="4" name="Picture 2" descr="C:\Documents and Settings\User\Dokumenty\Obrázky\800px-Ducks_Yerevan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17749" t="36711" r="30912"/>
          <a:stretch/>
        </p:blipFill>
        <p:spPr bwMode="auto">
          <a:xfrm>
            <a:off x="5517105" y="1403775"/>
            <a:ext cx="3348560" cy="3096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1540" y="4554125"/>
            <a:ext cx="1067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kachna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46975" y="4554125"/>
            <a:ext cx="857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kačer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87235" y="4554125"/>
            <a:ext cx="1073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kachně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5248277"/>
            <a:ext cx="67957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potrava</a:t>
            </a:r>
            <a:r>
              <a:rPr lang="cs-CZ" sz="2400" dirty="0"/>
              <a:t>: vodní rostliny a </a:t>
            </a:r>
            <a:r>
              <a:rPr lang="cs-CZ" sz="2400" dirty="0" smtClean="0"/>
              <a:t>drobní vodní živočichové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užitek: maso, peří</a:t>
            </a:r>
            <a:endParaRPr lang="cs-CZ" sz="2400" dirty="0"/>
          </a:p>
        </p:txBody>
      </p:sp>
      <p:pic>
        <p:nvPicPr>
          <p:cNvPr id="2051" name="Picture 3" descr="C:\Documents and Settings\User\Dokumenty\Obrázky\P1070930 kachna a kačer.jpg"/>
          <p:cNvPicPr>
            <a:picLocks noChangeAspect="1" noChangeArrowheads="1"/>
          </p:cNvPicPr>
          <p:nvPr/>
        </p:nvPicPr>
        <p:blipFill>
          <a:blip r:embed="rId4" cstate="print">
            <a:lum contrast="10000"/>
          </a:blip>
          <a:srcRect l="4360" t="1421" r="2347"/>
          <a:stretch>
            <a:fillRect/>
          </a:stretch>
        </p:blipFill>
        <p:spPr bwMode="auto">
          <a:xfrm>
            <a:off x="431540" y="1403775"/>
            <a:ext cx="4815535" cy="31229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87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User\Dokumenty\Obrázky\1081-1241629485A6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3653" t="13081" r="5912" b="11148"/>
          <a:stretch/>
        </p:blipFill>
        <p:spPr bwMode="auto">
          <a:xfrm>
            <a:off x="1317052" y="1313765"/>
            <a:ext cx="6050667" cy="380010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87335" y="2978950"/>
            <a:ext cx="776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husa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7335" y="4104075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house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87335" y="1853825"/>
            <a:ext cx="1051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houser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231740" y="5274205"/>
            <a:ext cx="4320000" cy="792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potrava</a:t>
            </a:r>
            <a:r>
              <a:rPr lang="cs-CZ" sz="2400" dirty="0"/>
              <a:t>: zrní, tráva, obilný šrot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užitek</a:t>
            </a:r>
            <a:r>
              <a:rPr lang="cs-CZ" sz="2400" dirty="0"/>
              <a:t>: maso, </a:t>
            </a:r>
            <a:r>
              <a:rPr lang="cs-CZ" sz="2400" dirty="0" smtClean="0"/>
              <a:t>sádlo, peří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6865" y="638690"/>
            <a:ext cx="2063385" cy="52322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800" dirty="0" smtClean="0"/>
              <a:t>Husa domácí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6765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q98ew7\Obrázky\SLEPICE_68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487" t="17216" r="9713" b="34570"/>
          <a:stretch/>
        </p:blipFill>
        <p:spPr bwMode="auto">
          <a:xfrm>
            <a:off x="6147175" y="1268760"/>
            <a:ext cx="2295738" cy="17010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q98ew7\Obrázky\KRŮTA_689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66" t="46447" r="16140" b="9909"/>
          <a:stretch/>
        </p:blipFill>
        <p:spPr bwMode="auto">
          <a:xfrm>
            <a:off x="611560" y="1313765"/>
            <a:ext cx="2268538" cy="16109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/>
          <a:srcRect t="2314" r="1031"/>
          <a:stretch>
            <a:fillRect/>
          </a:stretch>
        </p:blipFill>
        <p:spPr bwMode="auto">
          <a:xfrm>
            <a:off x="611560" y="3654025"/>
            <a:ext cx="2236329" cy="165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6" name="Picture 2" descr="C:\Documents and Settings\User\Dokumenty\Obrázky\800px-Hausente.jpg"/>
          <p:cNvPicPr>
            <a:picLocks noChangeAspect="1" noChangeArrowheads="1"/>
          </p:cNvPicPr>
          <p:nvPr/>
        </p:nvPicPr>
        <p:blipFill>
          <a:blip r:embed="rId7" cstate="print"/>
          <a:srcRect t="6926" r="13859" b="730"/>
          <a:stretch>
            <a:fillRect/>
          </a:stretch>
        </p:blipFill>
        <p:spPr bwMode="auto">
          <a:xfrm>
            <a:off x="6192180" y="3654025"/>
            <a:ext cx="2318400" cy="165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7" name="Picture 5" descr="C:\Documents and Settings\User\Dokumenty\Obrázky\1081-1241629485A67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3653" t="13081" r="5912" b="7960"/>
          <a:stretch/>
        </p:blipFill>
        <p:spPr bwMode="auto">
          <a:xfrm>
            <a:off x="3401870" y="4779150"/>
            <a:ext cx="2365263" cy="1548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Obdélník 2"/>
          <p:cNvSpPr/>
          <p:nvPr/>
        </p:nvSpPr>
        <p:spPr>
          <a:xfrm>
            <a:off x="3851920" y="1313765"/>
            <a:ext cx="1318069" cy="405045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maso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06915" y="2123855"/>
            <a:ext cx="1350150" cy="405045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vejce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61910" y="2888940"/>
            <a:ext cx="1440160" cy="405045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peří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671900" y="3699030"/>
            <a:ext cx="1620180" cy="406129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okrasa, sport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76745" y="458670"/>
            <a:ext cx="5112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Čím jsou zvířata užitečná</a:t>
            </a:r>
            <a:r>
              <a:rPr lang="cs-CZ" sz="2400" dirty="0" smtClean="0"/>
              <a:t>? Spoj čarou.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5482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1780" y="548680"/>
            <a:ext cx="4431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Pojmenuj  rodiny domácích ptáků.</a:t>
            </a:r>
            <a:endParaRPr lang="cs-CZ" sz="2400" dirty="0"/>
          </a:p>
        </p:txBody>
      </p:sp>
      <p:pic>
        <p:nvPicPr>
          <p:cNvPr id="4098" name="Picture 2" descr="C:\Users\q98ew7\Obrázky\SLEPICE_68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330" t="20839" r="9713" b="34570"/>
          <a:stretch/>
        </p:blipFill>
        <p:spPr bwMode="auto">
          <a:xfrm>
            <a:off x="521550" y="1493785"/>
            <a:ext cx="2503194" cy="1709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q98ew7\Obrázky\KRŮTA_6897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37" t="45228" r="16140" b="9909"/>
          <a:stretch/>
        </p:blipFill>
        <p:spPr bwMode="auto">
          <a:xfrm>
            <a:off x="566555" y="4239090"/>
            <a:ext cx="2520000" cy="176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/>
          <a:srcRect t="4662" r="1334" b="3747"/>
          <a:stretch>
            <a:fillRect/>
          </a:stretch>
        </p:blipFill>
        <p:spPr bwMode="auto">
          <a:xfrm>
            <a:off x="6237185" y="4239090"/>
            <a:ext cx="2520280" cy="1755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476545" y="3203975"/>
            <a:ext cx="2584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KOHOUT - SLEPICE - KUŘE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1540" y="5994285"/>
            <a:ext cx="2575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KROCAN - KRŮTA - KRŮTĚ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8336" y="5994285"/>
            <a:ext cx="3024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HOLUB - HOLUBICE - HOLOUBĚ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11860" y="5319210"/>
            <a:ext cx="2731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KAČER </a:t>
            </a:r>
            <a:r>
              <a:rPr lang="cs-CZ" dirty="0" smtClean="0"/>
              <a:t>- KACHNA </a:t>
            </a:r>
            <a:r>
              <a:rPr lang="cs-CZ" dirty="0"/>
              <a:t>- KACHNĚ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315897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HOUSER - HUSA - HOUSE</a:t>
            </a:r>
            <a:endParaRPr lang="cs-CZ" dirty="0"/>
          </a:p>
        </p:txBody>
      </p:sp>
      <p:pic>
        <p:nvPicPr>
          <p:cNvPr id="1026" name="Picture 2" descr="C:\Documents and Settings\User\Dokumenty\Obrázky\800px-Hausente.jpg"/>
          <p:cNvPicPr>
            <a:picLocks noChangeAspect="1" noChangeArrowheads="1"/>
          </p:cNvPicPr>
          <p:nvPr/>
        </p:nvPicPr>
        <p:blipFill>
          <a:blip r:embed="rId7" cstate="print"/>
          <a:srcRect t="6926" r="13859" b="730"/>
          <a:stretch>
            <a:fillRect/>
          </a:stretch>
        </p:blipFill>
        <p:spPr bwMode="auto">
          <a:xfrm>
            <a:off x="3356865" y="3474005"/>
            <a:ext cx="2570400" cy="1836000"/>
          </a:xfrm>
          <a:prstGeom prst="rect">
            <a:avLst/>
          </a:prstGeom>
          <a:noFill/>
        </p:spPr>
      </p:pic>
      <p:pic>
        <p:nvPicPr>
          <p:cNvPr id="17" name="Picture 5" descr="C:\Documents and Settings\User\Dokumenty\Obrázky\1081-1241629485A67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6499" t="14979" r="5279" b="12887"/>
          <a:stretch/>
        </p:blipFill>
        <p:spPr bwMode="auto">
          <a:xfrm>
            <a:off x="5877145" y="1493785"/>
            <a:ext cx="2790310" cy="17101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42260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2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25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2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25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2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25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q98ew7\Obrázky\KURNÍK_69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27" t="4847" r="4975" b="12954"/>
          <a:stretch/>
        </p:blipFill>
        <p:spPr bwMode="auto">
          <a:xfrm>
            <a:off x="5472100" y="1313765"/>
            <a:ext cx="2784000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3176845" y="5004175"/>
            <a:ext cx="1358193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HOLUBNÍK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27195" y="3474005"/>
            <a:ext cx="1215135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KURNÍK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" name="Picture 2" descr="Soubor:Dove hous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lum bright="10000" contrast="10000"/>
          </a:blip>
          <a:srcRect/>
          <a:stretch>
            <a:fillRect/>
          </a:stretch>
        </p:blipFill>
        <p:spPr bwMode="auto">
          <a:xfrm>
            <a:off x="1241630" y="4059070"/>
            <a:ext cx="1863000" cy="2484000"/>
          </a:xfrm>
          <a:prstGeom prst="rect">
            <a:avLst/>
          </a:prstGeom>
          <a:noFill/>
        </p:spPr>
      </p:pic>
      <p:pic>
        <p:nvPicPr>
          <p:cNvPr id="1027" name="Picture 3" descr="H:\IMG_7076 příb.jpg"/>
          <p:cNvPicPr>
            <a:picLocks noChangeAspect="1" noChangeArrowheads="1"/>
          </p:cNvPicPr>
          <p:nvPr/>
        </p:nvPicPr>
        <p:blipFill rotWithShape="1">
          <a:blip r:embed="rId7" cstate="print">
            <a:lum bright="10000" contrast="1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418" t="5731" r="3200" b="18746"/>
          <a:stretch/>
        </p:blipFill>
        <p:spPr bwMode="auto">
          <a:xfrm>
            <a:off x="5562110" y="4059070"/>
            <a:ext cx="2664000" cy="1950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5607115" y="6129300"/>
            <a:ext cx="2556093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PŘÍBYTEK PRO DRŮBEŽ</a:t>
            </a:r>
          </a:p>
        </p:txBody>
      </p:sp>
      <p:pic>
        <p:nvPicPr>
          <p:cNvPr id="1030" name="Picture 6" descr="H:\OOOOOOOOO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43" t="-1" r="16015" b="25583"/>
          <a:stretch/>
        </p:blipFill>
        <p:spPr bwMode="auto">
          <a:xfrm>
            <a:off x="670911" y="1205727"/>
            <a:ext cx="3188610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1106615" y="3519010"/>
            <a:ext cx="2160240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STATEK - CHLÉV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1650" y="503675"/>
            <a:ext cx="6558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Příbytky pro domácí ptáky. Vyprávěj, kdo zde bydlí.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6059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15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746575" y="1718810"/>
            <a:ext cx="7740861" cy="4653468"/>
          </a:xfrm>
          <a:prstGeom prst="round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216000" bIns="216000" rtlCol="0" anchor="t"/>
          <a:lstStyle/>
          <a:p>
            <a:pPr algn="ctr">
              <a:lnSpc>
                <a:spcPct val="300000"/>
              </a:lnSpc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ctr">
              <a:lnSpc>
                <a:spcPct val="300000"/>
              </a:lnSpc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031940" y="1043735"/>
            <a:ext cx="1188000" cy="324000"/>
          </a:xfrm>
          <a:prstGeom prst="roundRect">
            <a:avLst/>
          </a:prstGeom>
          <a:solidFill>
            <a:srgbClr val="00B050">
              <a:alpha val="91000"/>
            </a:srgb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SAMICE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511660" y="1043735"/>
            <a:ext cx="1188000" cy="324000"/>
          </a:xfrm>
          <a:prstGeom prst="round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SAMEC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417205" y="1043735"/>
            <a:ext cx="1188000" cy="324000"/>
          </a:xfrm>
          <a:prstGeom prst="round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MLÁDĚ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728851" y="323654"/>
            <a:ext cx="4588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Sestav správně členy zvířecí rodiny.</a:t>
            </a:r>
            <a:endParaRPr lang="cs-CZ" sz="2400" dirty="0"/>
          </a:p>
        </p:txBody>
      </p:sp>
      <p:pic>
        <p:nvPicPr>
          <p:cNvPr id="1027" name="Picture 3" descr="C:\Users\q98ew7\Obrázky\Obrázek2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1940" y="2933945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q98ew7\Obrázky\Obrázek2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7125" y="4734145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q98ew7\Obrázky\Obrázek2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660" y="3879050"/>
            <a:ext cx="119538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Obrázek25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660" y="5544235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q98ew7\Obrázky\Obrázek26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660" y="4779150"/>
            <a:ext cx="1377950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Obrázek28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1940" y="2078850"/>
            <a:ext cx="11890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q98ew7\Obrázky\Obrázek29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660" y="2078850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q98ew7\Obrázky\Obrázek30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7205" y="3834044"/>
            <a:ext cx="1219200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q98ew7\Obrázky\Obrázek31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1940" y="5589240"/>
            <a:ext cx="1200150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q98ew7\Obrázky\Obrázek32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3015" y="3834045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q98ew7\Obrázky\Obrázek33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6935" y="4824155"/>
            <a:ext cx="134778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q98ew7\Obrázky\Obrázek34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2210" y="2933945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q98ew7\Obrázky\Obrázek35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2210" y="2123855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q98ew7\Obrázky\Obrázek36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6655" y="2933945"/>
            <a:ext cx="1176337" cy="53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q98ew7\Obrázky\Obrázek37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7215" y="5499230"/>
            <a:ext cx="1176337" cy="626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Zaoblený obdélník 24"/>
          <p:cNvSpPr/>
          <p:nvPr/>
        </p:nvSpPr>
        <p:spPr>
          <a:xfrm>
            <a:off x="6597225" y="1538789"/>
            <a:ext cx="1620180" cy="4814975"/>
          </a:xfrm>
          <a:prstGeom prst="round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2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HOUSE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KUŘE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KACHNĚ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HOLOUBĚ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KRŮTĚ</a:t>
            </a:r>
          </a:p>
          <a:p>
            <a:pPr algn="ctr">
              <a:lnSpc>
                <a:spcPct val="300000"/>
              </a:lnSpc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031940" y="1493784"/>
            <a:ext cx="1620180" cy="4904985"/>
          </a:xfrm>
          <a:prstGeom prst="round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300000"/>
              </a:lnSpc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HUSA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SLEPICE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KACHNA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HOLUBICE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KRŮTA</a:t>
            </a:r>
          </a:p>
          <a:p>
            <a:pPr algn="ctr">
              <a:lnSpc>
                <a:spcPct val="300000"/>
              </a:lnSpc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241630" y="1493784"/>
            <a:ext cx="1620180" cy="4904985"/>
          </a:xfrm>
          <a:prstGeom prst="round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300000"/>
              </a:lnSpc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ctr">
              <a:lnSpc>
                <a:spcPct val="200000"/>
              </a:lnSpc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HOUSER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KOHOUT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KAČER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HOLUB</a:t>
            </a:r>
          </a:p>
          <a:p>
            <a:pPr algn="ctr">
              <a:lnSpc>
                <a:spcPct val="30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KROCAN</a:t>
            </a:r>
          </a:p>
          <a:p>
            <a:pPr algn="ctr">
              <a:lnSpc>
                <a:spcPct val="300000"/>
              </a:lnSpc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ctr">
              <a:lnSpc>
                <a:spcPct val="300000"/>
              </a:lnSpc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301970" y="998730"/>
            <a:ext cx="936104" cy="288000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601670" y="1043735"/>
            <a:ext cx="936104" cy="288032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SAMEC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912260" y="1043735"/>
            <a:ext cx="936104" cy="288032"/>
          </a:xfrm>
          <a:prstGeom prst="round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MLÁDĚ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46975" y="368660"/>
            <a:ext cx="935192" cy="36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Řešení.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0686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6555" y="908720"/>
            <a:ext cx="18473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84987" y="638690"/>
            <a:ext cx="8924953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Zdroje:</a:t>
            </a:r>
          </a:p>
          <a:p>
            <a:r>
              <a:rPr lang="cs-CZ" sz="1100" dirty="0" smtClean="0"/>
              <a:t>Harrison, J.J. Wikipedia.cz: </a:t>
            </a:r>
            <a:r>
              <a:rPr lang="cs-CZ" sz="1100" dirty="0" err="1" smtClean="0"/>
              <a:t>Domestic</a:t>
            </a:r>
            <a:r>
              <a:rPr lang="cs-CZ" sz="1100" dirty="0" smtClean="0"/>
              <a:t> </a:t>
            </a:r>
            <a:r>
              <a:rPr lang="cs-CZ" sz="1100" dirty="0"/>
              <a:t>Goose.jpg [online]. </a:t>
            </a:r>
            <a:r>
              <a:rPr lang="cs-CZ" sz="1100" dirty="0" smtClean="0"/>
              <a:t>[cit. 2012-5-6].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</a:p>
          <a:p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 &lt;</a:t>
            </a:r>
            <a:r>
              <a:rPr lang="cs-CZ" sz="1100" dirty="0" smtClean="0">
                <a:sym typeface="Symbol"/>
                <a:hlinkClick r:id="rId3"/>
              </a:rPr>
              <a:t>http://cs.wikipedia.org/wiki/</a:t>
            </a:r>
            <a:r>
              <a:rPr lang="cs-CZ" sz="1100" dirty="0" err="1" smtClean="0">
                <a:sym typeface="Symbol"/>
                <a:hlinkClick r:id="rId3"/>
              </a:rPr>
              <a:t>Soubor:Domestic_Goose.jpg</a:t>
            </a:r>
            <a:r>
              <a:rPr lang="cs-CZ" sz="1100" smtClean="0">
                <a:sym typeface="Symbol"/>
              </a:rPr>
              <a:t>. </a:t>
            </a:r>
            <a:endParaRPr lang="cs-CZ" sz="1100" dirty="0" smtClean="0">
              <a:sym typeface="Symbol"/>
            </a:endParaRPr>
          </a:p>
          <a:p>
            <a:r>
              <a:rPr lang="cs-CZ" sz="1100" dirty="0" smtClean="0"/>
              <a:t>Winter, </a:t>
            </a:r>
            <a:r>
              <a:rPr lang="cs-CZ" sz="1100" dirty="0" err="1" smtClean="0"/>
              <a:t>Maren</a:t>
            </a:r>
            <a:r>
              <a:rPr lang="cs-CZ" sz="1100" dirty="0"/>
              <a:t>. Wikipedia.cz: Hausente.jpg [online]. [cit</a:t>
            </a:r>
            <a:r>
              <a:rPr lang="cs-CZ" sz="1100" dirty="0" smtClean="0"/>
              <a:t>. 2012-5-6].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4"/>
              </a:rPr>
              <a:t>http://cs.wikipedia.org/wiki/Soubor:Hausente.jpg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err="1" smtClean="0"/>
              <a:t>Carcharoth</a:t>
            </a:r>
            <a:r>
              <a:rPr lang="cs-CZ" sz="1100" dirty="0"/>
              <a:t>. </a:t>
            </a:r>
            <a:r>
              <a:rPr lang="cs-CZ" sz="1100" dirty="0" smtClean="0"/>
              <a:t>Wikipedia.cz: </a:t>
            </a:r>
            <a:r>
              <a:rPr lang="cs-CZ" sz="1100" dirty="0" err="1" smtClean="0"/>
              <a:t>Dove</a:t>
            </a:r>
            <a:r>
              <a:rPr lang="cs-CZ" sz="1100" dirty="0" smtClean="0"/>
              <a:t> house.jpg</a:t>
            </a:r>
            <a:r>
              <a:rPr lang="cs-CZ" sz="1100" dirty="0"/>
              <a:t> [online]. </a:t>
            </a:r>
            <a:r>
              <a:rPr lang="cs-CZ" sz="1100" dirty="0" smtClean="0"/>
              <a:t>[cit. 2012-5-6].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</a:t>
            </a:r>
            <a:endParaRPr lang="cs-CZ" sz="1100" dirty="0" smtClean="0"/>
          </a:p>
          <a:p>
            <a:r>
              <a:rPr lang="cs-CZ" sz="1100" dirty="0" smtClean="0"/>
              <a:t>na WWW: &lt;</a:t>
            </a:r>
            <a:r>
              <a:rPr lang="cs-CZ" sz="1100" dirty="0" smtClean="0">
                <a:hlinkClick r:id="rId5"/>
              </a:rPr>
              <a:t>http://cs.wikipedia.org/wiki/Soubor:Dove_house.jpg</a:t>
            </a:r>
            <a:r>
              <a:rPr lang="cs-CZ" sz="1100" dirty="0" smtClean="0">
                <a:sym typeface="Symbol"/>
              </a:rPr>
              <a:t>. </a:t>
            </a:r>
          </a:p>
          <a:p>
            <a:r>
              <a:rPr lang="cs-CZ" sz="1100" dirty="0" smtClean="0"/>
              <a:t>Jitka. </a:t>
            </a:r>
            <a:r>
              <a:rPr lang="cs-CZ" sz="1100" dirty="0"/>
              <a:t>Commons.wikimedia.org: </a:t>
            </a:r>
            <a:r>
              <a:rPr lang="cs-CZ" sz="1100" dirty="0" smtClean="0"/>
              <a:t> </a:t>
            </a:r>
            <a:r>
              <a:rPr lang="cs-CZ" sz="1100" dirty="0"/>
              <a:t>Kohout.jpg [online]. </a:t>
            </a:r>
            <a:r>
              <a:rPr lang="cs-CZ" sz="1100" dirty="0" smtClean="0"/>
              <a:t>[cit. 2012-5-6]. Dostupné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/>
              <a:t>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6"/>
              </a:rPr>
              <a:t>http://commons.wikimedia.org/wiki/</a:t>
            </a:r>
            <a:r>
              <a:rPr lang="cs-CZ" sz="1100" dirty="0" err="1" smtClean="0">
                <a:hlinkClick r:id="rId6"/>
              </a:rPr>
              <a:t>File:Kohout.jpg?uselang</a:t>
            </a:r>
            <a:r>
              <a:rPr lang="cs-CZ" sz="1100" dirty="0" smtClean="0">
                <a:hlinkClick r:id="rId6"/>
              </a:rPr>
              <a:t>=</a:t>
            </a:r>
            <a:r>
              <a:rPr lang="cs-CZ" sz="1100" dirty="0" err="1" smtClean="0">
                <a:hlinkClick r:id="rId6"/>
              </a:rPr>
              <a:t>cs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smtClean="0"/>
              <a:t>Kovář, Luděk. </a:t>
            </a:r>
            <a:r>
              <a:rPr lang="cs-CZ" sz="1100" dirty="0"/>
              <a:t>Commons.wikimedia.org: </a:t>
            </a:r>
            <a:r>
              <a:rPr lang="cs-CZ" sz="1100" dirty="0" smtClean="0"/>
              <a:t>Holoubatka-sidliste.jpg </a:t>
            </a:r>
            <a:r>
              <a:rPr lang="cs-CZ" sz="1100" dirty="0"/>
              <a:t>[online]. </a:t>
            </a:r>
            <a:r>
              <a:rPr lang="cs-CZ" sz="1100" dirty="0" smtClean="0"/>
              <a:t>[cit. 2012-5-6].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endParaRPr lang="cs-CZ" sz="1100" dirty="0" smtClean="0"/>
          </a:p>
          <a:p>
            <a:r>
              <a:rPr lang="cs-CZ" sz="1100" dirty="0" smtClean="0"/>
              <a:t> </a:t>
            </a:r>
            <a:r>
              <a:rPr lang="cs-CZ" sz="1100" dirty="0">
                <a:hlinkClick r:id="rId2"/>
              </a:rPr>
              <a:t>Uveďte autora3.0 </a:t>
            </a:r>
            <a:r>
              <a:rPr lang="cs-CZ" sz="1100" dirty="0" err="1">
                <a:hlinkClick r:id="rId2"/>
              </a:rPr>
              <a:t>Unported</a:t>
            </a:r>
            <a:r>
              <a:rPr lang="cs-CZ" sz="1100" dirty="0"/>
              <a:t> na </a:t>
            </a:r>
            <a:r>
              <a:rPr lang="cs-CZ" sz="1100" dirty="0" smtClean="0"/>
              <a:t>WWW: &lt;</a:t>
            </a:r>
            <a:r>
              <a:rPr lang="cs-CZ" sz="1100" dirty="0" smtClean="0">
                <a:sym typeface="Symbol"/>
                <a:hlinkClick r:id="rId7"/>
              </a:rPr>
              <a:t>http://commons.wikimedia.org/wiki/File:Holoubatka-sidliste.jpg?uselang=cs</a:t>
            </a:r>
            <a:r>
              <a:rPr lang="cs-CZ" sz="1100" dirty="0" smtClean="0">
                <a:sym typeface="Symbol"/>
              </a:rPr>
              <a:t>.</a:t>
            </a:r>
            <a:r>
              <a:rPr lang="cs-CZ" sz="1100" dirty="0" smtClean="0"/>
              <a:t> </a:t>
            </a:r>
          </a:p>
          <a:p>
            <a:r>
              <a:rPr lang="cs-CZ" sz="1100" dirty="0" smtClean="0"/>
              <a:t>Schmidt, Andrew. Publicdomainpictures.net: Rodina hus plave.jpg </a:t>
            </a:r>
            <a:r>
              <a:rPr lang="cs-CZ" sz="1100" dirty="0"/>
              <a:t>[online]. </a:t>
            </a:r>
            <a:r>
              <a:rPr lang="cs-CZ" sz="1100" dirty="0" smtClean="0"/>
              <a:t>[cit</a:t>
            </a:r>
            <a:r>
              <a:rPr lang="cs-CZ" sz="1100" dirty="0"/>
              <a:t>. 2012-5-6]. </a:t>
            </a:r>
            <a:r>
              <a:rPr lang="cs-CZ" sz="1100" dirty="0" smtClean="0"/>
              <a:t>Dostupné </a:t>
            </a:r>
            <a:r>
              <a:rPr lang="cs-CZ" sz="1100" dirty="0"/>
              <a:t>pod licencí Public </a:t>
            </a:r>
            <a:r>
              <a:rPr lang="cs-CZ" sz="1100" dirty="0" err="1" smtClean="0"/>
              <a:t>domain</a:t>
            </a:r>
            <a:endParaRPr lang="cs-CZ" sz="1100" dirty="0" smtClean="0"/>
          </a:p>
          <a:p>
            <a:r>
              <a:rPr lang="cs-CZ" sz="1100" dirty="0" smtClean="0"/>
              <a:t> </a:t>
            </a:r>
            <a:r>
              <a:rPr lang="cs-CZ" sz="1100" dirty="0"/>
              <a:t>na WWW: </a:t>
            </a:r>
            <a:r>
              <a:rPr lang="cs-CZ" sz="1100" dirty="0" smtClean="0"/>
              <a:t>&lt;</a:t>
            </a:r>
            <a:r>
              <a:rPr lang="da-DK" sz="1100" dirty="0" smtClean="0">
                <a:sym typeface="Symbol"/>
                <a:hlinkClick r:id="rId8"/>
              </a:rPr>
              <a:t>http://www.publicdomainpictures.net/view-image.php?image=2655&amp;picture=rodina-hus-plave"&gt;Rodina hus plave&lt;/a&gt; od Andrew Schmidt</a:t>
            </a:r>
            <a:r>
              <a:rPr lang="da-DK" sz="1100" dirty="0" smtClean="0">
                <a:sym typeface="Symbol"/>
              </a:rPr>
              <a:t>&gt;</a:t>
            </a:r>
            <a:r>
              <a:rPr lang="cs-CZ" sz="1100" dirty="0" smtClean="0">
                <a:sym typeface="Symbol"/>
              </a:rPr>
              <a:t>.</a:t>
            </a:r>
          </a:p>
          <a:p>
            <a:r>
              <a:rPr lang="cs-CZ" sz="1100" dirty="0" smtClean="0">
                <a:sym typeface="Symbol"/>
              </a:rPr>
              <a:t>uzviratek1.webnode.cz </a:t>
            </a:r>
            <a:r>
              <a:rPr lang="cs-CZ" sz="1100" dirty="0" smtClean="0"/>
              <a:t>[online]. [cit. 2012-5-6]. Dostupné na WWW: </a:t>
            </a:r>
            <a:r>
              <a:rPr lang="cs-CZ" sz="1100" dirty="0" smtClean="0">
                <a:sym typeface="Symbol"/>
              </a:rPr>
              <a:t></a:t>
            </a:r>
            <a:r>
              <a:rPr lang="cs-CZ" sz="1100" dirty="0" smtClean="0">
                <a:hlinkClick r:id="rId9"/>
              </a:rPr>
              <a:t>http://uzviratek.blog.cz/</a:t>
            </a:r>
            <a:r>
              <a:rPr lang="cs-CZ" sz="1100" dirty="0" smtClean="0">
                <a:sym typeface="Symbol"/>
              </a:rPr>
              <a:t>.</a:t>
            </a:r>
          </a:p>
          <a:p>
            <a:r>
              <a:rPr lang="cs-CZ" sz="1100" dirty="0" err="1" smtClean="0"/>
              <a:t>Yakovlev</a:t>
            </a:r>
            <a:r>
              <a:rPr lang="cs-CZ" sz="1100" dirty="0" smtClean="0"/>
              <a:t>, </a:t>
            </a:r>
            <a:r>
              <a:rPr lang="cs-CZ" sz="1100" dirty="0" err="1" smtClean="0"/>
              <a:t>Sergey</a:t>
            </a:r>
            <a:r>
              <a:rPr lang="cs-CZ" sz="1100" dirty="0"/>
              <a:t>. Commons.wikimedia.org: </a:t>
            </a:r>
            <a:r>
              <a:rPr lang="cs-CZ" sz="1100" dirty="0" err="1"/>
              <a:t>Ducks</a:t>
            </a:r>
            <a:r>
              <a:rPr lang="cs-CZ" sz="1100" dirty="0"/>
              <a:t> Yerevan2.jpg [online]. Dostupné 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endParaRPr lang="cs-CZ" sz="1100" dirty="0" smtClean="0"/>
          </a:p>
          <a:p>
            <a:r>
              <a:rPr lang="cs-CZ" sz="1100" dirty="0" smtClean="0"/>
              <a:t>&lt;</a:t>
            </a:r>
            <a:r>
              <a:rPr lang="cs-CZ" sz="1100" dirty="0" smtClean="0">
                <a:hlinkClick r:id="rId10"/>
              </a:rPr>
              <a:t>http://commons.wikimedia.org/wiki/File:Ducks_Yerevan2.jpg?uselang=cs </a:t>
            </a:r>
            <a:r>
              <a:rPr lang="cs-CZ" sz="1100" dirty="0" smtClean="0"/>
              <a:t>&gt;.</a:t>
            </a:r>
          </a:p>
          <a:p>
            <a:r>
              <a:rPr lang="cs-CZ" sz="1100" dirty="0" err="1" smtClean="0"/>
              <a:t>Gruh,Teodoro</a:t>
            </a:r>
            <a:r>
              <a:rPr lang="cs-CZ" sz="1100" dirty="0" smtClean="0"/>
              <a:t>. Publicdomainpictures.net</a:t>
            </a:r>
            <a:r>
              <a:rPr lang="cs-CZ" sz="1100" dirty="0"/>
              <a:t>: </a:t>
            </a:r>
            <a:r>
              <a:rPr lang="cs-CZ" sz="1100" dirty="0" smtClean="0"/>
              <a:t>Krůty.jpg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/>
              <a:t>cit. 2012-5-6]. Dostupné pod licencí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endParaRPr lang="cs-CZ" sz="1100" dirty="0" smtClean="0"/>
          </a:p>
          <a:p>
            <a:r>
              <a:rPr lang="cs-CZ" sz="1100" dirty="0" smtClean="0"/>
              <a:t>&lt;</a:t>
            </a:r>
            <a:r>
              <a:rPr lang="pl-PL" sz="1100" dirty="0" smtClean="0">
                <a:hlinkClick r:id="rId11"/>
              </a:rPr>
              <a:t>http</a:t>
            </a:r>
            <a:r>
              <a:rPr lang="pl-PL" sz="1100" dirty="0">
                <a:hlinkClick r:id="rId11"/>
              </a:rPr>
              <a:t>://www.publicdomainpictures.net/view-image.php?image=6825&amp;picture=kruty"&gt;Krůty&lt;/a&gt; od Teodoro S </a:t>
            </a:r>
            <a:r>
              <a:rPr lang="pl-PL" sz="1100" dirty="0" smtClean="0">
                <a:hlinkClick r:id="rId11"/>
              </a:rPr>
              <a:t>Gruh</a:t>
            </a:r>
            <a:r>
              <a:rPr lang="pl-PL" sz="1100" dirty="0" smtClean="0"/>
              <a:t>&gt;.</a:t>
            </a:r>
            <a:endParaRPr lang="pl-PL" sz="1100" dirty="0"/>
          </a:p>
          <a:p>
            <a:endParaRPr lang="pl-PL" sz="1100" dirty="0"/>
          </a:p>
          <a:p>
            <a:r>
              <a:rPr lang="cs-CZ" sz="1100" dirty="0" smtClean="0">
                <a:sym typeface="Symbol"/>
              </a:rPr>
              <a:t>Obrázky dostupné na WWW:  &lt;</a:t>
            </a:r>
            <a:r>
              <a:rPr lang="cs-CZ" sz="1100" dirty="0" smtClean="0">
                <a:sym typeface="Symbol"/>
                <a:hlinkClick r:id="rId12"/>
              </a:rPr>
              <a:t>http://office.microsoft.com</a:t>
            </a:r>
            <a:r>
              <a:rPr lang="cs-CZ" sz="1100" dirty="0" smtClean="0">
                <a:sym typeface="Symbol"/>
              </a:rPr>
              <a:t>&gt;.</a:t>
            </a:r>
          </a:p>
          <a:p>
            <a:endParaRPr lang="pl-PL" sz="1100" dirty="0" smtClean="0">
              <a:sym typeface="Symbol"/>
            </a:endParaRPr>
          </a:p>
          <a:p>
            <a:r>
              <a:rPr lang="pl-PL" sz="1100" dirty="0" smtClean="0">
                <a:sym typeface="Symbol"/>
              </a:rPr>
              <a:t>Fotografie z archivu autora.</a:t>
            </a:r>
          </a:p>
          <a:p>
            <a:endParaRPr lang="cs-CZ" sz="1100" b="1" dirty="0" smtClean="0">
              <a:sym typeface="Symbol"/>
            </a:endParaRPr>
          </a:p>
          <a:p>
            <a:pPr>
              <a:buFont typeface="Symbol"/>
              <a:buChar char="&lt;"/>
            </a:pPr>
            <a:endParaRPr lang="cs-CZ" sz="1100" b="1" dirty="0" smtClean="0">
              <a:sym typeface="Symbol"/>
            </a:endParaRPr>
          </a:p>
          <a:p>
            <a:endParaRPr lang="cs-CZ" sz="1100" b="1" dirty="0" smtClean="0"/>
          </a:p>
          <a:p>
            <a:endParaRPr lang="cs-CZ" sz="11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3361</TotalTime>
  <Words>573</Words>
  <Application>Microsoft Office PowerPoint</Application>
  <PresentationFormat>Předvádění na obrazovce (4:3)</PresentationFormat>
  <Paragraphs>126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BU</dc:creator>
  <cp:lastModifiedBy>Pc</cp:lastModifiedBy>
  <cp:revision>454</cp:revision>
  <dcterms:created xsi:type="dcterms:W3CDTF">2012-05-05T15:04:31Z</dcterms:created>
  <dcterms:modified xsi:type="dcterms:W3CDTF">2012-08-20T06:24:21Z</dcterms:modified>
  <cp:contentStatus/>
</cp:coreProperties>
</file>