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3" r:id="rId5"/>
    <p:sldId id="265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3D80D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1835696" y="476672"/>
            <a:ext cx="5904656" cy="1470025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VY_32_INOVACE_13_A_4_OPAKOVÁNÍ4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2000" b="1" i="0" u="none" strike="noStrike" kern="0" cap="small" spc="0" normalizeH="0" baseline="0" noProof="0" dirty="0" smtClean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OPAKOVÁNÍ4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chemeClr val="accent1">
                    <a:lumMod val="50000"/>
                  </a:schemeClr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20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84176" y="1988840"/>
            <a:ext cx="6400800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smtClean="0"/>
              <a:t>OPAKOVÁNÍ 4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415458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1692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2231378"/>
              </p:ext>
            </p:extLst>
          </p:nvPr>
        </p:nvGraphicFramePr>
        <p:xfrm>
          <a:off x="1009650" y="1806575"/>
          <a:ext cx="7124700" cy="3134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3.8.2012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Příprava</a:t>
                      </a:r>
                      <a:r>
                        <a:rPr lang="cs-CZ" baseline="0" dirty="0" smtClean="0"/>
                        <a:t> na sčítání do dvaceti s přechodem čísla deset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Dopočítávání do deseti, rozklady čísel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96255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3.8.2012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  <a:r>
              <a:rPr lang="cs-CZ" sz="16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žáci se střídají při práci na tabuli, vyplňují pracovní list</a:t>
            </a:r>
            <a:endParaRPr kumimoji="0" lang="cs-CZ" sz="16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tabulky doplníme </a:t>
            </a:r>
            <a:r>
              <a:rPr lang="cs-CZ" sz="1400" b="1" i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hvězdičky</a:t>
            </a:r>
            <a:r>
              <a:rPr kumimoji="0" lang="cs-CZ" sz="1400" b="1" i="1" u="none" strike="noStrike" kern="1200" cap="none" spc="0" normalizeH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do deseti a zapíšeme příklad na linku	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5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rozklady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čísel – rozkládané číslo je ve střeše domečku, rozkládáme po řádcích do okének</a:t>
            </a:r>
            <a:endParaRPr kumimoji="0" lang="cs-CZ" sz="1400" b="1" i="1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</a:t>
            </a: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. 6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dočítání</a:t>
            </a: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do deseti s kontrolou, rozklady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lang="cs-CZ" sz="1400" b="1" i="1" baseline="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K prezentaci náleží pracovní list.</a:t>
            </a:r>
            <a:endParaRPr kumimoji="0" lang="cs-CZ" sz="14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50592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473099" y="332656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i="1" dirty="0" smtClean="0">
                <a:solidFill>
                  <a:schemeClr val="accent1">
                    <a:lumMod val="50000"/>
                  </a:schemeClr>
                </a:solidFill>
              </a:rPr>
              <a:t>DOKRESLI </a:t>
            </a:r>
            <a:r>
              <a:rPr lang="cs-CZ" sz="2000" b="1" i="1" dirty="0" smtClean="0">
                <a:solidFill>
                  <a:schemeClr val="accent1">
                    <a:lumMod val="50000"/>
                  </a:schemeClr>
                </a:solidFill>
              </a:rPr>
              <a:t>HVĚZDIČKY </a:t>
            </a:r>
            <a:r>
              <a:rPr lang="cs-CZ" sz="2000" b="1" i="1" dirty="0" smtClean="0">
                <a:solidFill>
                  <a:schemeClr val="accent1">
                    <a:lumMod val="50000"/>
                  </a:schemeClr>
                </a:solidFill>
              </a:rPr>
              <a:t>DO DESETI, </a:t>
            </a:r>
          </a:p>
          <a:p>
            <a:pPr algn="ctr"/>
            <a:r>
              <a:rPr lang="cs-CZ" sz="2000" b="1" i="1" dirty="0" smtClean="0">
                <a:solidFill>
                  <a:schemeClr val="accent1">
                    <a:lumMod val="50000"/>
                  </a:schemeClr>
                </a:solidFill>
              </a:rPr>
              <a:t>ZAPIŠ PŘÍKLAD</a:t>
            </a:r>
            <a:endParaRPr lang="cs-CZ" sz="20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383860"/>
              </p:ext>
            </p:extLst>
          </p:nvPr>
        </p:nvGraphicFramePr>
        <p:xfrm>
          <a:off x="900012" y="1196752"/>
          <a:ext cx="5400000" cy="5400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rgbClr val="C00000"/>
                          </a:solidFill>
                        </a:rPr>
                        <a:t>*</a:t>
                      </a:r>
                      <a:endParaRPr lang="cs-CZ" sz="2400" dirty="0">
                        <a:solidFill>
                          <a:srgbClr val="C00000"/>
                        </a:solidFill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  <a:tr h="540000"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b"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6588224" y="1225208"/>
            <a:ext cx="216024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</a:rPr>
              <a:t>_________________________________________________________________________________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C00000"/>
                </a:solidFill>
              </a:rPr>
              <a:t>_________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9" name="Picture 19" descr="C:\Users\Lenka\AppData\Local\Microsoft\Windows\Temporary Internet Files\Content.IE5\4WK5CY9C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8199" y="184993"/>
            <a:ext cx="991514" cy="1003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2934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611560" y="432342"/>
            <a:ext cx="1368152" cy="720080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8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7092280" y="490077"/>
            <a:ext cx="1368152" cy="720080"/>
          </a:xfrm>
          <a:prstGeom prst="triangl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7</a:t>
            </a:r>
            <a:endParaRPr lang="cs-CZ" sz="40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436096" y="980728"/>
            <a:ext cx="1368152" cy="720080"/>
          </a:xfrm>
          <a:prstGeom prst="triangl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9</a:t>
            </a:r>
            <a:endParaRPr lang="cs-CZ" sz="4000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2125688" y="3068960"/>
            <a:ext cx="1368152" cy="720080"/>
          </a:xfrm>
          <a:prstGeom prst="triangl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4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3775395" y="1700808"/>
            <a:ext cx="1368152" cy="72008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6</a:t>
            </a:r>
            <a:endParaRPr lang="cs-CZ" sz="4000" dirty="0">
              <a:solidFill>
                <a:schemeClr val="tx1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5711458"/>
              </p:ext>
            </p:extLst>
          </p:nvPr>
        </p:nvGraphicFramePr>
        <p:xfrm>
          <a:off x="609600" y="1163782"/>
          <a:ext cx="1385456" cy="4849092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692728"/>
                <a:gridCol w="692728"/>
              </a:tblGrid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5597417"/>
              </p:ext>
            </p:extLst>
          </p:nvPr>
        </p:nvGraphicFramePr>
        <p:xfrm>
          <a:off x="2125688" y="3789040"/>
          <a:ext cx="1385456" cy="2424546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692728"/>
                <a:gridCol w="692728"/>
              </a:tblGrid>
              <a:tr h="60613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5463492"/>
              </p:ext>
            </p:extLst>
          </p:nvPr>
        </p:nvGraphicFramePr>
        <p:xfrm>
          <a:off x="3762608" y="2420888"/>
          <a:ext cx="1385456" cy="3636819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692728"/>
                <a:gridCol w="692728"/>
              </a:tblGrid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7803568"/>
              </p:ext>
            </p:extLst>
          </p:nvPr>
        </p:nvGraphicFramePr>
        <p:xfrm>
          <a:off x="5436096" y="1700808"/>
          <a:ext cx="1385456" cy="484909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692728"/>
                <a:gridCol w="692728"/>
              </a:tblGrid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5</a:t>
                      </a:r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</a:t>
                      </a:r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b">
                    <a:solidFill>
                      <a:srgbClr val="FFFFCC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428291"/>
              </p:ext>
            </p:extLst>
          </p:nvPr>
        </p:nvGraphicFramePr>
        <p:xfrm>
          <a:off x="7106732" y="1204539"/>
          <a:ext cx="1385456" cy="4849092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692728"/>
                <a:gridCol w="692728"/>
              </a:tblGrid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0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3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2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1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0613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606136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4</a:t>
                      </a:r>
                      <a:endParaRPr lang="cs-CZ" sz="2800" dirty="0"/>
                    </a:p>
                  </a:txBody>
                  <a:tcPr anchor="b"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2" name="Picture 19" descr="C:\Users\Lenka\AppData\Local\Microsoft\Windows\Temporary Internet Files\Content.IE5\4WK5CY9C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4661" y="196860"/>
            <a:ext cx="1240734" cy="1306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3878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7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3168352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6 +      = 10</a:t>
            </a:r>
          </a:p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0 +      = 10</a:t>
            </a:r>
          </a:p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9 +      = 10</a:t>
            </a:r>
          </a:p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2 +      = 10</a:t>
            </a:r>
          </a:p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4 +      = 10</a:t>
            </a:r>
          </a:p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3 +      = 10</a:t>
            </a:r>
          </a:p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8 +      = 10</a:t>
            </a:r>
          </a:p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1 +      = 10</a:t>
            </a:r>
          </a:p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5 +      = 10</a:t>
            </a:r>
          </a:p>
          <a:p>
            <a:r>
              <a:rPr lang="cs-CZ" sz="3200" b="1" i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7 +      = 10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800521" y="692696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 4</a:t>
            </a:r>
          </a:p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10</a:t>
            </a:r>
          </a:p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 1</a:t>
            </a:r>
          </a:p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 8</a:t>
            </a:r>
          </a:p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 6</a:t>
            </a:r>
          </a:p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 7</a:t>
            </a:r>
          </a:p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 2</a:t>
            </a:r>
          </a:p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 9</a:t>
            </a:r>
          </a:p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 5</a:t>
            </a:r>
          </a:p>
          <a:p>
            <a:pPr algn="ctr"/>
            <a:r>
              <a:rPr lang="cs-CZ" sz="3200" b="1" i="1" dirty="0" smtClean="0">
                <a:ln>
                  <a:solidFill>
                    <a:schemeClr val="tx2">
                      <a:lumMod val="75000"/>
                    </a:schemeClr>
                  </a:solidFill>
                </a:ln>
                <a:solidFill>
                  <a:schemeClr val="tx2">
                    <a:lumMod val="60000"/>
                    <a:lumOff val="40000"/>
                  </a:schemeClr>
                </a:solidFill>
              </a:rPr>
              <a:t>  3</a:t>
            </a:r>
            <a:endParaRPr lang="cs-CZ" sz="3200" b="1" i="1" dirty="0">
              <a:ln>
                <a:solidFill>
                  <a:schemeClr val="tx2">
                    <a:lumMod val="75000"/>
                  </a:schemeClr>
                </a:solidFill>
              </a:ln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6016" y="332656"/>
            <a:ext cx="4176464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</a:rPr>
              <a:t>4		9		4</a:t>
            </a:r>
          </a:p>
          <a:p>
            <a:endParaRPr lang="cs-CZ" sz="3200" b="1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cs-CZ" sz="3200" b="1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  </a:t>
            </a:r>
            <a:r>
              <a:rPr lang="cs-CZ" sz="3200" b="1" dirty="0" smtClean="0">
                <a:ln>
                  <a:solidFill>
                    <a:srgbClr val="F3D80D"/>
                  </a:solidFill>
                </a:ln>
                <a:solidFill>
                  <a:srgbClr val="FFFFCC"/>
                </a:solidFill>
              </a:rPr>
              <a:t>3		  7       0</a:t>
            </a:r>
          </a:p>
          <a:p>
            <a:r>
              <a:rPr lang="cs-CZ" sz="3200" b="1" dirty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</a:rPr>
              <a:t>8</a:t>
            </a:r>
            <a:r>
              <a:rPr lang="cs-CZ" sz="3200" b="1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</a:rPr>
              <a:t>		5		5</a:t>
            </a:r>
          </a:p>
          <a:p>
            <a:pPr marL="514350" indent="-514350">
              <a:buAutoNum type="arabicPlain" startAt="5"/>
            </a:pPr>
            <a:endParaRPr lang="cs-CZ" sz="3200" b="1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cs-CZ" sz="3200" b="1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3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b="1" dirty="0" smtClean="0">
                <a:ln>
                  <a:solidFill>
                    <a:srgbClr val="F3D80D"/>
                  </a:solidFill>
                </a:ln>
                <a:solidFill>
                  <a:srgbClr val="FFFFCC"/>
                </a:solidFill>
              </a:rPr>
              <a:t>5       2           1  </a:t>
            </a:r>
          </a:p>
          <a:p>
            <a:r>
              <a:rPr lang="cs-CZ" sz="3200" b="1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</a:rPr>
              <a:t>8		6		6</a:t>
            </a:r>
          </a:p>
          <a:p>
            <a:pPr marL="514350" indent="-514350">
              <a:buAutoNum type="arabicPlain" startAt="6"/>
            </a:pPr>
            <a:endParaRPr lang="cs-CZ" sz="3200" b="1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cs-CZ" sz="3200" b="1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b="1" dirty="0" smtClean="0">
                <a:ln>
                  <a:solidFill>
                    <a:srgbClr val="F3D80D"/>
                  </a:solidFill>
                </a:ln>
                <a:solidFill>
                  <a:srgbClr val="FFFFCC"/>
                </a:solidFill>
              </a:rPr>
              <a:t>0           3       5</a:t>
            </a:r>
          </a:p>
          <a:p>
            <a:r>
              <a:rPr lang="cs-CZ" sz="3200" b="1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</a:rPr>
              <a:t>7		7		9</a:t>
            </a:r>
          </a:p>
          <a:p>
            <a:pPr marL="514350" indent="-514350">
              <a:buAutoNum type="arabicPlain" startAt="5"/>
            </a:pPr>
            <a:endParaRPr lang="cs-CZ" sz="3200" b="1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cs-CZ" sz="3200" b="1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4">
                    <a:lumMod val="40000"/>
                    <a:lumOff val="60000"/>
                  </a:schemeClr>
                </a:solidFill>
              </a:rPr>
              <a:t>  </a:t>
            </a:r>
            <a:r>
              <a:rPr lang="cs-CZ" sz="3200" b="1" dirty="0" smtClean="0">
                <a:ln>
                  <a:solidFill>
                    <a:srgbClr val="F3D80D"/>
                  </a:solidFill>
                </a:ln>
                <a:solidFill>
                  <a:srgbClr val="FFFFCC"/>
                </a:solidFill>
              </a:rPr>
              <a:t>4       1           5</a:t>
            </a:r>
          </a:p>
          <a:p>
            <a:endParaRPr lang="cs-CZ" sz="3200" b="1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5400000">
            <a:off x="4720370" y="796231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&lt;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829" y="3530802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2530" y="3530803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2532" y="2118015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222" y="2136631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993" y="2118016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2533" y="664755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222" y="664754"/>
            <a:ext cx="858837" cy="847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991" y="3579698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992" y="5013175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221" y="5006249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2529" y="5013176"/>
            <a:ext cx="858837" cy="854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" name="Picture 22" descr="C:\Users\Lenka\AppData\Local\Microsoft\Windows\Temporary Internet Files\Content.IE5\SKRNML5B\MC9004377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676" y="5765318"/>
            <a:ext cx="1226215" cy="1005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4455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Použité zdroje: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anchor="t"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Otevřená galerie Microsoft.com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00075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/>
      </p:transition>
    </mc:Choice>
    <mc:Fallback xmlns="">
      <p:transition spd="slow">
        <p:spli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175</TotalTime>
  <Words>243</Words>
  <Application>Microsoft Office PowerPoint</Application>
  <PresentationFormat>Předvádění na obrazovce (4:3)</PresentationFormat>
  <Paragraphs>156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NÁZEV ŠKOLY:  ZŠ Karla Klíče Hostinné AUTOR: Mgr. Lenka Stará NÁZEV: VY_32_INOVACE_13_A_4_OPAKOVÁNÍ4 TÉMA: OPAKOVÁNÍ4 ČÍSLO PROJEKTU: CZ.1.07/1.4.00/21.2131</vt:lpstr>
      <vt:lpstr>Prezentace aplikace PowerPoint</vt:lpstr>
      <vt:lpstr>Mgr. Lenka Stará datum 3.8.2012 Určeno pro 2. ročník Prezentace obsahuje animace.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Martin a Lída</cp:lastModifiedBy>
  <cp:revision>25</cp:revision>
  <dcterms:created xsi:type="dcterms:W3CDTF">2012-07-08T13:49:46Z</dcterms:created>
  <dcterms:modified xsi:type="dcterms:W3CDTF">2012-08-20T10:26:45Z</dcterms:modified>
</cp:coreProperties>
</file>