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ransition spd="slow">
    <p:randomBar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ommon_carp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64096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VY_32_INOVACE_13_A_8_SČÍTÁNÍ S PŘECHODEM DESÍTKY 3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SČÍTÁNÍ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S PŘECHODEM DESÍTKY 3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2401" y="2204864"/>
            <a:ext cx="8424936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>
                <a:solidFill>
                  <a:schemeClr val="tx2">
                    <a:lumMod val="75000"/>
                  </a:schemeClr>
                </a:solidFill>
              </a:rPr>
              <a:t>SČÍTÁNÍ S PŘECHODEM DESÍTKY 3</a:t>
            </a:r>
            <a:endParaRPr lang="cs-CZ" sz="4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957" y="5157192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806615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0820427"/>
              </p:ext>
            </p:extLst>
          </p:nvPr>
        </p:nvGraphicFramePr>
        <p:xfrm>
          <a:off x="1009650" y="1806575"/>
          <a:ext cx="7124699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49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19.8.2012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</a:t>
                      </a:r>
                      <a:r>
                        <a:rPr lang="cs-CZ" baseline="0" dirty="0" smtClean="0"/>
                        <a:t>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s přechodem desítky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Sčítání, rozklad, dopočítávání do deseti, slovní úloha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5276338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19.8.2012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Vyvození učiva na slovní úloze o rybách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Doplnění tabulky – kreslení a počítání – upevnění postupu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Vyřešení příkladů pomocí rozkladů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a dopočítávání do deseti „objížďka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1400" b="1" i="1" baseline="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K prezentaci </a:t>
            </a:r>
            <a:r>
              <a:rPr kumimoji="0" lang="cs-CZ" sz="1400" b="1" i="1" u="none" strike="noStrike" kern="1200" cap="none" spc="0" normalizeH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náleží pracovní list.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1687235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524" y="2420888"/>
            <a:ext cx="8568952" cy="4051437"/>
          </a:xfrm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buClr>
                <a:srgbClr val="212745"/>
              </a:buClr>
              <a:buNone/>
            </a:pPr>
            <a:r>
              <a:rPr lang="cs-CZ" sz="2000" b="1" i="1" dirty="0">
                <a:solidFill>
                  <a:srgbClr val="A7EA52">
                    <a:lumMod val="50000"/>
                  </a:srgbClr>
                </a:solidFill>
              </a:rPr>
              <a:t>V </a:t>
            </a:r>
            <a:r>
              <a:rPr lang="cs-CZ" sz="2000" b="1" i="1" dirty="0" smtClean="0">
                <a:solidFill>
                  <a:srgbClr val="A7EA52">
                    <a:lumMod val="50000"/>
                  </a:srgbClr>
                </a:solidFill>
              </a:rPr>
              <a:t>rybníku plave 7 kaprů a 4 štiky. </a:t>
            </a:r>
            <a:r>
              <a:rPr lang="cs-CZ" sz="2000" b="1" i="1" dirty="0">
                <a:solidFill>
                  <a:srgbClr val="A7EA52">
                    <a:lumMod val="50000"/>
                  </a:srgbClr>
                </a:solidFill>
              </a:rPr>
              <a:t>Kolik </a:t>
            </a:r>
            <a:r>
              <a:rPr lang="cs-CZ" sz="2000" b="1" i="1" dirty="0" smtClean="0">
                <a:solidFill>
                  <a:srgbClr val="A7EA52">
                    <a:lumMod val="50000"/>
                  </a:srgbClr>
                </a:solidFill>
              </a:rPr>
              <a:t>ryb je v rybníku? </a:t>
            </a:r>
            <a:endParaRPr lang="cs-CZ" sz="2000" b="1" i="1" dirty="0">
              <a:solidFill>
                <a:srgbClr val="A7EA52">
                  <a:lumMod val="50000"/>
                </a:srgbClr>
              </a:solidFill>
            </a:endParaRPr>
          </a:p>
          <a:p>
            <a:pPr marL="0" lvl="0" indent="0">
              <a:lnSpc>
                <a:spcPct val="150000"/>
              </a:lnSpc>
              <a:buClr>
                <a:srgbClr val="212745"/>
              </a:buClr>
              <a:buNone/>
            </a:pPr>
            <a:r>
              <a:rPr lang="cs-CZ" sz="2000" b="1" i="1" dirty="0">
                <a:solidFill>
                  <a:srgbClr val="A7EA52">
                    <a:lumMod val="50000"/>
                  </a:srgbClr>
                </a:solidFill>
              </a:rPr>
              <a:t>______________________</a:t>
            </a:r>
          </a:p>
          <a:p>
            <a:pPr marL="0" lvl="0" indent="0">
              <a:lnSpc>
                <a:spcPct val="150000"/>
              </a:lnSpc>
              <a:buClr>
                <a:srgbClr val="212745"/>
              </a:buClr>
              <a:buNone/>
            </a:pPr>
            <a:r>
              <a:rPr lang="cs-CZ" sz="2000" b="1" i="1" dirty="0">
                <a:solidFill>
                  <a:srgbClr val="A7EA52">
                    <a:lumMod val="50000"/>
                  </a:srgbClr>
                </a:solidFill>
              </a:rPr>
              <a:t>______________________	______________________</a:t>
            </a:r>
          </a:p>
          <a:p>
            <a:pPr marL="0" lvl="0" indent="0">
              <a:lnSpc>
                <a:spcPct val="150000"/>
              </a:lnSpc>
              <a:buClr>
                <a:srgbClr val="212745"/>
              </a:buClr>
              <a:buNone/>
            </a:pPr>
            <a:r>
              <a:rPr lang="cs-CZ" sz="2000" b="1" i="1" dirty="0">
                <a:solidFill>
                  <a:srgbClr val="A7EA52">
                    <a:lumMod val="50000"/>
                  </a:srgbClr>
                </a:solidFill>
              </a:rPr>
              <a:t>______________________	______________________</a:t>
            </a:r>
          </a:p>
          <a:p>
            <a:pPr marL="0" lvl="0" indent="0">
              <a:lnSpc>
                <a:spcPct val="150000"/>
              </a:lnSpc>
              <a:buClr>
                <a:srgbClr val="212745"/>
              </a:buClr>
              <a:buNone/>
            </a:pPr>
            <a:r>
              <a:rPr lang="cs-CZ" sz="2000" b="1" i="1" dirty="0">
                <a:solidFill>
                  <a:srgbClr val="A7EA52">
                    <a:lumMod val="50000"/>
                  </a:srgbClr>
                </a:solidFill>
              </a:rPr>
              <a:t>_____________________________________________</a:t>
            </a:r>
          </a:p>
        </p:txBody>
      </p:sp>
      <p:pic>
        <p:nvPicPr>
          <p:cNvPr id="1026" name="Picture 2" descr="C:\Users\Lenka\AppData\Local\Microsoft\Windows\Temporary Internet Files\Content.IE5\XXQ4EB3O\MC90008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39575">
            <a:off x="546113" y="476672"/>
            <a:ext cx="3427669" cy="218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a/a8/Common_carp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99" b="97462" l="2298" r="978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53226">
            <a:off x="4067944" y="116632"/>
            <a:ext cx="5021101" cy="216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3914452"/>
            <a:ext cx="3888432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* * * * * * * </a:t>
            </a:r>
            <a:r>
              <a:rPr lang="cs-CZ" sz="2800" b="1" dirty="0" smtClean="0">
                <a:solidFill>
                  <a:srgbClr val="FF0000"/>
                </a:solidFill>
              </a:rPr>
              <a:t>- - - -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8048841" y="3797772"/>
            <a:ext cx="0" cy="7565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03555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665763"/>
              </p:ext>
            </p:extLst>
          </p:nvPr>
        </p:nvGraphicFramePr>
        <p:xfrm>
          <a:off x="251520" y="2276872"/>
          <a:ext cx="8640000" cy="3240000"/>
        </p:xfrm>
        <a:graphic>
          <a:graphicData uri="http://schemas.openxmlformats.org/drawingml/2006/table">
            <a:tbl>
              <a:tblPr firstRow="1" bandRow="1">
                <a:gradFill rotWithShape="1">
                  <a:gsLst>
                    <a:gs pos="0">
                      <a:srgbClr val="A7EA52">
                        <a:tint val="98000"/>
                        <a:satMod val="120000"/>
                        <a:lumMod val="110000"/>
                      </a:srgbClr>
                    </a:gs>
                    <a:gs pos="100000">
                      <a:srgbClr val="A7EA52">
                        <a:shade val="90000"/>
                        <a:lumMod val="90000"/>
                      </a:srgbClr>
                    </a:gs>
                  </a:gsLst>
                  <a:lin ang="5400000" scaled="0"/>
                </a:gradFill>
                <a:effectLst>
                  <a:outerShdw blurRad="88900" dist="38100" dir="5400000" algn="ctr" rotWithShape="0">
                    <a:srgbClr val="000000">
                      <a:alpha val="65000"/>
                    </a:srgbClr>
                  </a:outerShdw>
                </a:effectLst>
              </a:tblPr>
              <a:tblGrid>
                <a:gridCol w="2376264"/>
                <a:gridCol w="2448272"/>
                <a:gridCol w="1872208"/>
                <a:gridCol w="1943256"/>
              </a:tblGrid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dirty="0" smtClean="0">
                          <a:solidFill>
                            <a:schemeClr val="accent4"/>
                          </a:solidFill>
                        </a:rPr>
                        <a:t>*******</a:t>
                      </a:r>
                      <a:endParaRPr lang="cs-CZ" sz="2400" b="1" dirty="0">
                        <a:solidFill>
                          <a:schemeClr val="accent4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0" i="1" baseline="0" dirty="0" smtClean="0">
                          <a:solidFill>
                            <a:schemeClr val="tx1"/>
                          </a:solidFill>
                        </a:rPr>
                        <a:t>7+3+1=</a:t>
                      </a:r>
                      <a:endParaRPr lang="cs-CZ" sz="2400" b="0" i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7 + 4 = </a:t>
                      </a:r>
                      <a:endParaRPr lang="cs-CZ" sz="2400" b="1" i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7 + 5</a:t>
                      </a:r>
                      <a:r>
                        <a:rPr lang="cs-CZ" sz="2400" b="1" i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="1" i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=</a:t>
                      </a:r>
                      <a:endParaRPr lang="cs-CZ" sz="2400" b="1" i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7 + 6 =</a:t>
                      </a:r>
                      <a:endParaRPr lang="cs-CZ" sz="2400" b="1" i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7 + 7 =</a:t>
                      </a:r>
                      <a:endParaRPr lang="cs-CZ" sz="2400" b="1" i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7 + 8 = </a:t>
                      </a:r>
                      <a:endParaRPr lang="cs-CZ" sz="2400" b="1" i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  <a:tr h="54000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endParaRPr lang="cs-CZ" sz="2400" b="1" dirty="0"/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Verdana"/>
                        </a:defRPr>
                      </a:lvl9pPr>
                    </a:lstStyle>
                    <a:p>
                      <a:pPr algn="l"/>
                      <a:r>
                        <a:rPr lang="cs-CZ" sz="2400" b="1" i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7 + 9</a:t>
                      </a:r>
                      <a:r>
                        <a:rPr lang="cs-CZ" sz="2400" b="1" i="1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="1" i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=</a:t>
                      </a:r>
                      <a:endParaRPr lang="cs-CZ" sz="2400" b="1" i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ysClr val="window" lastClr="FFFFFF"/>
                    </a:solidFill>
                  </a:tcPr>
                </a:tc>
              </a:tr>
            </a:tbl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1949791" y="2492896"/>
            <a:ext cx="144016" cy="144016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652" y="2493127"/>
            <a:ext cx="165558" cy="15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78162"/>
            <a:ext cx="165100" cy="15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78162"/>
            <a:ext cx="165100" cy="15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Lenka\AppData\Local\Microsoft\Windows\Temporary Internet Files\Content.IE5\4WK5CY9C\MC90044042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13211"/>
            <a:ext cx="1367652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620827" y="340133"/>
            <a:ext cx="2242790" cy="993158"/>
          </a:xfrm>
          <a:prstGeom prst="wedgeEllipseCallout">
            <a:avLst>
              <a:gd name="adj1" fmla="val 83394"/>
              <a:gd name="adj2" fmla="val 3181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Nakresli a vypočítej!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852264133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5606" y="1012468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7 + 5 =				 7 + 7 = 		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  </a:t>
            </a:r>
            <a:r>
              <a:rPr lang="cs-CZ" sz="3200" b="1" i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7 + 9 =  			 7 + 8 = 	</a:t>
            </a:r>
          </a:p>
          <a:p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i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7 + 6 =	 			 7 + 4 =</a:t>
            </a:r>
          </a:p>
          <a:p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3200" b="1" i="1" dirty="0" smtClean="0">
                <a:solidFill>
                  <a:srgbClr val="FF0000"/>
                </a:solidFill>
              </a:rPr>
              <a:t> 3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5400000">
            <a:off x="1948063" y="144442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5400000">
            <a:off x="6709298" y="439675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5400000">
            <a:off x="6709299" y="299945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5400000">
            <a:off x="1948061" y="439675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5400000">
            <a:off x="1948062" y="298223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5400000">
            <a:off x="6709300" y="144442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&lt;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Lenka\AppData\Local\Microsoft\Windows\Temporary Internet Files\Content.IE5\4WK5CY9C\MC900383546[1].wmf"/>
          <p:cNvPicPr>
            <a:picLocks noChangeAspect="1" noChangeArrowheads="1"/>
          </p:cNvPicPr>
          <p:nvPr/>
        </p:nvPicPr>
        <p:blipFill>
          <a:blip r:embed="rId2" cstate="print">
            <a:lum bright="-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79768">
            <a:off x="3563888" y="4689140"/>
            <a:ext cx="1708339" cy="169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827460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  <a:p>
            <a:pPr marL="0" indent="0">
              <a:buNone/>
            </a:pPr>
            <a:r>
              <a:rPr lang="en-US" dirty="0" smtClean="0"/>
              <a:t>Common </a:t>
            </a:r>
            <a:r>
              <a:rPr lang="en-US" dirty="0"/>
              <a:t>carp.jpg.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2012-08-07].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cs.wikipedia.org/wiki/Soubor:Common_carp.jpg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26133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166</TotalTime>
  <Words>218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VY_32_INOVACE_13_A_8_SČÍTÁNÍ S PŘECHODEM DESÍTKY 3 TÉMA: SČÍTÁNÍ S PŘECHODEM DESÍTKY 3 ČÍSLO PROJEKTU: CZ.1.07/1.4.00/21.2131</vt:lpstr>
      <vt:lpstr>Prezentace aplikace PowerPoint</vt:lpstr>
      <vt:lpstr>Mgr. Lenka Stará datum 19.8.2012 Určeno pro 2. ročník Prezentace obsahuje animace.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20</cp:revision>
  <dcterms:created xsi:type="dcterms:W3CDTF">2012-07-08T13:51:02Z</dcterms:created>
  <dcterms:modified xsi:type="dcterms:W3CDTF">2012-08-19T19:53:40Z</dcterms:modified>
</cp:coreProperties>
</file>