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0" y="476672"/>
            <a:ext cx="9105900" cy="147002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VY_32_INOVACE_13_A_10_SČÍTÁNÍ</a:t>
            </a:r>
            <a:r>
              <a:rPr kumimoji="0" lang="cs-CZ" sz="2000" b="1" i="0" u="none" strike="noStrike" kern="0" cap="small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S</a:t>
            </a:r>
            <a:r>
              <a:rPr kumimoji="0" lang="cs-CZ" sz="2000" b="1" i="0" u="none" strike="noStrike" kern="0" cap="small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PŘECHODEM</a:t>
            </a:r>
            <a:r>
              <a:rPr kumimoji="0" lang="cs-CZ" sz="2000" b="1" i="0" u="none" strike="noStrike" kern="0" cap="small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DESÍTKY</a:t>
            </a:r>
            <a:r>
              <a:rPr kumimoji="0" lang="cs-CZ" sz="2000" b="1" i="0" u="none" strike="noStrike" kern="0" cap="small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5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TÉMA</a:t>
            </a:r>
            <a:r>
              <a:rPr kumimoji="0" lang="cs-CZ" sz="2000" b="1" i="0" u="none" strike="noStrike" kern="0" cap="small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: </a:t>
            </a:r>
            <a:r>
              <a:rPr kumimoji="0" lang="cs-CZ" sz="2000" b="1" i="0" u="none" strike="noStrike" kern="0" cap="small" spc="0" normalizeH="0" baseline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SČÍTÁNÍ</a:t>
            </a:r>
            <a:r>
              <a:rPr kumimoji="0" lang="cs-CZ" sz="2000" b="1" i="0" u="none" strike="noStrike" kern="0" cap="small" spc="0" normalizeH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S</a:t>
            </a:r>
            <a:r>
              <a:rPr kumimoji="0" lang="cs-CZ" sz="2000" b="1" i="0" u="none" strike="noStrike" kern="0" cap="small" spc="0" normalizeH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PŘECHODEM</a:t>
            </a:r>
            <a:r>
              <a:rPr kumimoji="0" lang="cs-CZ" sz="2000" b="1" i="0" u="none" strike="noStrike" kern="0" cap="small" spc="0" normalizeH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DESÍTKY</a:t>
            </a:r>
            <a:r>
              <a:rPr kumimoji="0" lang="cs-CZ" sz="2000" b="1" i="0" u="none" strike="noStrike" kern="0" cap="small" spc="0" normalizeH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</a:t>
            </a:r>
            <a:r>
              <a:rPr kumimoji="0" lang="cs-CZ" sz="2000" b="1" i="0" u="none" strike="noStrike" kern="0" cap="small" spc="0" normalizeH="0" baseline="0" noProof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5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204864"/>
            <a:ext cx="8136904" cy="1752600"/>
          </a:xfrm>
        </p:spPr>
        <p:txBody>
          <a:bodyPr>
            <a:normAutofit/>
          </a:bodyPr>
          <a:lstStyle/>
          <a:p>
            <a:pPr algn="ctr"/>
            <a:r>
              <a:rPr lang="cs-CZ" sz="4000" b="1" i="1" dirty="0" smtClean="0"/>
              <a:t>SČÍTÁNÍ S PŘECHODEM DESÍTKY 5</a:t>
            </a:r>
            <a:endParaRPr lang="cs-CZ" sz="40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114" y="5373216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437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3612005"/>
              </p:ext>
            </p:extLst>
          </p:nvPr>
        </p:nvGraphicFramePr>
        <p:xfrm>
          <a:off x="1009650" y="1806575"/>
          <a:ext cx="71247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2350"/>
                <a:gridCol w="1187450"/>
                <a:gridCol w="1187450"/>
                <a:gridCol w="11874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Lenka Stará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19.8.2012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79163" marR="7916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a její aplikace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Sčítání s přechodem desítky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</a:t>
                      </a:r>
                      <a:r>
                        <a:rPr lang="cs-CZ" baseline="0" dirty="0" smtClean="0"/>
                        <a:t> slova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Sčítání,</a:t>
                      </a:r>
                      <a:r>
                        <a:rPr lang="cs-CZ" baseline="0" dirty="0" smtClean="0"/>
                        <a:t> slovní úloha, rozklad čísel, dopočítávání do deseti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446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 19.8.2012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Str. 4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slovní úloha –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seznámení se s novou látkou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5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do tabulky dokreslíme</a:t>
            </a: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tvary a vypočítáme příklady – upevnění učiva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6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procvičení probrané látky – děti počítají příklady zpaměti,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pro kontrolu se příklad přiřadí do bubliny se správným 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výsledkem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1400" b="1" i="1" baseline="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 prezentaci náleží pracovní list.</a:t>
            </a:r>
            <a:endParaRPr kumimoji="0" lang="cs-CZ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41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287524" y="2420888"/>
            <a:ext cx="8568952" cy="4051437"/>
          </a:xfrm>
          <a:prstGeom prst="rect">
            <a:avLst/>
          </a:prstGeom>
          <a:solidFill>
            <a:sysClr val="window" lastClr="FFFFFF"/>
          </a:solidFill>
          <a:ln w="28575" cap="rnd" cmpd="sng" algn="ctr">
            <a:solidFill>
              <a:srgbClr val="7030A0"/>
            </a:solidFill>
            <a:prstDash val="solid"/>
          </a:ln>
          <a:effectLst/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endParaRPr kumimoji="0" lang="cs-CZ" sz="2000" b="1" i="1" u="none" strike="noStrike" kern="1200" cap="none" spc="0" normalizeH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r>
              <a:rPr kumimoji="0" lang="cs-CZ" sz="20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Adam má 5 triček a 7 svetrů.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r>
              <a:rPr kumimoji="0" lang="cs-CZ" sz="20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Kolik kusů oblečení má Adam?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r>
              <a:rPr kumimoji="0" lang="cs-CZ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______________________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r>
              <a:rPr kumimoji="0" lang="cs-CZ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______________________	   </a:t>
            </a:r>
            <a:r>
              <a:rPr kumimoji="0" lang="cs-CZ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-</a:t>
            </a:r>
            <a:r>
              <a:rPr kumimoji="0" lang="cs-CZ" sz="20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- - - - </a:t>
            </a:r>
            <a:r>
              <a:rPr kumimoji="0" lang="cs-CZ" sz="2000" b="1" i="1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* * * * * * * </a:t>
            </a:r>
            <a:r>
              <a:rPr kumimoji="0" lang="cs-CZ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endParaRPr kumimoji="0" lang="cs-CZ" sz="2000" b="1" i="1" u="sng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r>
              <a:rPr kumimoji="0" lang="cs-CZ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______________________	______________________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rgbClr val="212745"/>
              </a:buClr>
              <a:buSzTx/>
              <a:buFont typeface="Wingdings 2" charset="2"/>
              <a:buNone/>
              <a:tabLst/>
              <a:defRPr/>
            </a:pPr>
            <a:r>
              <a:rPr kumimoji="0" lang="cs-CZ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_____________________________________________</a:t>
            </a:r>
            <a:endParaRPr kumimoji="0" lang="cs-CZ" sz="20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7092280" y="4653136"/>
            <a:ext cx="0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Lenka\AppData\Local\Microsoft\Windows\Temporary Internet Files\Content.IE5\LX7OB381\MC900113450[1].wmf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2428">
            <a:off x="786626" y="344960"/>
            <a:ext cx="2205871" cy="237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enka\AppData\Local\Microsoft\Windows\Temporary Internet Files\Content.IE5\LX7OB381\MC900360103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8682">
            <a:off x="5708858" y="1127369"/>
            <a:ext cx="2383107" cy="258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Lenka\AppData\Local\Microsoft\Windows\Temporary Internet Files\Content.IE5\LX7OB381\MC900113450[1].wmf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0781" flipH="1">
            <a:off x="7580937" y="176133"/>
            <a:ext cx="1587594" cy="145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O49NIUII\MC9003601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60850"/>
            <a:ext cx="2474799" cy="250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23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418411"/>
              </p:ext>
            </p:extLst>
          </p:nvPr>
        </p:nvGraphicFramePr>
        <p:xfrm>
          <a:off x="323528" y="1412776"/>
          <a:ext cx="8568952" cy="2160000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A7EA52">
                        <a:tint val="98000"/>
                        <a:satMod val="120000"/>
                        <a:lumMod val="110000"/>
                      </a:srgbClr>
                    </a:gs>
                    <a:gs pos="100000">
                      <a:srgbClr val="A7EA52">
                        <a:shade val="90000"/>
                        <a:lumMod val="90000"/>
                      </a:srgbClr>
                    </a:gs>
                  </a:gsLst>
                  <a:lin ang="5400000" scaled="0"/>
                </a:gradFill>
                <a:effectLst>
                  <a:outerShdw blurRad="88900" dist="38100" dir="5400000" algn="ctr" rotWithShape="0">
                    <a:srgbClr val="000000">
                      <a:alpha val="65000"/>
                    </a:srgbClr>
                  </a:outerShdw>
                </a:effectLst>
              </a:tblPr>
              <a:tblGrid>
                <a:gridCol w="2232248"/>
                <a:gridCol w="2448272"/>
                <a:gridCol w="1872208"/>
                <a:gridCol w="2016224"/>
              </a:tblGrid>
              <a:tr h="54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-----</a:t>
                      </a:r>
                      <a:r>
                        <a:rPr lang="cs-CZ" sz="2400" b="1" baseline="0" dirty="0" smtClean="0">
                          <a:solidFill>
                            <a:srgbClr val="92D050"/>
                          </a:solidFill>
                        </a:rPr>
                        <a:t> </a:t>
                      </a:r>
                      <a:r>
                        <a:rPr lang="cs-CZ" sz="2400" b="1" dirty="0" smtClean="0">
                          <a:solidFill>
                            <a:srgbClr val="00B0F0"/>
                          </a:solidFill>
                        </a:rPr>
                        <a:t>/////</a:t>
                      </a:r>
                      <a:r>
                        <a:rPr lang="cs-CZ" sz="2400" b="1" baseline="0" dirty="0" smtClean="0">
                          <a:solidFill>
                            <a:schemeClr val="accent4"/>
                          </a:solidFill>
                        </a:rPr>
                        <a:t>            </a:t>
                      </a:r>
                      <a:endParaRPr lang="cs-CZ" sz="2400" b="1" dirty="0">
                        <a:solidFill>
                          <a:schemeClr val="accent4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1" dirty="0" smtClean="0">
                          <a:solidFill>
                            <a:srgbClr val="00B0F0"/>
                          </a:solidFill>
                        </a:rPr>
                        <a:t>/</a:t>
                      </a:r>
                      <a:endParaRPr lang="cs-CZ" sz="2400" b="1" dirty="0">
                        <a:solidFill>
                          <a:srgbClr val="00B0F0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0" i="1" baseline="0" dirty="0" smtClean="0">
                          <a:solidFill>
                            <a:schemeClr val="tx1"/>
                          </a:solidFill>
                        </a:rPr>
                        <a:t>5+5+1=</a:t>
                      </a:r>
                      <a:endParaRPr lang="cs-CZ" sz="2400" b="0" i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1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5 + 6 = </a:t>
                      </a:r>
                      <a:endParaRPr lang="cs-CZ" sz="2400" b="1" i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54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5</a:t>
                      </a:r>
                      <a:r>
                        <a:rPr lang="cs-CZ" sz="2400" b="1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cs-CZ" sz="24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+ 7 =</a:t>
                      </a:r>
                      <a:endParaRPr lang="cs-CZ" sz="2400" b="1" i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54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5 + 8 =</a:t>
                      </a:r>
                      <a:endParaRPr lang="cs-CZ" sz="2400" b="1" i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54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endParaRPr lang="cs-CZ" sz="2400" b="1" dirty="0"/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l"/>
                      <a:r>
                        <a:rPr lang="cs-CZ" sz="2400" b="1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5 + 9 = </a:t>
                      </a:r>
                      <a:endParaRPr lang="cs-CZ" sz="2400" b="1" i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691680" y="3724057"/>
            <a:ext cx="58326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5 + 7 =			5 + 8 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 				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    </a:t>
            </a: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</a:t>
            </a:r>
            <a:r>
              <a:rPr lang="cs-CZ" sz="2800" b="1" i="1" kern="0" dirty="0">
                <a:solidFill>
                  <a:srgbClr val="FF0000"/>
                </a:solidFill>
              </a:rPr>
              <a:t>5</a:t>
            </a:r>
            <a:endParaRPr kumimoji="0" lang="cs-CZ" sz="2800" b="1" i="1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5</a:t>
            </a:r>
            <a:r>
              <a:rPr kumimoji="0" lang="cs-CZ" sz="2800" b="1" i="0" u="none" strike="noStrike" kern="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 </a:t>
            </a: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+ 9 =			5 + 6 =  			 </a:t>
            </a:r>
            <a:endParaRPr kumimoji="0" lang="cs-CZ" sz="28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    </a:t>
            </a:r>
            <a:r>
              <a:rPr kumimoji="0" lang="cs-CZ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</a:t>
            </a:r>
            <a:r>
              <a:rPr lang="cs-CZ" sz="2800" b="1" i="1" kern="0" dirty="0">
                <a:solidFill>
                  <a:srgbClr val="FF0000"/>
                </a:solidFill>
              </a:rPr>
              <a:t>5</a:t>
            </a:r>
            <a:endParaRPr kumimoji="0" lang="cs-CZ" sz="2800" b="1" i="1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7" name="TextovéPole 6"/>
          <p:cNvSpPr txBox="1"/>
          <p:nvPr/>
        </p:nvSpPr>
        <p:spPr>
          <a:xfrm rot="5400000">
            <a:off x="6127636" y="529685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&lt;</a:t>
            </a:r>
            <a:endParaRPr kumimoji="0" lang="cs-CZ" sz="32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8" name="TextovéPole 7"/>
          <p:cNvSpPr txBox="1"/>
          <p:nvPr/>
        </p:nvSpPr>
        <p:spPr>
          <a:xfrm rot="5400000">
            <a:off x="2470802" y="529685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&lt;</a:t>
            </a:r>
            <a:endParaRPr kumimoji="0" lang="cs-CZ" sz="32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9" name="TextovéPole 8"/>
          <p:cNvSpPr txBox="1"/>
          <p:nvPr/>
        </p:nvSpPr>
        <p:spPr>
          <a:xfrm rot="5400000">
            <a:off x="2470802" y="400098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&lt;</a:t>
            </a:r>
            <a:endParaRPr kumimoji="0" lang="cs-CZ" sz="32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0" name="TextovéPole 9"/>
          <p:cNvSpPr txBox="1"/>
          <p:nvPr/>
        </p:nvSpPr>
        <p:spPr>
          <a:xfrm rot="5400000">
            <a:off x="6127637" y="400098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&lt;</a:t>
            </a:r>
            <a:endParaRPr kumimoji="0" lang="cs-CZ" sz="32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1" name="Picture 3" descr="C:\Users\Lenka\AppData\Local\Microsoft\Windows\Temporary Internet Files\Content.IE5\Z26GQ1W4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737" y="229979"/>
            <a:ext cx="956047" cy="100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álný popisek 11"/>
          <p:cNvSpPr/>
          <p:nvPr/>
        </p:nvSpPr>
        <p:spPr>
          <a:xfrm>
            <a:off x="3707904" y="116632"/>
            <a:ext cx="2088232" cy="936103"/>
          </a:xfrm>
          <a:prstGeom prst="wedgeEllipseCallout">
            <a:avLst>
              <a:gd name="adj1" fmla="val 68896"/>
              <a:gd name="adj2" fmla="val 1609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Dokresli a vypočítej…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79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ový popisek 4"/>
          <p:cNvSpPr/>
          <p:nvPr/>
        </p:nvSpPr>
        <p:spPr>
          <a:xfrm>
            <a:off x="251520" y="2189955"/>
            <a:ext cx="2592288" cy="1800200"/>
          </a:xfrm>
          <a:prstGeom prst="wedgeRoundRectCallout">
            <a:avLst>
              <a:gd name="adj1" fmla="val 59793"/>
              <a:gd name="adj2" fmla="val 17925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ový popisek 5"/>
          <p:cNvSpPr/>
          <p:nvPr/>
        </p:nvSpPr>
        <p:spPr>
          <a:xfrm>
            <a:off x="835968" y="166936"/>
            <a:ext cx="2592288" cy="1800200"/>
          </a:xfrm>
          <a:prstGeom prst="wedgeRoundRectCallout">
            <a:avLst>
              <a:gd name="adj1" fmla="val 58353"/>
              <a:gd name="adj2" fmla="val -23539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ový popisek 6"/>
          <p:cNvSpPr/>
          <p:nvPr/>
        </p:nvSpPr>
        <p:spPr>
          <a:xfrm>
            <a:off x="467544" y="4221088"/>
            <a:ext cx="2592288" cy="1800200"/>
          </a:xfrm>
          <a:prstGeom prst="wedgeRoundRectCallout">
            <a:avLst>
              <a:gd name="adj1" fmla="val 22360"/>
              <a:gd name="adj2" fmla="val 63537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ový popisek 7"/>
          <p:cNvSpPr/>
          <p:nvPr/>
        </p:nvSpPr>
        <p:spPr>
          <a:xfrm>
            <a:off x="3428256" y="4221088"/>
            <a:ext cx="2592288" cy="1800200"/>
          </a:xfrm>
          <a:prstGeom prst="wedgeRoundRectCallo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ový popisek 8"/>
          <p:cNvSpPr/>
          <p:nvPr/>
        </p:nvSpPr>
        <p:spPr>
          <a:xfrm>
            <a:off x="6372200" y="4221088"/>
            <a:ext cx="2592288" cy="1800200"/>
          </a:xfrm>
          <a:prstGeom prst="wedgeRoundRect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716288" y="420633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</a:rPr>
              <a:t>16</a:t>
            </a:r>
            <a:endParaRPr lang="cs-CZ" sz="20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16561" y="6373281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</a:rPr>
              <a:t>17</a:t>
            </a:r>
            <a:endParaRPr lang="cs-CZ" sz="2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630932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13</a:t>
            </a:r>
            <a:endParaRPr lang="cs-CZ" sz="2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03576" y="630932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15</a:t>
            </a:r>
            <a:endParaRPr lang="cs-CZ" sz="20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40224" y="321297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14</a:t>
            </a:r>
            <a:endParaRPr lang="cs-CZ" sz="20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22755" y="35160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9+5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34744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8+7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48766" y="125419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9+7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79546" y="223549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9+6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942835" y="180847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9+8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71447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9+4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493055" y="90649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8+8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283256" y="90649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8+6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092280" y="28729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8+5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152844" y="27113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8+9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283256" y="19538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7+9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207233" y="19538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7+8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283256" y="143885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7+6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39586" y="143885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+7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668344" y="1525182"/>
            <a:ext cx="85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+10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940424" y="30484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5+9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56207" y="258190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5+8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552297" y="260482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6+9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668344" y="258190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6+8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094365" y="311274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6+7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240488" y="1972696"/>
            <a:ext cx="85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  <a:r>
              <a:rPr lang="cs-CZ" dirty="0" smtClean="0"/>
              <a:t>+10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300464" y="882370"/>
            <a:ext cx="85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  <a:r>
              <a:rPr lang="cs-CZ" dirty="0" smtClean="0"/>
              <a:t>+10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240488" y="1442426"/>
            <a:ext cx="85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</a:t>
            </a:r>
            <a:r>
              <a:rPr lang="cs-CZ" dirty="0" smtClean="0"/>
              <a:t>+10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959666" y="3112749"/>
            <a:ext cx="85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6+10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52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0.52014 0.2854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7" y="1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00017 0.7050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-0.38334 -0.1402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67" y="-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-0.58299 0.366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49" y="1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-0.77899 0.4817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58" y="2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78035E-8 L -0.13594 0.4827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24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-0.14948 0.7585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3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38778E-17 L 0.07882 0.7673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3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83246 0.7486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32" y="3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55156 0.365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87" y="1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65173 0.28842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87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57152 -0.07894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76" y="-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-0.38802 0.1268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10" y="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03334 0.52593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2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-0.39375 0.5041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88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03802 0.42963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5651 -0.1583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64" y="-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07101 0.42686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0174 0.2507 " pathEditMode="relative" rAng="0" ptsTypes="AA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7.40741E-7 L 0.01944 0.26482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-0.66146 0.04421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38681 0.04976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0" y="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41893 -0.30625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55" y="-1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0.07084 0.17662 " pathEditMode="relative" rAng="0" ptsTypes="AA">
                                      <p:cBhvr>
                                        <p:cTn id="1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dirty="0" smtClean="0">
                <a:latin typeface="Calibri"/>
                <a:ea typeface="Calibri"/>
                <a:cs typeface="Times New Roman"/>
              </a:rPr>
              <a:t>Otevřená galerie Microsoft.com</a:t>
            </a:r>
            <a:endParaRPr lang="cs-CZ" dirty="0"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357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290</TotalTime>
  <Words>203</Words>
  <Application>Microsoft Office PowerPoint</Application>
  <PresentationFormat>Předvádění na obrazovce (4:3)</PresentationFormat>
  <Paragraphs>81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NÁZEV ŠKOLY:  ZŠ Karla Klíče Hostinné AUTOR: Mgr. Lenka Stará NÁZEV: VY_32_INOVACE_13_A_10_SČÍTÁNÍ S PŘECHODEM DESÍTKY 5 TÉMA: SČÍTÁNÍ S PŘECHODEM DESÍTKY 5 ČÍSLO PROJEKTU: CZ.1.07/1.4.00/21.2131</vt:lpstr>
      <vt:lpstr>Prezentace aplikace PowerPoint</vt:lpstr>
      <vt:lpstr>Mgr. Lenka Stará datum 19.8.2012 Určeno pro 2. ročník Prezentace obsahuje animace.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Stará</cp:lastModifiedBy>
  <cp:revision>23</cp:revision>
  <dcterms:created xsi:type="dcterms:W3CDTF">2012-07-08T13:51:23Z</dcterms:created>
  <dcterms:modified xsi:type="dcterms:W3CDTF">2012-08-19T19:55:07Z</dcterms:modified>
</cp:coreProperties>
</file>