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rels" ContentType="application/vnd.openxmlformats-package.relationships+xml"/>
  <Default Extension="xml" ContentType="application/xml"/>
  <Default Extension="mid" ContentType="audio/unknown"/>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6"/>
  </p:notesMasterIdLst>
  <p:sldIdLst>
    <p:sldId id="273" r:id="rId2"/>
    <p:sldId id="275" r:id="rId3"/>
    <p:sldId id="258" r:id="rId4"/>
    <p:sldId id="271" r:id="rId5"/>
    <p:sldId id="272" r:id="rId6"/>
    <p:sldId id="269" r:id="rId7"/>
    <p:sldId id="261" r:id="rId8"/>
    <p:sldId id="262" r:id="rId9"/>
    <p:sldId id="263" r:id="rId10"/>
    <p:sldId id="264" r:id="rId11"/>
    <p:sldId id="265" r:id="rId12"/>
    <p:sldId id="266" r:id="rId13"/>
    <p:sldId id="268" r:id="rId14"/>
    <p:sldId id="274" r:id="rId15"/>
  </p:sldIdLst>
  <p:sldSz cx="9144000" cy="6858000" type="screen4x3"/>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567" autoAdjust="0"/>
    <p:restoredTop sz="94622" autoAdjust="0"/>
  </p:normalViewPr>
  <p:slideViewPr>
    <p:cSldViewPr>
      <p:cViewPr varScale="1">
        <p:scale>
          <a:sx n="70" d="100"/>
          <a:sy n="70" d="100"/>
        </p:scale>
        <p:origin x="-1428" y="-90"/>
      </p:cViewPr>
      <p:guideLst>
        <p:guide orient="horz" pos="2160"/>
        <p:guide pos="288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cs-CZ"/>
          </a:p>
        </p:txBody>
      </p:sp>
      <p:sp>
        <p:nvSpPr>
          <p:cNvPr id="3" name="Zástupný symbol pro datum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763D666-62F4-4573-80DD-E51282016A13}" type="datetimeFigureOut">
              <a:rPr lang="cs-CZ" smtClean="0"/>
              <a:t>12.8.2012</a:t>
            </a:fld>
            <a:endParaRPr lang="cs-CZ"/>
          </a:p>
        </p:txBody>
      </p:sp>
      <p:sp>
        <p:nvSpPr>
          <p:cNvPr id="4" name="Zástupný symbol pro obrázek snímku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cs-CZ"/>
          </a:p>
        </p:txBody>
      </p:sp>
      <p:sp>
        <p:nvSpPr>
          <p:cNvPr id="5" name="Zástupný symbol pro poznámky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6" name="Zástupný symbol pro zápatí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cs-CZ"/>
          </a:p>
        </p:txBody>
      </p:sp>
      <p:sp>
        <p:nvSpPr>
          <p:cNvPr id="7" name="Zástupný symbol pro číslo snímku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6656DBC-4F25-407D-82FA-64B94B69191F}" type="slidenum">
              <a:rPr lang="cs-CZ" smtClean="0"/>
              <a:t>‹#›</a:t>
            </a:fld>
            <a:endParaRPr lang="cs-CZ"/>
          </a:p>
        </p:txBody>
      </p:sp>
    </p:spTree>
    <p:extLst>
      <p:ext uri="{BB962C8B-B14F-4D97-AF65-F5344CB8AC3E}">
        <p14:creationId xmlns:p14="http://schemas.microsoft.com/office/powerpoint/2010/main" val="35076432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číslo snímku 3"/>
          <p:cNvSpPr>
            <a:spLocks noGrp="1"/>
          </p:cNvSpPr>
          <p:nvPr>
            <p:ph type="sldNum" sz="quarter" idx="10"/>
          </p:nvPr>
        </p:nvSpPr>
        <p:spPr/>
        <p:txBody>
          <a:bodyPr/>
          <a:lstStyle/>
          <a:p>
            <a:fld id="{A6656DBC-4F25-407D-82FA-64B94B69191F}" type="slidenum">
              <a:rPr lang="cs-CZ" smtClean="0"/>
              <a:t>10</a:t>
            </a:fld>
            <a:endParaRPr lang="cs-CZ"/>
          </a:p>
        </p:txBody>
      </p:sp>
    </p:spTree>
    <p:extLst>
      <p:ext uri="{BB962C8B-B14F-4D97-AF65-F5344CB8AC3E}">
        <p14:creationId xmlns:p14="http://schemas.microsoft.com/office/powerpoint/2010/main" val="100152627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cs-CZ" smtClean="0"/>
              <a:t>Kliknutím lze upravit styl.</a:t>
            </a:r>
            <a:endParaRPr lang="cs-CZ"/>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smtClean="0"/>
              <a:t>Kliknutím lze upravit styl předlohy.</a:t>
            </a:r>
            <a:endParaRPr lang="cs-CZ"/>
          </a:p>
        </p:txBody>
      </p:sp>
      <p:sp>
        <p:nvSpPr>
          <p:cNvPr id="4" name="Zástupný symbol pro datum 3"/>
          <p:cNvSpPr>
            <a:spLocks noGrp="1"/>
          </p:cNvSpPr>
          <p:nvPr>
            <p:ph type="dt" sz="half" idx="10"/>
          </p:nvPr>
        </p:nvSpPr>
        <p:spPr/>
        <p:txBody>
          <a:bodyPr/>
          <a:lstStyle/>
          <a:p>
            <a:fld id="{CA56BE12-FF0A-4596-ACAE-560DFA2F2F28}" type="datetime1">
              <a:rPr lang="cs-CZ" smtClean="0"/>
              <a:t>12.8.2012</a:t>
            </a:fld>
            <a:endParaRPr lang="cs-CZ"/>
          </a:p>
        </p:txBody>
      </p:sp>
      <p:sp>
        <p:nvSpPr>
          <p:cNvPr id="5" name="Zástupný symbol pro zápatí 4"/>
          <p:cNvSpPr>
            <a:spLocks noGrp="1"/>
          </p:cNvSpPr>
          <p:nvPr>
            <p:ph type="ftr" sz="quarter" idx="11"/>
          </p:nvPr>
        </p:nvSpPr>
        <p:spPr/>
        <p:txBody>
          <a:bodyPr/>
          <a:lstStyle/>
          <a:p>
            <a:r>
              <a:rPr lang="cs-CZ" smtClean="0"/>
              <a:t>Autorem materiálu a všech jeho částí, není-li uvedeno jinak, je Mgr. Gabriela Divišová</a:t>
            </a:r>
            <a:endParaRPr lang="cs-CZ"/>
          </a:p>
        </p:txBody>
      </p:sp>
      <p:sp>
        <p:nvSpPr>
          <p:cNvPr id="6" name="Zástupný symbol pro číslo snímku 5"/>
          <p:cNvSpPr>
            <a:spLocks noGrp="1"/>
          </p:cNvSpPr>
          <p:nvPr>
            <p:ph type="sldNum" sz="quarter" idx="12"/>
          </p:nvPr>
        </p:nvSpPr>
        <p:spPr/>
        <p:txBody>
          <a:bodyPr/>
          <a:lstStyle/>
          <a:p>
            <a:fld id="{0297EF95-CAC0-44FC-9F14-E00411CD0EA1}" type="slidenum">
              <a:rPr lang="cs-CZ" smtClean="0"/>
              <a:t>‹#›</a:t>
            </a:fld>
            <a:endParaRPr lang="cs-CZ"/>
          </a:p>
        </p:txBody>
      </p:sp>
    </p:spTree>
    <p:extLst>
      <p:ext uri="{BB962C8B-B14F-4D97-AF65-F5344CB8AC3E}">
        <p14:creationId xmlns:p14="http://schemas.microsoft.com/office/powerpoint/2010/main" val="31281769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obsah 2"/>
          <p:cNvSpPr>
            <a:spLocks noGrp="1"/>
          </p:cNvSpPr>
          <p:nvPr>
            <p:ph idx="1"/>
          </p:nvPr>
        </p:nvSpPr>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146AE1DC-D889-4DEC-8AC6-C28DB4B1D36D}" type="datetime1">
              <a:rPr lang="cs-CZ" smtClean="0"/>
              <a:t>12.8.2012</a:t>
            </a:fld>
            <a:endParaRPr lang="cs-CZ"/>
          </a:p>
        </p:txBody>
      </p:sp>
      <p:sp>
        <p:nvSpPr>
          <p:cNvPr id="5" name="Zástupný symbol pro zápatí 4"/>
          <p:cNvSpPr>
            <a:spLocks noGrp="1"/>
          </p:cNvSpPr>
          <p:nvPr>
            <p:ph type="ftr" sz="quarter" idx="11"/>
          </p:nvPr>
        </p:nvSpPr>
        <p:spPr/>
        <p:txBody>
          <a:bodyPr/>
          <a:lstStyle/>
          <a:p>
            <a:r>
              <a:rPr lang="cs-CZ" smtClean="0"/>
              <a:t>Autorem materiálu a všech jeho částí, není-li uvedeno jinak, je Mgr. Gabriela Divišová</a:t>
            </a:r>
            <a:endParaRPr lang="cs-CZ"/>
          </a:p>
        </p:txBody>
      </p:sp>
      <p:sp>
        <p:nvSpPr>
          <p:cNvPr id="6" name="Zástupný symbol pro číslo snímku 5"/>
          <p:cNvSpPr>
            <a:spLocks noGrp="1"/>
          </p:cNvSpPr>
          <p:nvPr>
            <p:ph type="sldNum" sz="quarter" idx="12"/>
          </p:nvPr>
        </p:nvSpPr>
        <p:spPr/>
        <p:txBody>
          <a:bodyPr/>
          <a:lstStyle/>
          <a:p>
            <a:fld id="{0297EF95-CAC0-44FC-9F14-E00411CD0EA1}" type="slidenum">
              <a:rPr lang="cs-CZ" smtClean="0"/>
              <a:t>‹#›</a:t>
            </a:fld>
            <a:endParaRPr lang="cs-CZ"/>
          </a:p>
        </p:txBody>
      </p:sp>
    </p:spTree>
    <p:extLst>
      <p:ext uri="{BB962C8B-B14F-4D97-AF65-F5344CB8AC3E}">
        <p14:creationId xmlns:p14="http://schemas.microsoft.com/office/powerpoint/2010/main" val="13277025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cs-CZ" smtClean="0"/>
              <a:t>Kliknutím lze upravit styl.</a:t>
            </a:r>
            <a:endParaRPr lang="cs-CZ"/>
          </a:p>
        </p:txBody>
      </p:sp>
      <p:sp>
        <p:nvSpPr>
          <p:cNvPr id="3" name="Zástupný symbol pro tex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Kliknutím lze upravit styly předlohy textu.</a:t>
            </a:r>
          </a:p>
        </p:txBody>
      </p:sp>
      <p:sp>
        <p:nvSpPr>
          <p:cNvPr id="4" name="Zástupný symbol pro datum 3"/>
          <p:cNvSpPr>
            <a:spLocks noGrp="1"/>
          </p:cNvSpPr>
          <p:nvPr>
            <p:ph type="dt" sz="half" idx="10"/>
          </p:nvPr>
        </p:nvSpPr>
        <p:spPr/>
        <p:txBody>
          <a:bodyPr/>
          <a:lstStyle/>
          <a:p>
            <a:fld id="{A74B6589-B65A-4E54-8CEF-0E0BADB183C3}" type="datetime1">
              <a:rPr lang="cs-CZ" smtClean="0"/>
              <a:t>12.8.2012</a:t>
            </a:fld>
            <a:endParaRPr lang="cs-CZ"/>
          </a:p>
        </p:txBody>
      </p:sp>
      <p:sp>
        <p:nvSpPr>
          <p:cNvPr id="5" name="Zástupný symbol pro zápatí 4"/>
          <p:cNvSpPr>
            <a:spLocks noGrp="1"/>
          </p:cNvSpPr>
          <p:nvPr>
            <p:ph type="ftr" sz="quarter" idx="11"/>
          </p:nvPr>
        </p:nvSpPr>
        <p:spPr/>
        <p:txBody>
          <a:bodyPr/>
          <a:lstStyle/>
          <a:p>
            <a:r>
              <a:rPr lang="cs-CZ" smtClean="0"/>
              <a:t>Autorem materiálu a všech jeho částí, není-li uvedeno jinak, je Mgr. Gabriela Divišová</a:t>
            </a:r>
            <a:endParaRPr lang="cs-CZ"/>
          </a:p>
        </p:txBody>
      </p:sp>
      <p:sp>
        <p:nvSpPr>
          <p:cNvPr id="6" name="Zástupný symbol pro číslo snímku 5"/>
          <p:cNvSpPr>
            <a:spLocks noGrp="1"/>
          </p:cNvSpPr>
          <p:nvPr>
            <p:ph type="sldNum" sz="quarter" idx="12"/>
          </p:nvPr>
        </p:nvSpPr>
        <p:spPr/>
        <p:txBody>
          <a:bodyPr/>
          <a:lstStyle/>
          <a:p>
            <a:fld id="{0297EF95-CAC0-44FC-9F14-E00411CD0EA1}" type="slidenum">
              <a:rPr lang="cs-CZ" smtClean="0"/>
              <a:t>‹#›</a:t>
            </a:fld>
            <a:endParaRPr lang="cs-CZ"/>
          </a:p>
        </p:txBody>
      </p:sp>
    </p:spTree>
    <p:extLst>
      <p:ext uri="{BB962C8B-B14F-4D97-AF65-F5344CB8AC3E}">
        <p14:creationId xmlns:p14="http://schemas.microsoft.com/office/powerpoint/2010/main" val="24961274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obsah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obsah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datum 4"/>
          <p:cNvSpPr>
            <a:spLocks noGrp="1"/>
          </p:cNvSpPr>
          <p:nvPr>
            <p:ph type="dt" sz="half" idx="10"/>
          </p:nvPr>
        </p:nvSpPr>
        <p:spPr/>
        <p:txBody>
          <a:bodyPr/>
          <a:lstStyle/>
          <a:p>
            <a:fld id="{C477C450-2434-49C5-83F8-E423A1BF9327}" type="datetime1">
              <a:rPr lang="cs-CZ" smtClean="0"/>
              <a:t>12.8.2012</a:t>
            </a:fld>
            <a:endParaRPr lang="cs-CZ"/>
          </a:p>
        </p:txBody>
      </p:sp>
      <p:sp>
        <p:nvSpPr>
          <p:cNvPr id="6" name="Zástupný symbol pro zápatí 5"/>
          <p:cNvSpPr>
            <a:spLocks noGrp="1"/>
          </p:cNvSpPr>
          <p:nvPr>
            <p:ph type="ftr" sz="quarter" idx="11"/>
          </p:nvPr>
        </p:nvSpPr>
        <p:spPr/>
        <p:txBody>
          <a:bodyPr/>
          <a:lstStyle/>
          <a:p>
            <a:r>
              <a:rPr lang="cs-CZ" smtClean="0"/>
              <a:t>Autorem materiálu a všech jeho částí, není-li uvedeno jinak, je Mgr. Gabriela Divišová</a:t>
            </a:r>
            <a:endParaRPr lang="cs-CZ"/>
          </a:p>
        </p:txBody>
      </p:sp>
      <p:sp>
        <p:nvSpPr>
          <p:cNvPr id="7" name="Zástupný symbol pro číslo snímku 6"/>
          <p:cNvSpPr>
            <a:spLocks noGrp="1"/>
          </p:cNvSpPr>
          <p:nvPr>
            <p:ph type="sldNum" sz="quarter" idx="12"/>
          </p:nvPr>
        </p:nvSpPr>
        <p:spPr/>
        <p:txBody>
          <a:bodyPr/>
          <a:lstStyle/>
          <a:p>
            <a:fld id="{0297EF95-CAC0-44FC-9F14-E00411CD0EA1}" type="slidenum">
              <a:rPr lang="cs-CZ" smtClean="0"/>
              <a:t>‹#›</a:t>
            </a:fld>
            <a:endParaRPr lang="cs-CZ"/>
          </a:p>
        </p:txBody>
      </p:sp>
    </p:spTree>
    <p:extLst>
      <p:ext uri="{BB962C8B-B14F-4D97-AF65-F5344CB8AC3E}">
        <p14:creationId xmlns:p14="http://schemas.microsoft.com/office/powerpoint/2010/main" val="6098046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cs-CZ" smtClean="0"/>
              <a:t>Kliknutím lze upravit styl.</a:t>
            </a:r>
            <a:endParaRPr lang="cs-CZ"/>
          </a:p>
        </p:txBody>
      </p:sp>
      <p:sp>
        <p:nvSpPr>
          <p:cNvPr id="3" name="Zástupný symbol pro tex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4" name="Zástupný symbol pro obsah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tex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6" name="Zástupný symbol pro obsah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7" name="Zástupný symbol pro datum 6"/>
          <p:cNvSpPr>
            <a:spLocks noGrp="1"/>
          </p:cNvSpPr>
          <p:nvPr>
            <p:ph type="dt" sz="half" idx="10"/>
          </p:nvPr>
        </p:nvSpPr>
        <p:spPr/>
        <p:txBody>
          <a:bodyPr/>
          <a:lstStyle/>
          <a:p>
            <a:fld id="{2A2FDE30-654E-483B-BC55-A4EB3EAE71C9}" type="datetime1">
              <a:rPr lang="cs-CZ" smtClean="0"/>
              <a:t>12.8.2012</a:t>
            </a:fld>
            <a:endParaRPr lang="cs-CZ"/>
          </a:p>
        </p:txBody>
      </p:sp>
      <p:sp>
        <p:nvSpPr>
          <p:cNvPr id="8" name="Zástupný symbol pro zápatí 7"/>
          <p:cNvSpPr>
            <a:spLocks noGrp="1"/>
          </p:cNvSpPr>
          <p:nvPr>
            <p:ph type="ftr" sz="quarter" idx="11"/>
          </p:nvPr>
        </p:nvSpPr>
        <p:spPr/>
        <p:txBody>
          <a:bodyPr/>
          <a:lstStyle/>
          <a:p>
            <a:r>
              <a:rPr lang="cs-CZ" smtClean="0"/>
              <a:t>Autorem materiálu a všech jeho částí, není-li uvedeno jinak, je Mgr. Gabriela Divišová</a:t>
            </a:r>
            <a:endParaRPr lang="cs-CZ"/>
          </a:p>
        </p:txBody>
      </p:sp>
      <p:sp>
        <p:nvSpPr>
          <p:cNvPr id="9" name="Zástupný symbol pro číslo snímku 8"/>
          <p:cNvSpPr>
            <a:spLocks noGrp="1"/>
          </p:cNvSpPr>
          <p:nvPr>
            <p:ph type="sldNum" sz="quarter" idx="12"/>
          </p:nvPr>
        </p:nvSpPr>
        <p:spPr/>
        <p:txBody>
          <a:bodyPr/>
          <a:lstStyle/>
          <a:p>
            <a:fld id="{0297EF95-CAC0-44FC-9F14-E00411CD0EA1}" type="slidenum">
              <a:rPr lang="cs-CZ" smtClean="0"/>
              <a:t>‹#›</a:t>
            </a:fld>
            <a:endParaRPr lang="cs-CZ"/>
          </a:p>
        </p:txBody>
      </p:sp>
    </p:spTree>
    <p:extLst>
      <p:ext uri="{BB962C8B-B14F-4D97-AF65-F5344CB8AC3E}">
        <p14:creationId xmlns:p14="http://schemas.microsoft.com/office/powerpoint/2010/main" val="3903243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datum 2"/>
          <p:cNvSpPr>
            <a:spLocks noGrp="1"/>
          </p:cNvSpPr>
          <p:nvPr>
            <p:ph type="dt" sz="half" idx="10"/>
          </p:nvPr>
        </p:nvSpPr>
        <p:spPr/>
        <p:txBody>
          <a:bodyPr/>
          <a:lstStyle/>
          <a:p>
            <a:fld id="{C6F4693B-638D-4E72-8AE5-1B5C56BC7806}" type="datetime1">
              <a:rPr lang="cs-CZ" smtClean="0"/>
              <a:t>12.8.2012</a:t>
            </a:fld>
            <a:endParaRPr lang="cs-CZ"/>
          </a:p>
        </p:txBody>
      </p:sp>
      <p:sp>
        <p:nvSpPr>
          <p:cNvPr id="4" name="Zástupný symbol pro zápatí 3"/>
          <p:cNvSpPr>
            <a:spLocks noGrp="1"/>
          </p:cNvSpPr>
          <p:nvPr>
            <p:ph type="ftr" sz="quarter" idx="11"/>
          </p:nvPr>
        </p:nvSpPr>
        <p:spPr/>
        <p:txBody>
          <a:bodyPr/>
          <a:lstStyle/>
          <a:p>
            <a:r>
              <a:rPr lang="cs-CZ" smtClean="0"/>
              <a:t>Autorem materiálu a všech jeho částí, není-li uvedeno jinak, je Mgr. Gabriela Divišová</a:t>
            </a:r>
            <a:endParaRPr lang="cs-CZ"/>
          </a:p>
        </p:txBody>
      </p:sp>
      <p:sp>
        <p:nvSpPr>
          <p:cNvPr id="5" name="Zástupný symbol pro číslo snímku 4"/>
          <p:cNvSpPr>
            <a:spLocks noGrp="1"/>
          </p:cNvSpPr>
          <p:nvPr>
            <p:ph type="sldNum" sz="quarter" idx="12"/>
          </p:nvPr>
        </p:nvSpPr>
        <p:spPr/>
        <p:txBody>
          <a:bodyPr/>
          <a:lstStyle/>
          <a:p>
            <a:fld id="{0297EF95-CAC0-44FC-9F14-E00411CD0EA1}" type="slidenum">
              <a:rPr lang="cs-CZ" smtClean="0"/>
              <a:t>‹#›</a:t>
            </a:fld>
            <a:endParaRPr lang="cs-CZ"/>
          </a:p>
        </p:txBody>
      </p:sp>
    </p:spTree>
    <p:extLst>
      <p:ext uri="{BB962C8B-B14F-4D97-AF65-F5344CB8AC3E}">
        <p14:creationId xmlns:p14="http://schemas.microsoft.com/office/powerpoint/2010/main" val="25769583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9887245E-A330-4690-A3CB-6C53CA91C133}" type="datetime1">
              <a:rPr lang="cs-CZ" smtClean="0"/>
              <a:t>12.8.2012</a:t>
            </a:fld>
            <a:endParaRPr lang="cs-CZ"/>
          </a:p>
        </p:txBody>
      </p:sp>
      <p:sp>
        <p:nvSpPr>
          <p:cNvPr id="3" name="Zástupný symbol pro zápatí 2"/>
          <p:cNvSpPr>
            <a:spLocks noGrp="1"/>
          </p:cNvSpPr>
          <p:nvPr>
            <p:ph type="ftr" sz="quarter" idx="11"/>
          </p:nvPr>
        </p:nvSpPr>
        <p:spPr/>
        <p:txBody>
          <a:bodyPr/>
          <a:lstStyle/>
          <a:p>
            <a:r>
              <a:rPr lang="cs-CZ" smtClean="0"/>
              <a:t>Autorem materiálu a všech jeho částí, není-li uvedeno jinak, je Mgr. Gabriela Divišová</a:t>
            </a:r>
            <a:endParaRPr lang="cs-CZ"/>
          </a:p>
        </p:txBody>
      </p:sp>
      <p:sp>
        <p:nvSpPr>
          <p:cNvPr id="4" name="Zástupný symbol pro číslo snímku 3"/>
          <p:cNvSpPr>
            <a:spLocks noGrp="1"/>
          </p:cNvSpPr>
          <p:nvPr>
            <p:ph type="sldNum" sz="quarter" idx="12"/>
          </p:nvPr>
        </p:nvSpPr>
        <p:spPr/>
        <p:txBody>
          <a:bodyPr/>
          <a:lstStyle/>
          <a:p>
            <a:fld id="{0297EF95-CAC0-44FC-9F14-E00411CD0EA1}" type="slidenum">
              <a:rPr lang="cs-CZ" smtClean="0"/>
              <a:t>‹#›</a:t>
            </a:fld>
            <a:endParaRPr lang="cs-CZ"/>
          </a:p>
        </p:txBody>
      </p:sp>
    </p:spTree>
    <p:extLst>
      <p:ext uri="{BB962C8B-B14F-4D97-AF65-F5344CB8AC3E}">
        <p14:creationId xmlns:p14="http://schemas.microsoft.com/office/powerpoint/2010/main" val="3573898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cs-CZ" smtClean="0"/>
              <a:t>Kliknutím lze upravit styl.</a:t>
            </a:r>
            <a:endParaRPr lang="cs-CZ"/>
          </a:p>
        </p:txBody>
      </p:sp>
      <p:sp>
        <p:nvSpPr>
          <p:cNvPr id="3" name="Zástupný symbol pro obsah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tex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Zástupný symbol pro datum 4"/>
          <p:cNvSpPr>
            <a:spLocks noGrp="1"/>
          </p:cNvSpPr>
          <p:nvPr>
            <p:ph type="dt" sz="half" idx="10"/>
          </p:nvPr>
        </p:nvSpPr>
        <p:spPr/>
        <p:txBody>
          <a:bodyPr/>
          <a:lstStyle/>
          <a:p>
            <a:fld id="{B6E45C47-F6DF-48FC-A7A2-F7C69642DB9F}" type="datetime1">
              <a:rPr lang="cs-CZ" smtClean="0"/>
              <a:t>12.8.2012</a:t>
            </a:fld>
            <a:endParaRPr lang="cs-CZ"/>
          </a:p>
        </p:txBody>
      </p:sp>
      <p:sp>
        <p:nvSpPr>
          <p:cNvPr id="6" name="Zástupný symbol pro zápatí 5"/>
          <p:cNvSpPr>
            <a:spLocks noGrp="1"/>
          </p:cNvSpPr>
          <p:nvPr>
            <p:ph type="ftr" sz="quarter" idx="11"/>
          </p:nvPr>
        </p:nvSpPr>
        <p:spPr/>
        <p:txBody>
          <a:bodyPr/>
          <a:lstStyle/>
          <a:p>
            <a:r>
              <a:rPr lang="cs-CZ" smtClean="0"/>
              <a:t>Autorem materiálu a všech jeho částí, není-li uvedeno jinak, je Mgr. Gabriela Divišová</a:t>
            </a:r>
            <a:endParaRPr lang="cs-CZ"/>
          </a:p>
        </p:txBody>
      </p:sp>
      <p:sp>
        <p:nvSpPr>
          <p:cNvPr id="7" name="Zástupný symbol pro číslo snímku 6"/>
          <p:cNvSpPr>
            <a:spLocks noGrp="1"/>
          </p:cNvSpPr>
          <p:nvPr>
            <p:ph type="sldNum" sz="quarter" idx="12"/>
          </p:nvPr>
        </p:nvSpPr>
        <p:spPr/>
        <p:txBody>
          <a:bodyPr/>
          <a:lstStyle/>
          <a:p>
            <a:fld id="{0297EF95-CAC0-44FC-9F14-E00411CD0EA1}" type="slidenum">
              <a:rPr lang="cs-CZ" smtClean="0"/>
              <a:t>‹#›</a:t>
            </a:fld>
            <a:endParaRPr lang="cs-CZ"/>
          </a:p>
        </p:txBody>
      </p:sp>
    </p:spTree>
    <p:extLst>
      <p:ext uri="{BB962C8B-B14F-4D97-AF65-F5344CB8AC3E}">
        <p14:creationId xmlns:p14="http://schemas.microsoft.com/office/powerpoint/2010/main" val="22320311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cs-CZ" smtClean="0"/>
              <a:t>Kliknutím lze upravit styl.</a:t>
            </a:r>
            <a:endParaRPr lang="cs-CZ"/>
          </a:p>
        </p:txBody>
      </p:sp>
      <p:sp>
        <p:nvSpPr>
          <p:cNvPr id="3" name="Zástupný symbol pro obrázek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symbol pro tex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Zástupný symbol pro datum 4"/>
          <p:cNvSpPr>
            <a:spLocks noGrp="1"/>
          </p:cNvSpPr>
          <p:nvPr>
            <p:ph type="dt" sz="half" idx="10"/>
          </p:nvPr>
        </p:nvSpPr>
        <p:spPr/>
        <p:txBody>
          <a:bodyPr/>
          <a:lstStyle/>
          <a:p>
            <a:fld id="{A669A00A-DD18-41B3-A129-F5942A07BE0A}" type="datetime1">
              <a:rPr lang="cs-CZ" smtClean="0"/>
              <a:t>12.8.2012</a:t>
            </a:fld>
            <a:endParaRPr lang="cs-CZ"/>
          </a:p>
        </p:txBody>
      </p:sp>
      <p:sp>
        <p:nvSpPr>
          <p:cNvPr id="6" name="Zástupný symbol pro zápatí 5"/>
          <p:cNvSpPr>
            <a:spLocks noGrp="1"/>
          </p:cNvSpPr>
          <p:nvPr>
            <p:ph type="ftr" sz="quarter" idx="11"/>
          </p:nvPr>
        </p:nvSpPr>
        <p:spPr/>
        <p:txBody>
          <a:bodyPr/>
          <a:lstStyle/>
          <a:p>
            <a:r>
              <a:rPr lang="cs-CZ" smtClean="0"/>
              <a:t>Autorem materiálu a všech jeho částí, není-li uvedeno jinak, je Mgr. Gabriela Divišová</a:t>
            </a:r>
            <a:endParaRPr lang="cs-CZ"/>
          </a:p>
        </p:txBody>
      </p:sp>
      <p:sp>
        <p:nvSpPr>
          <p:cNvPr id="7" name="Zástupný symbol pro číslo snímku 6"/>
          <p:cNvSpPr>
            <a:spLocks noGrp="1"/>
          </p:cNvSpPr>
          <p:nvPr>
            <p:ph type="sldNum" sz="quarter" idx="12"/>
          </p:nvPr>
        </p:nvSpPr>
        <p:spPr/>
        <p:txBody>
          <a:bodyPr/>
          <a:lstStyle/>
          <a:p>
            <a:fld id="{0297EF95-CAC0-44FC-9F14-E00411CD0EA1}" type="slidenum">
              <a:rPr lang="cs-CZ" smtClean="0"/>
              <a:t>‹#›</a:t>
            </a:fld>
            <a:endParaRPr lang="cs-CZ"/>
          </a:p>
        </p:txBody>
      </p:sp>
    </p:spTree>
    <p:extLst>
      <p:ext uri="{BB962C8B-B14F-4D97-AF65-F5344CB8AC3E}">
        <p14:creationId xmlns:p14="http://schemas.microsoft.com/office/powerpoint/2010/main" val="200350676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svislý text 2"/>
          <p:cNvSpPr>
            <a:spLocks noGrp="1"/>
          </p:cNvSpPr>
          <p:nvPr>
            <p:ph type="body" orient="vert" idx="1"/>
          </p:nvPr>
        </p:nvSpPr>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F8010B55-7B83-42B0-BC9E-12FD2107450F}" type="datetime1">
              <a:rPr lang="cs-CZ" smtClean="0"/>
              <a:t>12.8.2012</a:t>
            </a:fld>
            <a:endParaRPr lang="cs-CZ"/>
          </a:p>
        </p:txBody>
      </p:sp>
      <p:sp>
        <p:nvSpPr>
          <p:cNvPr id="5" name="Zástupný symbol pro zápatí 4"/>
          <p:cNvSpPr>
            <a:spLocks noGrp="1"/>
          </p:cNvSpPr>
          <p:nvPr>
            <p:ph type="ftr" sz="quarter" idx="11"/>
          </p:nvPr>
        </p:nvSpPr>
        <p:spPr/>
        <p:txBody>
          <a:bodyPr/>
          <a:lstStyle/>
          <a:p>
            <a:r>
              <a:rPr lang="cs-CZ" smtClean="0"/>
              <a:t>Autorem materiálu a všech jeho částí, není-li uvedeno jinak, je Mgr. Gabriela Divišová</a:t>
            </a:r>
            <a:endParaRPr lang="cs-CZ"/>
          </a:p>
        </p:txBody>
      </p:sp>
      <p:sp>
        <p:nvSpPr>
          <p:cNvPr id="6" name="Zástupný symbol pro číslo snímku 5"/>
          <p:cNvSpPr>
            <a:spLocks noGrp="1"/>
          </p:cNvSpPr>
          <p:nvPr>
            <p:ph type="sldNum" sz="quarter" idx="12"/>
          </p:nvPr>
        </p:nvSpPr>
        <p:spPr/>
        <p:txBody>
          <a:bodyPr/>
          <a:lstStyle/>
          <a:p>
            <a:fld id="{0297EF95-CAC0-44FC-9F14-E00411CD0EA1}" type="slidenum">
              <a:rPr lang="cs-CZ" smtClean="0"/>
              <a:t>‹#›</a:t>
            </a:fld>
            <a:endParaRPr lang="cs-CZ"/>
          </a:p>
        </p:txBody>
      </p:sp>
    </p:spTree>
    <p:extLst>
      <p:ext uri="{BB962C8B-B14F-4D97-AF65-F5344CB8AC3E}">
        <p14:creationId xmlns:p14="http://schemas.microsoft.com/office/powerpoint/2010/main" val="39999021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274638"/>
            <a:ext cx="2057400" cy="5851525"/>
          </a:xfrm>
        </p:spPr>
        <p:txBody>
          <a:bodyPr vert="eaVert"/>
          <a:lstStyle/>
          <a:p>
            <a:r>
              <a:rPr lang="cs-CZ" smtClean="0"/>
              <a:t>Kliknutím lze upravit styl.</a:t>
            </a:r>
            <a:endParaRPr lang="cs-CZ"/>
          </a:p>
        </p:txBody>
      </p:sp>
      <p:sp>
        <p:nvSpPr>
          <p:cNvPr id="3" name="Zástupný symbol pro svislý text 2"/>
          <p:cNvSpPr>
            <a:spLocks noGrp="1"/>
          </p:cNvSpPr>
          <p:nvPr>
            <p:ph type="body" orient="vert" idx="1"/>
          </p:nvPr>
        </p:nvSpPr>
        <p:spPr>
          <a:xfrm>
            <a:off x="457200" y="274638"/>
            <a:ext cx="6019800" cy="5851525"/>
          </a:xfrm>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190D0BDC-4E91-4D32-A92D-0F3EF0E69FC6}" type="datetime1">
              <a:rPr lang="cs-CZ" smtClean="0"/>
              <a:t>12.8.2012</a:t>
            </a:fld>
            <a:endParaRPr lang="cs-CZ"/>
          </a:p>
        </p:txBody>
      </p:sp>
      <p:sp>
        <p:nvSpPr>
          <p:cNvPr id="5" name="Zástupný symbol pro zápatí 4"/>
          <p:cNvSpPr>
            <a:spLocks noGrp="1"/>
          </p:cNvSpPr>
          <p:nvPr>
            <p:ph type="ftr" sz="quarter" idx="11"/>
          </p:nvPr>
        </p:nvSpPr>
        <p:spPr/>
        <p:txBody>
          <a:bodyPr/>
          <a:lstStyle/>
          <a:p>
            <a:r>
              <a:rPr lang="cs-CZ" smtClean="0"/>
              <a:t>Autorem materiálu a všech jeho částí, není-li uvedeno jinak, je Mgr. Gabriela Divišová</a:t>
            </a:r>
            <a:endParaRPr lang="cs-CZ"/>
          </a:p>
        </p:txBody>
      </p:sp>
      <p:sp>
        <p:nvSpPr>
          <p:cNvPr id="6" name="Zástupný symbol pro číslo snímku 5"/>
          <p:cNvSpPr>
            <a:spLocks noGrp="1"/>
          </p:cNvSpPr>
          <p:nvPr>
            <p:ph type="sldNum" sz="quarter" idx="12"/>
          </p:nvPr>
        </p:nvSpPr>
        <p:spPr/>
        <p:txBody>
          <a:bodyPr/>
          <a:lstStyle/>
          <a:p>
            <a:fld id="{0297EF95-CAC0-44FC-9F14-E00411CD0EA1}" type="slidenum">
              <a:rPr lang="cs-CZ" smtClean="0"/>
              <a:t>‹#›</a:t>
            </a:fld>
            <a:endParaRPr lang="cs-CZ"/>
          </a:p>
        </p:txBody>
      </p:sp>
    </p:spTree>
    <p:extLst>
      <p:ext uri="{BB962C8B-B14F-4D97-AF65-F5344CB8AC3E}">
        <p14:creationId xmlns:p14="http://schemas.microsoft.com/office/powerpoint/2010/main" val="225006906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cs-CZ" smtClean="0"/>
              <a:t>Kliknutím lze upravit styl.</a:t>
            </a:r>
            <a:endParaRPr lang="cs-CZ"/>
          </a:p>
        </p:txBody>
      </p:sp>
      <p:sp>
        <p:nvSpPr>
          <p:cNvPr id="3" name="Zástupný symbol pro text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4C7A25C-6D80-46EC-A323-908204E95D8C}" type="datetime1">
              <a:rPr lang="cs-CZ" smtClean="0"/>
              <a:t>12.8.2012</a:t>
            </a:fld>
            <a:endParaRPr lang="cs-CZ"/>
          </a:p>
        </p:txBody>
      </p:sp>
      <p:sp>
        <p:nvSpPr>
          <p:cNvPr id="5" name="Zástupný symbol pro zápatí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cs-CZ" smtClean="0"/>
              <a:t>Autorem materiálu a všech jeho částí, není-li uvedeno jinak, je Mgr. Gabriela Divišová</a:t>
            </a:r>
            <a:endParaRPr lang="cs-CZ"/>
          </a:p>
        </p:txBody>
      </p:sp>
      <p:sp>
        <p:nvSpPr>
          <p:cNvPr id="6" name="Zástupný symbol pro číslo snímk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297EF95-CAC0-44FC-9F14-E00411CD0EA1}" type="slidenum">
              <a:rPr lang="cs-CZ" smtClean="0"/>
              <a:t>‹#›</a:t>
            </a:fld>
            <a:endParaRPr lang="cs-CZ"/>
          </a:p>
        </p:txBody>
      </p:sp>
    </p:spTree>
    <p:extLst>
      <p:ext uri="{BB962C8B-B14F-4D97-AF65-F5344CB8AC3E}">
        <p14:creationId xmlns:p14="http://schemas.microsoft.com/office/powerpoint/2010/main" val="317450179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1.xml"/><Relationship Id="rId1" Type="http://schemas.openxmlformats.org/officeDocument/2006/relationships/vmlDrawing" Target="../drawings/vmlDrawing1.vml"/><Relationship Id="rId6" Type="http://schemas.openxmlformats.org/officeDocument/2006/relationships/image" Target="../media/image2.png"/><Relationship Id="rId5" Type="http://schemas.openxmlformats.org/officeDocument/2006/relationships/hyperlink" Target="http://dumy.cz/" TargetMode="Externa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6.png"/><Relationship Id="rId10" Type="http://schemas.openxmlformats.org/officeDocument/2006/relationships/image" Target="../media/image11.png"/><Relationship Id="rId4" Type="http://schemas.openxmlformats.org/officeDocument/2006/relationships/image" Target="../media/image5.png"/><Relationship Id="rId9" Type="http://schemas.openxmlformats.org/officeDocument/2006/relationships/image" Target="../media/image10.png"/></Relationships>
</file>

<file path=ppt/slides/_rels/slide11.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10" Type="http://schemas.openxmlformats.org/officeDocument/2006/relationships/image" Target="../media/image12.png"/><Relationship Id="rId4" Type="http://schemas.openxmlformats.org/officeDocument/2006/relationships/image" Target="../media/image6.png"/><Relationship Id="rId9" Type="http://schemas.openxmlformats.org/officeDocument/2006/relationships/image" Target="../media/image11.png"/></Relationships>
</file>

<file path=ppt/slides/_rels/slide12.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png"/><Relationship Id="rId11" Type="http://schemas.openxmlformats.org/officeDocument/2006/relationships/image" Target="../media/image13.png"/><Relationship Id="rId5" Type="http://schemas.openxmlformats.org/officeDocument/2006/relationships/image" Target="../media/image7.png"/><Relationship Id="rId10" Type="http://schemas.openxmlformats.org/officeDocument/2006/relationships/image" Target="../media/image12.png"/><Relationship Id="rId4" Type="http://schemas.openxmlformats.org/officeDocument/2006/relationships/image" Target="../media/image6.png"/><Relationship Id="rId9" Type="http://schemas.openxmlformats.org/officeDocument/2006/relationships/image" Target="../media/image11.pn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1.mid"/><Relationship Id="rId1" Type="http://schemas.microsoft.com/office/2007/relationships/media" Target="../media/media1.mid"/><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Nadpis 1"/>
          <p:cNvSpPr>
            <a:spLocks noGrp="1"/>
          </p:cNvSpPr>
          <p:nvPr>
            <p:ph type="ctrTitle"/>
          </p:nvPr>
        </p:nvSpPr>
        <p:spPr>
          <a:xfrm>
            <a:off x="539553" y="773705"/>
            <a:ext cx="8064895" cy="2232248"/>
          </a:xfrm>
        </p:spPr>
        <p:txBody>
          <a:bodyPr>
            <a:noAutofit/>
          </a:bodyPr>
          <a:lstStyle/>
          <a:p>
            <a:pPr algn="l">
              <a:lnSpc>
                <a:spcPct val="150000"/>
              </a:lnSpc>
            </a:pPr>
            <a:r>
              <a:rPr lang="cs-CZ" sz="2000" b="0" dirty="0">
                <a:solidFill>
                  <a:schemeClr val="tx1"/>
                </a:solidFill>
                <a:effectLst/>
                <a:latin typeface="Arial" pitchFamily="34" charset="0"/>
                <a:cs typeface="Arial" pitchFamily="34" charset="0"/>
              </a:rPr>
              <a:t>Název školy: Svobodná základní </a:t>
            </a:r>
            <a:r>
              <a:rPr lang="cs-CZ" sz="2000" b="0" dirty="0" smtClean="0">
                <a:solidFill>
                  <a:schemeClr val="tx1"/>
                </a:solidFill>
                <a:effectLst/>
                <a:latin typeface="Arial" pitchFamily="34" charset="0"/>
                <a:cs typeface="Arial" pitchFamily="34" charset="0"/>
              </a:rPr>
              <a:t>škola, o.p.s</a:t>
            </a:r>
            <a:r>
              <a:rPr lang="cs-CZ" sz="2000" b="0" dirty="0">
                <a:solidFill>
                  <a:schemeClr val="tx1"/>
                </a:solidFill>
                <a:effectLst/>
                <a:latin typeface="Arial" pitchFamily="34" charset="0"/>
                <a:cs typeface="Arial" pitchFamily="34" charset="0"/>
              </a:rPr>
              <a:t>.</a:t>
            </a:r>
            <a:br>
              <a:rPr lang="cs-CZ" sz="2000" b="0" dirty="0">
                <a:solidFill>
                  <a:schemeClr val="tx1"/>
                </a:solidFill>
                <a:effectLst/>
                <a:latin typeface="Arial" pitchFamily="34" charset="0"/>
                <a:cs typeface="Arial" pitchFamily="34" charset="0"/>
              </a:rPr>
            </a:br>
            <a:r>
              <a:rPr lang="cs-CZ" sz="2000" b="0" dirty="0">
                <a:solidFill>
                  <a:schemeClr val="tx1"/>
                </a:solidFill>
                <a:effectLst/>
                <a:latin typeface="Arial" pitchFamily="34" charset="0"/>
                <a:cs typeface="Arial" pitchFamily="34" charset="0"/>
              </a:rPr>
              <a:t>Autor: </a:t>
            </a:r>
            <a:r>
              <a:rPr lang="cs-CZ" sz="2000" dirty="0" smtClean="0">
                <a:latin typeface="Arial" pitchFamily="34" charset="0"/>
                <a:cs typeface="Arial" pitchFamily="34" charset="0"/>
              </a:rPr>
              <a:t>Gabriela Divišová</a:t>
            </a:r>
            <a:r>
              <a:rPr lang="cs-CZ" sz="2000" b="0" dirty="0">
                <a:solidFill>
                  <a:schemeClr val="tx1"/>
                </a:solidFill>
                <a:effectLst/>
                <a:latin typeface="Arial" pitchFamily="34" charset="0"/>
                <a:cs typeface="Arial" pitchFamily="34" charset="0"/>
              </a:rPr>
              <a:t/>
            </a:r>
            <a:br>
              <a:rPr lang="cs-CZ" sz="2000" b="0" dirty="0">
                <a:solidFill>
                  <a:schemeClr val="tx1"/>
                </a:solidFill>
                <a:effectLst/>
                <a:latin typeface="Arial" pitchFamily="34" charset="0"/>
                <a:cs typeface="Arial" pitchFamily="34" charset="0"/>
              </a:rPr>
            </a:br>
            <a:r>
              <a:rPr lang="cs-CZ" sz="2000" b="0" dirty="0" smtClean="0">
                <a:solidFill>
                  <a:schemeClr val="tx1"/>
                </a:solidFill>
                <a:effectLst/>
                <a:latin typeface="Arial" pitchFamily="34" charset="0"/>
                <a:cs typeface="Arial" pitchFamily="34" charset="0"/>
              </a:rPr>
              <a:t>Název </a:t>
            </a:r>
            <a:r>
              <a:rPr lang="cs-CZ" sz="2000" b="0" dirty="0">
                <a:solidFill>
                  <a:schemeClr val="tx1"/>
                </a:solidFill>
                <a:effectLst/>
                <a:latin typeface="Arial" pitchFamily="34" charset="0"/>
                <a:cs typeface="Arial" pitchFamily="34" charset="0"/>
              </a:rPr>
              <a:t>materiálu: </a:t>
            </a:r>
            <a:r>
              <a:rPr lang="cs-CZ" sz="2000" b="0" dirty="0" smtClean="0">
                <a:solidFill>
                  <a:schemeClr val="tx1"/>
                </a:solidFill>
                <a:effectLst/>
                <a:latin typeface="Arial" pitchFamily="34" charset="0"/>
                <a:cs typeface="Arial" pitchFamily="34" charset="0"/>
              </a:rPr>
              <a:t>VY_32_INOVACE_01_ČR-naše </a:t>
            </a:r>
            <a:r>
              <a:rPr lang="cs-CZ" sz="2000" b="0" smtClean="0">
                <a:solidFill>
                  <a:schemeClr val="tx1"/>
                </a:solidFill>
                <a:effectLst/>
                <a:latin typeface="Arial" pitchFamily="34" charset="0"/>
                <a:cs typeface="Arial" pitchFamily="34" charset="0"/>
              </a:rPr>
              <a:t>vlast  </a:t>
            </a:r>
            <a:r>
              <a:rPr lang="cs-CZ" sz="2000" b="0" smtClean="0">
                <a:solidFill>
                  <a:schemeClr val="tx1"/>
                </a:solidFill>
                <a:effectLst/>
                <a:latin typeface="Arial" pitchFamily="34" charset="0"/>
                <a:cs typeface="Arial" pitchFamily="34" charset="0"/>
              </a:rPr>
              <a:t>Rozhledny</a:t>
            </a:r>
            <a:r>
              <a:rPr lang="cs-CZ" sz="2000" b="0" dirty="0">
                <a:solidFill>
                  <a:schemeClr val="tx1"/>
                </a:solidFill>
                <a:effectLst/>
                <a:latin typeface="Arial" pitchFamily="34" charset="0"/>
                <a:cs typeface="Arial" pitchFamily="34" charset="0"/>
              </a:rPr>
              <a:t/>
            </a:r>
            <a:br>
              <a:rPr lang="cs-CZ" sz="2000" b="0" dirty="0">
                <a:solidFill>
                  <a:schemeClr val="tx1"/>
                </a:solidFill>
                <a:effectLst/>
                <a:latin typeface="Arial" pitchFamily="34" charset="0"/>
                <a:cs typeface="Arial" pitchFamily="34" charset="0"/>
              </a:rPr>
            </a:br>
            <a:r>
              <a:rPr lang="cs-CZ" sz="2000" b="0" dirty="0" smtClean="0">
                <a:solidFill>
                  <a:schemeClr val="tx1"/>
                </a:solidFill>
                <a:effectLst/>
                <a:latin typeface="Arial" pitchFamily="34" charset="0"/>
                <a:cs typeface="Arial" pitchFamily="34" charset="0"/>
              </a:rPr>
              <a:t>Název: Rozhledny Jablonecka-křížovka </a:t>
            </a:r>
            <a:r>
              <a:rPr lang="cs-CZ" sz="2000" b="0" dirty="0">
                <a:solidFill>
                  <a:schemeClr val="tx1"/>
                </a:solidFill>
                <a:effectLst/>
                <a:latin typeface="Arial" pitchFamily="34" charset="0"/>
                <a:cs typeface="Arial" pitchFamily="34" charset="0"/>
              </a:rPr>
              <a:t/>
            </a:r>
            <a:br>
              <a:rPr lang="cs-CZ" sz="2000" b="0" dirty="0">
                <a:solidFill>
                  <a:schemeClr val="tx1"/>
                </a:solidFill>
                <a:effectLst/>
                <a:latin typeface="Arial" pitchFamily="34" charset="0"/>
                <a:cs typeface="Arial" pitchFamily="34" charset="0"/>
              </a:rPr>
            </a:br>
            <a:r>
              <a:rPr lang="cs-CZ" sz="2000" b="0" dirty="0">
                <a:solidFill>
                  <a:schemeClr val="tx1"/>
                </a:solidFill>
                <a:effectLst/>
                <a:latin typeface="Arial" pitchFamily="34" charset="0"/>
                <a:cs typeface="Arial" pitchFamily="34" charset="0"/>
              </a:rPr>
              <a:t>Číslo projektu: CZ.1.07/1.4.00/21.0929</a:t>
            </a:r>
          </a:p>
        </p:txBody>
      </p:sp>
      <p:sp>
        <p:nvSpPr>
          <p:cNvPr id="8" name="Zástupný symbol pro zápatí 4"/>
          <p:cNvSpPr>
            <a:spLocks noGrp="1"/>
          </p:cNvSpPr>
          <p:nvPr>
            <p:ph type="ftr" sz="quarter" idx="11"/>
          </p:nvPr>
        </p:nvSpPr>
        <p:spPr>
          <a:xfrm>
            <a:off x="1277634" y="6616730"/>
            <a:ext cx="6516724" cy="368660"/>
          </a:xfrm>
        </p:spPr>
        <p:txBody>
          <a:bodyPr/>
          <a:lstStyle/>
          <a:p>
            <a:pPr algn="ctr">
              <a:defRPr/>
            </a:pPr>
            <a:r>
              <a:rPr lang="cs-CZ" sz="1100" dirty="0">
                <a:latin typeface="Arial" pitchFamily="34" charset="0"/>
                <a:cs typeface="Arial" pitchFamily="34" charset="0"/>
              </a:rPr>
              <a:t>Autorem materiálu a všech jeho částí, není-li uvedeno jinak, je Mgr. </a:t>
            </a:r>
            <a:r>
              <a:rPr lang="cs-CZ" sz="1100" dirty="0" smtClean="0">
                <a:latin typeface="Arial" pitchFamily="34" charset="0"/>
                <a:cs typeface="Arial" pitchFamily="34" charset="0"/>
              </a:rPr>
              <a:t>Gabriela Divišová</a:t>
            </a:r>
          </a:p>
          <a:p>
            <a:pPr algn="ctr">
              <a:defRPr/>
            </a:pPr>
            <a:endParaRPr lang="cs-CZ" sz="1100" dirty="0" smtClean="0">
              <a:latin typeface="Arial" pitchFamily="34" charset="0"/>
              <a:cs typeface="Arial" pitchFamily="34" charset="0"/>
            </a:endParaRPr>
          </a:p>
        </p:txBody>
      </p:sp>
      <p:sp>
        <p:nvSpPr>
          <p:cNvPr id="4" name="TextovéPole 3"/>
          <p:cNvSpPr txBox="1"/>
          <p:nvPr/>
        </p:nvSpPr>
        <p:spPr>
          <a:xfrm>
            <a:off x="4311760" y="3011128"/>
            <a:ext cx="5159152" cy="861774"/>
          </a:xfrm>
          <a:prstGeom prst="rect">
            <a:avLst/>
          </a:prstGeom>
          <a:noFill/>
        </p:spPr>
        <p:txBody>
          <a:bodyPr wrap="square" rtlCol="0">
            <a:spAutoFit/>
          </a:bodyPr>
          <a:lstStyle/>
          <a:p>
            <a:pPr algn="ctr"/>
            <a:r>
              <a:rPr lang="cs-CZ" sz="3200" b="1" dirty="0" smtClean="0">
                <a:latin typeface="Arial" pitchFamily="34" charset="0"/>
                <a:cs typeface="Arial" pitchFamily="34" charset="0"/>
              </a:rPr>
              <a:t>Rozhledny-křížovka</a:t>
            </a:r>
          </a:p>
          <a:p>
            <a:pPr algn="ctr"/>
            <a:endParaRPr lang="cs-CZ" dirty="0"/>
          </a:p>
        </p:txBody>
      </p:sp>
      <p:sp>
        <p:nvSpPr>
          <p:cNvPr id="13314"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cs-CZ"/>
          </a:p>
        </p:txBody>
      </p:sp>
      <p:graphicFrame>
        <p:nvGraphicFramePr>
          <p:cNvPr id="13313" name="Object 1"/>
          <p:cNvGraphicFramePr>
            <a:graphicFrameLocks noChangeAspect="1"/>
          </p:cNvGraphicFramePr>
          <p:nvPr/>
        </p:nvGraphicFramePr>
        <p:xfrm>
          <a:off x="7667971" y="548680"/>
          <a:ext cx="900473" cy="720080"/>
        </p:xfrm>
        <a:graphic>
          <a:graphicData uri="http://schemas.openxmlformats.org/presentationml/2006/ole">
            <mc:AlternateContent xmlns:mc="http://schemas.openxmlformats.org/markup-compatibility/2006">
              <mc:Choice xmlns:v="urn:schemas-microsoft-com:vml" Requires="v">
                <p:oleObj spid="_x0000_s1045" name="Acrobat Document" r:id="rId3" imgW="9523810" imgH="7621064" progId="AcroExch.Document.7">
                  <p:embed/>
                </p:oleObj>
              </mc:Choice>
              <mc:Fallback>
                <p:oleObj name="Acrobat Document" r:id="rId3" imgW="9523810" imgH="7621064" progId="AcroExch.Document.7">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67971" y="548680"/>
                        <a:ext cx="900473" cy="72008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3" name="TextovéPole 2"/>
          <p:cNvSpPr txBox="1"/>
          <p:nvPr/>
        </p:nvSpPr>
        <p:spPr>
          <a:xfrm>
            <a:off x="5131641" y="6092636"/>
            <a:ext cx="3519391" cy="276999"/>
          </a:xfrm>
          <a:prstGeom prst="rect">
            <a:avLst/>
          </a:prstGeom>
          <a:noFill/>
        </p:spPr>
        <p:txBody>
          <a:bodyPr wrap="square" rtlCol="0">
            <a:spAutoFit/>
          </a:bodyPr>
          <a:lstStyle/>
          <a:p>
            <a:pPr algn="r"/>
            <a:r>
              <a:rPr lang="cs-CZ" sz="1200" dirty="0" smtClean="0">
                <a:latin typeface="Arial" pitchFamily="34" charset="0"/>
                <a:cs typeface="Arial" pitchFamily="34" charset="0"/>
              </a:rPr>
              <a:t>Dostupné na portálu </a:t>
            </a:r>
            <a:r>
              <a:rPr lang="cs-CZ" sz="1200" dirty="0" smtClean="0">
                <a:latin typeface="Arial" pitchFamily="34" charset="0"/>
                <a:cs typeface="Arial" pitchFamily="34" charset="0"/>
                <a:hlinkClick r:id="rId5"/>
              </a:rPr>
              <a:t>http://dumy.cz/</a:t>
            </a:r>
            <a:endParaRPr lang="cs-CZ" sz="1200" dirty="0">
              <a:latin typeface="Arial" pitchFamily="34" charset="0"/>
              <a:cs typeface="Arial" pitchFamily="34" charset="0"/>
            </a:endParaRPr>
          </a:p>
        </p:txBody>
      </p:sp>
      <p:pic>
        <p:nvPicPr>
          <p:cNvPr id="13340" name="Picture 28" descr="http://www.zssvat.cz/wp-content/uploads/2010/10/logo-eu-2.png"/>
          <p:cNvPicPr>
            <a:picLocks noChangeAspect="1" noChangeArrowheads="1"/>
          </p:cNvPicPr>
          <p:nvPr/>
        </p:nvPicPr>
        <p:blipFill>
          <a:blip r:embed="rId6" cstate="print"/>
          <a:srcRect/>
          <a:stretch>
            <a:fillRect/>
          </a:stretch>
        </p:blipFill>
        <p:spPr bwMode="auto">
          <a:xfrm>
            <a:off x="1476375" y="4284095"/>
            <a:ext cx="6191250" cy="1352550"/>
          </a:xfrm>
          <a:prstGeom prst="rect">
            <a:avLst/>
          </a:prstGeom>
          <a:noFill/>
        </p:spPr>
      </p:pic>
    </p:spTree>
    <p:extLst>
      <p:ext uri="{BB962C8B-B14F-4D97-AF65-F5344CB8AC3E}">
        <p14:creationId xmlns:p14="http://schemas.microsoft.com/office/powerpoint/2010/main" val="337754793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Zástupný symbol pro zápatí 1"/>
          <p:cNvSpPr>
            <a:spLocks noGrp="1"/>
          </p:cNvSpPr>
          <p:nvPr>
            <p:ph type="ftr" sz="quarter" idx="11"/>
          </p:nvPr>
        </p:nvSpPr>
        <p:spPr>
          <a:xfrm>
            <a:off x="323528" y="6309320"/>
            <a:ext cx="8504584" cy="365125"/>
          </a:xfrm>
        </p:spPr>
        <p:txBody>
          <a:bodyPr/>
          <a:lstStyle/>
          <a:p>
            <a:r>
              <a:rPr lang="cs-CZ" dirty="0" smtClean="0"/>
              <a:t>Autorem materiálu a všech jeho částí, není-li uvedeno jinak, je Mgr. Gabriela Divišová</a:t>
            </a:r>
            <a:endParaRPr lang="cs-CZ" dirty="0"/>
          </a:p>
        </p:txBody>
      </p:sp>
      <p:sp>
        <p:nvSpPr>
          <p:cNvPr id="3" name="TextovéPole 2"/>
          <p:cNvSpPr txBox="1"/>
          <p:nvPr/>
        </p:nvSpPr>
        <p:spPr>
          <a:xfrm>
            <a:off x="467544" y="476672"/>
            <a:ext cx="8856984" cy="5970865"/>
          </a:xfrm>
          <a:prstGeom prst="rect">
            <a:avLst/>
          </a:prstGeom>
          <a:noFill/>
        </p:spPr>
        <p:txBody>
          <a:bodyPr wrap="square" rtlCol="0">
            <a:spAutoFit/>
          </a:bodyPr>
          <a:lstStyle/>
          <a:p>
            <a:r>
              <a:rPr lang="cs-CZ" sz="2800" b="1" dirty="0"/>
              <a:t>Anotace:</a:t>
            </a:r>
          </a:p>
          <a:p>
            <a:r>
              <a:rPr lang="cs-CZ" sz="2800" dirty="0"/>
              <a:t>Materiál je určen pro žáky 4. třídy.</a:t>
            </a:r>
          </a:p>
          <a:p>
            <a:r>
              <a:rPr lang="cs-CZ" sz="2800" dirty="0"/>
              <a:t>Žáci hravou formou poznávají zajímavá místa svého okolí. Lépe si zapamatují novou látku, protože zde vidí názorné ukázky.  Pro některé žáky je takto připravený materiál motivací ke zdokonalení svých znalostí. Dále se naučí vyhledávat podrobnější informace o těchto místech a pracovat s počítačovou technikou. Soubor obsahuje kontrolní otázky a správné odpovědi. </a:t>
            </a:r>
          </a:p>
          <a:p>
            <a:r>
              <a:rPr lang="cs-CZ" sz="2800" dirty="0"/>
              <a:t> </a:t>
            </a:r>
          </a:p>
          <a:p>
            <a:r>
              <a:rPr lang="cs-CZ" sz="2800" b="1" dirty="0"/>
              <a:t>Pomůcky:</a:t>
            </a:r>
            <a:r>
              <a:rPr lang="cs-CZ" sz="2800" dirty="0"/>
              <a:t> tabulka na psaní + fix (papír a tužka),</a:t>
            </a:r>
          </a:p>
          <a:p>
            <a:r>
              <a:rPr lang="cs-CZ" sz="2800" dirty="0"/>
              <a:t>fixy na tabuli (možnost využití popisovače v programu Microsoft PowerPoint)</a:t>
            </a:r>
          </a:p>
          <a:p>
            <a:endParaRPr lang="cs-CZ" dirty="0"/>
          </a:p>
        </p:txBody>
      </p:sp>
    </p:spTree>
    <p:extLst>
      <p:ext uri="{BB962C8B-B14F-4D97-AF65-F5344CB8AC3E}">
        <p14:creationId xmlns:p14="http://schemas.microsoft.com/office/powerpoint/2010/main" val="281222588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 name="Nadpis 4"/>
          <p:cNvSpPr>
            <a:spLocks noGrp="1"/>
          </p:cNvSpPr>
          <p:nvPr>
            <p:ph type="title"/>
          </p:nvPr>
        </p:nvSpPr>
        <p:spPr>
          <a:xfrm>
            <a:off x="467544" y="260648"/>
            <a:ext cx="8229600" cy="1080120"/>
          </a:xfrm>
        </p:spPr>
        <p:txBody>
          <a:bodyPr>
            <a:normAutofit fontScale="90000"/>
          </a:bodyPr>
          <a:lstStyle/>
          <a:p>
            <a:r>
              <a:rPr lang="cs-CZ" dirty="0" smtClean="0">
                <a:solidFill>
                  <a:srgbClr val="00B0F0"/>
                </a:solidFill>
                <a:effectLst/>
              </a:rPr>
              <a:t>Křížovka</a:t>
            </a:r>
            <a:r>
              <a:rPr lang="cs-CZ" dirty="0" smtClean="0">
                <a:effectLst/>
              </a:rPr>
              <a:t/>
            </a:r>
            <a:br>
              <a:rPr lang="cs-CZ" dirty="0" smtClean="0">
                <a:effectLst/>
              </a:rPr>
            </a:br>
            <a:endParaRPr lang="cs-CZ" dirty="0"/>
          </a:p>
        </p:txBody>
      </p:sp>
      <p:sp>
        <p:nvSpPr>
          <p:cNvPr id="6" name="Zástupný symbol pro obsah 5"/>
          <p:cNvSpPr>
            <a:spLocks noGrp="1"/>
          </p:cNvSpPr>
          <p:nvPr>
            <p:ph idx="1"/>
          </p:nvPr>
        </p:nvSpPr>
        <p:spPr>
          <a:xfrm>
            <a:off x="467544" y="1268760"/>
            <a:ext cx="8229600" cy="4525963"/>
          </a:xfrm>
        </p:spPr>
        <p:txBody>
          <a:bodyPr/>
          <a:lstStyle/>
          <a:p>
            <a:r>
              <a:rPr lang="cs-CZ" sz="2800" dirty="0" smtClean="0">
                <a:effectLst/>
              </a:rPr>
              <a:t>Pro okolí Jablonce nad Nisou a Jizerské hory jsou typické …...... . Nikde jinde u nás jich nenajdete tolik pohromadě.</a:t>
            </a:r>
          </a:p>
          <a:p>
            <a:r>
              <a:rPr lang="cs-CZ" sz="2400" dirty="0" smtClean="0">
                <a:effectLst/>
              </a:rPr>
              <a:t>Vylušti tajenku a dozvíš se slovo ,které chybí ve větě.</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36096" y="3075478"/>
            <a:ext cx="2667444" cy="35779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Obdélník 1"/>
          <p:cNvSpPr/>
          <p:nvPr/>
        </p:nvSpPr>
        <p:spPr>
          <a:xfrm>
            <a:off x="8244408" y="6304001"/>
            <a:ext cx="578556" cy="307777"/>
          </a:xfrm>
          <a:prstGeom prst="rect">
            <a:avLst/>
          </a:prstGeom>
        </p:spPr>
        <p:txBody>
          <a:bodyPr wrap="none">
            <a:spAutoFit/>
          </a:bodyPr>
          <a:lstStyle/>
          <a:p>
            <a:r>
              <a:rPr lang="cs-CZ" sz="1400" i="1" dirty="0" smtClean="0"/>
              <a:t>Obr.1</a:t>
            </a:r>
            <a:endParaRPr lang="cs-CZ" sz="1400" i="1" dirty="0"/>
          </a:p>
        </p:txBody>
      </p:sp>
      <p:sp>
        <p:nvSpPr>
          <p:cNvPr id="4" name="Zástupný symbol pro zápatí 3"/>
          <p:cNvSpPr>
            <a:spLocks noGrp="1"/>
          </p:cNvSpPr>
          <p:nvPr>
            <p:ph type="ftr" sz="quarter" idx="11"/>
          </p:nvPr>
        </p:nvSpPr>
        <p:spPr>
          <a:xfrm>
            <a:off x="0" y="6347736"/>
            <a:ext cx="5514728" cy="365125"/>
          </a:xfrm>
        </p:spPr>
        <p:txBody>
          <a:bodyPr/>
          <a:lstStyle/>
          <a:p>
            <a:r>
              <a:rPr lang="cs-CZ" dirty="0" smtClean="0"/>
              <a:t>Autorem materiálu a všech jeho částí, není-li uvedeno jinak, je Mgr. Gabriela Divišová</a:t>
            </a:r>
            <a:endParaRPr lang="cs-CZ" dirty="0"/>
          </a:p>
        </p:txBody>
      </p:sp>
    </p:spTree>
    <p:extLst>
      <p:ext uri="{BB962C8B-B14F-4D97-AF65-F5344CB8AC3E}">
        <p14:creationId xmlns:p14="http://schemas.microsoft.com/office/powerpoint/2010/main" val="289486759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Nadpis 3"/>
          <p:cNvSpPr>
            <a:spLocks noGrp="1"/>
          </p:cNvSpPr>
          <p:nvPr>
            <p:ph type="title"/>
          </p:nvPr>
        </p:nvSpPr>
        <p:spPr>
          <a:xfrm>
            <a:off x="467544" y="53752"/>
            <a:ext cx="8229600" cy="1143000"/>
          </a:xfrm>
        </p:spPr>
        <p:txBody>
          <a:bodyPr>
            <a:normAutofit/>
          </a:bodyPr>
          <a:lstStyle/>
          <a:p>
            <a:r>
              <a:rPr lang="cs-CZ" sz="3200" dirty="0"/>
              <a:t>1.Nejvyšší vrchol Jizerských hor v České republice?</a:t>
            </a:r>
            <a:endParaRPr lang="cs-CZ" sz="3200" dirty="0">
              <a:effectLst/>
            </a:endParaRPr>
          </a:p>
        </p:txBody>
      </p:sp>
      <p:sp>
        <p:nvSpPr>
          <p:cNvPr id="6" name="Zástupný symbol pro obsah 5"/>
          <p:cNvSpPr>
            <a:spLocks noGrp="1"/>
          </p:cNvSpPr>
          <p:nvPr>
            <p:ph idx="1"/>
          </p:nvPr>
        </p:nvSpPr>
        <p:spPr>
          <a:xfrm>
            <a:off x="323528" y="1124744"/>
            <a:ext cx="8363272" cy="5001419"/>
          </a:xfrm>
        </p:spPr>
        <p:txBody>
          <a:bodyPr/>
          <a:lstStyle/>
          <a:p>
            <a:pPr marL="0" indent="0">
              <a:buNone/>
            </a:pPr>
            <a:r>
              <a:rPr lang="cs-CZ" dirty="0" smtClean="0"/>
              <a:t> 							</a:t>
            </a:r>
            <a:endParaRPr lang="cs-CZ" dirty="0"/>
          </a:p>
        </p:txBody>
      </p:sp>
      <p:pic>
        <p:nvPicPr>
          <p:cNvPr id="5"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179" y="1196752"/>
            <a:ext cx="6613207" cy="54069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61893" y="1355874"/>
            <a:ext cx="1268413" cy="488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Zástupný symbol pro zápatí 2"/>
          <p:cNvSpPr>
            <a:spLocks noGrp="1"/>
          </p:cNvSpPr>
          <p:nvPr>
            <p:ph type="ftr" sz="quarter" idx="11"/>
          </p:nvPr>
        </p:nvSpPr>
        <p:spPr>
          <a:xfrm>
            <a:off x="1331640" y="6492875"/>
            <a:ext cx="5840288" cy="365125"/>
          </a:xfrm>
        </p:spPr>
        <p:txBody>
          <a:bodyPr/>
          <a:lstStyle/>
          <a:p>
            <a:r>
              <a:rPr lang="cs-CZ" dirty="0" smtClean="0"/>
              <a:t>Autorem materiálu a všech jeho částí, není-li uvedeno jinak, je Mgr. Gabriela Divišová</a:t>
            </a:r>
            <a:endParaRPr lang="cs-CZ" dirty="0"/>
          </a:p>
        </p:txBody>
      </p:sp>
    </p:spTree>
    <p:extLst>
      <p:ext uri="{BB962C8B-B14F-4D97-AF65-F5344CB8AC3E}">
        <p14:creationId xmlns:p14="http://schemas.microsoft.com/office/powerpoint/2010/main" val="878921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fade">
                                      <p:cBhvr>
                                        <p:cTn id="7" dur="1000"/>
                                        <p:tgtEl>
                                          <p:spTgt spid="1026"/>
                                        </p:tgtEl>
                                      </p:cBhvr>
                                    </p:animEffect>
                                    <p:anim calcmode="lin" valueType="num">
                                      <p:cBhvr>
                                        <p:cTn id="8" dur="1000" fill="hold"/>
                                        <p:tgtEl>
                                          <p:spTgt spid="1026"/>
                                        </p:tgtEl>
                                        <p:attrNameLst>
                                          <p:attrName>ppt_x</p:attrName>
                                        </p:attrNameLst>
                                      </p:cBhvr>
                                      <p:tavLst>
                                        <p:tav tm="0">
                                          <p:val>
                                            <p:strVal val="#ppt_x"/>
                                          </p:val>
                                        </p:tav>
                                        <p:tav tm="100000">
                                          <p:val>
                                            <p:strVal val="#ppt_x"/>
                                          </p:val>
                                        </p:tav>
                                      </p:tavLst>
                                    </p:anim>
                                    <p:anim calcmode="lin" valueType="num">
                                      <p:cBhvr>
                                        <p:cTn id="9" dur="1000" fill="hold"/>
                                        <p:tgtEl>
                                          <p:spTgt spid="10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Nadpis 3"/>
          <p:cNvSpPr>
            <a:spLocks noGrp="1"/>
          </p:cNvSpPr>
          <p:nvPr>
            <p:ph type="title"/>
          </p:nvPr>
        </p:nvSpPr>
        <p:spPr>
          <a:xfrm>
            <a:off x="467544" y="53752"/>
            <a:ext cx="8229600" cy="1143000"/>
          </a:xfrm>
        </p:spPr>
        <p:txBody>
          <a:bodyPr>
            <a:normAutofit fontScale="90000"/>
          </a:bodyPr>
          <a:lstStyle/>
          <a:p>
            <a:r>
              <a:rPr lang="cs-CZ" sz="3200" dirty="0"/>
              <a:t>2.Ve Vratislavicích nad Nisou se narodil zakladatel německé automobilky. Napiš název sportovního auta.</a:t>
            </a:r>
          </a:p>
        </p:txBody>
      </p:sp>
      <p:sp>
        <p:nvSpPr>
          <p:cNvPr id="6" name="Zástupný symbol pro obsah 5"/>
          <p:cNvSpPr>
            <a:spLocks noGrp="1"/>
          </p:cNvSpPr>
          <p:nvPr>
            <p:ph idx="1"/>
          </p:nvPr>
        </p:nvSpPr>
        <p:spPr>
          <a:xfrm>
            <a:off x="323528" y="1124744"/>
            <a:ext cx="8363272" cy="5001419"/>
          </a:xfrm>
        </p:spPr>
        <p:txBody>
          <a:bodyPr/>
          <a:lstStyle/>
          <a:p>
            <a:pPr marL="0" indent="0">
              <a:buNone/>
            </a:pPr>
            <a:r>
              <a:rPr lang="cs-CZ" dirty="0" smtClean="0"/>
              <a:t> 							</a:t>
            </a:r>
            <a:endParaRPr lang="cs-CZ" dirty="0"/>
          </a:p>
        </p:txBody>
      </p:sp>
      <p:pic>
        <p:nvPicPr>
          <p:cNvPr id="5"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179" y="1196752"/>
            <a:ext cx="6613207" cy="54069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61893" y="1355874"/>
            <a:ext cx="1268413" cy="488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690494" y="1931938"/>
            <a:ext cx="1887537" cy="488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Zástupný symbol pro zápatí 2"/>
          <p:cNvSpPr>
            <a:spLocks noGrp="1"/>
          </p:cNvSpPr>
          <p:nvPr>
            <p:ph type="ftr" sz="quarter" idx="11"/>
          </p:nvPr>
        </p:nvSpPr>
        <p:spPr>
          <a:xfrm>
            <a:off x="1671835" y="6421124"/>
            <a:ext cx="5624264" cy="365125"/>
          </a:xfrm>
        </p:spPr>
        <p:txBody>
          <a:bodyPr/>
          <a:lstStyle/>
          <a:p>
            <a:r>
              <a:rPr lang="cs-CZ" dirty="0" smtClean="0"/>
              <a:t>Autorem materiálu a všech jeho částí, není-li uvedeno jinak, je Mgr. Gabriela Divišová</a:t>
            </a:r>
            <a:endParaRPr lang="cs-CZ" dirty="0"/>
          </a:p>
        </p:txBody>
      </p:sp>
    </p:spTree>
    <p:extLst>
      <p:ext uri="{BB962C8B-B14F-4D97-AF65-F5344CB8AC3E}">
        <p14:creationId xmlns:p14="http://schemas.microsoft.com/office/powerpoint/2010/main" val="11151256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074"/>
                                        </p:tgtEl>
                                        <p:attrNameLst>
                                          <p:attrName>style.visibility</p:attrName>
                                        </p:attrNameLst>
                                      </p:cBhvr>
                                      <p:to>
                                        <p:strVal val="visible"/>
                                      </p:to>
                                    </p:set>
                                    <p:animEffect transition="in" filter="fade">
                                      <p:cBhvr>
                                        <p:cTn id="7" dur="1000"/>
                                        <p:tgtEl>
                                          <p:spTgt spid="3074"/>
                                        </p:tgtEl>
                                      </p:cBhvr>
                                    </p:animEffect>
                                    <p:anim calcmode="lin" valueType="num">
                                      <p:cBhvr>
                                        <p:cTn id="8" dur="1000" fill="hold"/>
                                        <p:tgtEl>
                                          <p:spTgt spid="3074"/>
                                        </p:tgtEl>
                                        <p:attrNameLst>
                                          <p:attrName>ppt_x</p:attrName>
                                        </p:attrNameLst>
                                      </p:cBhvr>
                                      <p:tavLst>
                                        <p:tav tm="0">
                                          <p:val>
                                            <p:strVal val="#ppt_x"/>
                                          </p:val>
                                        </p:tav>
                                        <p:tav tm="100000">
                                          <p:val>
                                            <p:strVal val="#ppt_x"/>
                                          </p:val>
                                        </p:tav>
                                      </p:tavLst>
                                    </p:anim>
                                    <p:anim calcmode="lin" valueType="num">
                                      <p:cBhvr>
                                        <p:cTn id="9" dur="1000" fill="hold"/>
                                        <p:tgtEl>
                                          <p:spTgt spid="307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Nadpis 3"/>
          <p:cNvSpPr>
            <a:spLocks noGrp="1"/>
          </p:cNvSpPr>
          <p:nvPr>
            <p:ph type="title"/>
          </p:nvPr>
        </p:nvSpPr>
        <p:spPr>
          <a:xfrm>
            <a:off x="467544" y="53752"/>
            <a:ext cx="8229600" cy="1143000"/>
          </a:xfrm>
        </p:spPr>
        <p:txBody>
          <a:bodyPr>
            <a:normAutofit/>
          </a:bodyPr>
          <a:lstStyle/>
          <a:p>
            <a:r>
              <a:rPr lang="pt-BR" sz="3200" dirty="0"/>
              <a:t>3.Kde se setkáme s bílým tygrem v České republice?</a:t>
            </a:r>
            <a:endParaRPr lang="cs-CZ" sz="3200" dirty="0">
              <a:effectLst/>
            </a:endParaRPr>
          </a:p>
        </p:txBody>
      </p:sp>
      <p:sp>
        <p:nvSpPr>
          <p:cNvPr id="6" name="Zástupný symbol pro obsah 5"/>
          <p:cNvSpPr>
            <a:spLocks noGrp="1"/>
          </p:cNvSpPr>
          <p:nvPr>
            <p:ph idx="1"/>
          </p:nvPr>
        </p:nvSpPr>
        <p:spPr>
          <a:xfrm>
            <a:off x="323528" y="1124744"/>
            <a:ext cx="8363272" cy="5001419"/>
          </a:xfrm>
        </p:spPr>
        <p:txBody>
          <a:bodyPr/>
          <a:lstStyle/>
          <a:p>
            <a:pPr marL="0" indent="0">
              <a:buNone/>
            </a:pPr>
            <a:r>
              <a:rPr lang="cs-CZ" dirty="0" smtClean="0"/>
              <a:t> 							</a:t>
            </a:r>
            <a:endParaRPr lang="cs-CZ" dirty="0"/>
          </a:p>
        </p:txBody>
      </p:sp>
      <p:pic>
        <p:nvPicPr>
          <p:cNvPr id="5"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179" y="1196752"/>
            <a:ext cx="6613207" cy="54069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61893" y="1355874"/>
            <a:ext cx="1268413" cy="488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690494" y="1931938"/>
            <a:ext cx="1887537" cy="488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638460" y="2492896"/>
            <a:ext cx="935037" cy="488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Zástupný symbol pro zápatí 2"/>
          <p:cNvSpPr>
            <a:spLocks noGrp="1"/>
          </p:cNvSpPr>
          <p:nvPr>
            <p:ph type="ftr" sz="quarter" idx="11"/>
          </p:nvPr>
        </p:nvSpPr>
        <p:spPr>
          <a:xfrm>
            <a:off x="1671835" y="6421124"/>
            <a:ext cx="5624264" cy="365125"/>
          </a:xfrm>
        </p:spPr>
        <p:txBody>
          <a:bodyPr/>
          <a:lstStyle/>
          <a:p>
            <a:r>
              <a:rPr lang="cs-CZ" dirty="0" smtClean="0"/>
              <a:t>Autorem materiálu a všech jeho částí, není-li uvedeno jinak, je Mgr. Gabriela Divišová</a:t>
            </a:r>
            <a:endParaRPr lang="cs-CZ" dirty="0"/>
          </a:p>
        </p:txBody>
      </p:sp>
    </p:spTree>
    <p:extLst>
      <p:ext uri="{BB962C8B-B14F-4D97-AF65-F5344CB8AC3E}">
        <p14:creationId xmlns:p14="http://schemas.microsoft.com/office/powerpoint/2010/main" val="1399727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075"/>
                                        </p:tgtEl>
                                        <p:attrNameLst>
                                          <p:attrName>style.visibility</p:attrName>
                                        </p:attrNameLst>
                                      </p:cBhvr>
                                      <p:to>
                                        <p:strVal val="visible"/>
                                      </p:to>
                                    </p:set>
                                    <p:animEffect transition="in" filter="fade">
                                      <p:cBhvr>
                                        <p:cTn id="7" dur="1000"/>
                                        <p:tgtEl>
                                          <p:spTgt spid="3075"/>
                                        </p:tgtEl>
                                      </p:cBhvr>
                                    </p:animEffect>
                                    <p:anim calcmode="lin" valueType="num">
                                      <p:cBhvr>
                                        <p:cTn id="8" dur="1000" fill="hold"/>
                                        <p:tgtEl>
                                          <p:spTgt spid="3075"/>
                                        </p:tgtEl>
                                        <p:attrNameLst>
                                          <p:attrName>ppt_x</p:attrName>
                                        </p:attrNameLst>
                                      </p:cBhvr>
                                      <p:tavLst>
                                        <p:tav tm="0">
                                          <p:val>
                                            <p:strVal val="#ppt_x"/>
                                          </p:val>
                                        </p:tav>
                                        <p:tav tm="100000">
                                          <p:val>
                                            <p:strVal val="#ppt_x"/>
                                          </p:val>
                                        </p:tav>
                                      </p:tavLst>
                                    </p:anim>
                                    <p:anim calcmode="lin" valueType="num">
                                      <p:cBhvr>
                                        <p:cTn id="9" dur="1000" fill="hold"/>
                                        <p:tgtEl>
                                          <p:spTgt spid="307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Nadpis 3"/>
          <p:cNvSpPr>
            <a:spLocks noGrp="1"/>
          </p:cNvSpPr>
          <p:nvPr>
            <p:ph type="title"/>
          </p:nvPr>
        </p:nvSpPr>
        <p:spPr/>
        <p:txBody>
          <a:bodyPr>
            <a:normAutofit/>
          </a:bodyPr>
          <a:lstStyle/>
          <a:p>
            <a:r>
              <a:rPr lang="cs-CZ" dirty="0" smtClean="0">
                <a:effectLst/>
              </a:rPr>
              <a:t>4.Hlavní město České republiky?</a:t>
            </a:r>
            <a:endParaRPr lang="cs-CZ" dirty="0">
              <a:effectLst/>
            </a:endParaRPr>
          </a:p>
        </p:txBody>
      </p:sp>
      <p:sp>
        <p:nvSpPr>
          <p:cNvPr id="6" name="Zástupný symbol pro obsah 5"/>
          <p:cNvSpPr>
            <a:spLocks noGrp="1"/>
          </p:cNvSpPr>
          <p:nvPr>
            <p:ph idx="1"/>
          </p:nvPr>
        </p:nvSpPr>
        <p:spPr>
          <a:xfrm>
            <a:off x="323528" y="1124744"/>
            <a:ext cx="8363272" cy="5001419"/>
          </a:xfrm>
        </p:spPr>
        <p:txBody>
          <a:bodyPr/>
          <a:lstStyle/>
          <a:p>
            <a:pPr marL="0" indent="0">
              <a:buNone/>
            </a:pPr>
            <a:r>
              <a:rPr lang="cs-CZ" dirty="0" smtClean="0"/>
              <a:t> 							</a:t>
            </a:r>
            <a:endParaRPr lang="cs-CZ" dirty="0"/>
          </a:p>
        </p:txBody>
      </p:sp>
      <p:pic>
        <p:nvPicPr>
          <p:cNvPr id="5"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179" y="1196752"/>
            <a:ext cx="6613207" cy="54069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61893" y="1355874"/>
            <a:ext cx="1268413" cy="488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690494" y="1931938"/>
            <a:ext cx="1887537" cy="488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638460" y="2492896"/>
            <a:ext cx="935037" cy="488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098"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638460" y="3084066"/>
            <a:ext cx="1420813" cy="488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Zástupný symbol pro zápatí 2"/>
          <p:cNvSpPr>
            <a:spLocks noGrp="1"/>
          </p:cNvSpPr>
          <p:nvPr>
            <p:ph type="ftr" sz="quarter" idx="11"/>
          </p:nvPr>
        </p:nvSpPr>
        <p:spPr>
          <a:xfrm>
            <a:off x="1337698" y="6421124"/>
            <a:ext cx="5768280" cy="365125"/>
          </a:xfrm>
        </p:spPr>
        <p:txBody>
          <a:bodyPr/>
          <a:lstStyle/>
          <a:p>
            <a:r>
              <a:rPr lang="cs-CZ" dirty="0" smtClean="0"/>
              <a:t>Autorem materiálu a všech jeho částí, není-li uvedeno jinak, je Mgr. Gabriela Divišová</a:t>
            </a:r>
            <a:endParaRPr lang="cs-CZ" dirty="0"/>
          </a:p>
        </p:txBody>
      </p:sp>
    </p:spTree>
    <p:extLst>
      <p:ext uri="{BB962C8B-B14F-4D97-AF65-F5344CB8AC3E}">
        <p14:creationId xmlns:p14="http://schemas.microsoft.com/office/powerpoint/2010/main" val="36153902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098"/>
                                        </p:tgtEl>
                                        <p:attrNameLst>
                                          <p:attrName>style.visibility</p:attrName>
                                        </p:attrNameLst>
                                      </p:cBhvr>
                                      <p:to>
                                        <p:strVal val="visible"/>
                                      </p:to>
                                    </p:set>
                                    <p:animEffect transition="in" filter="fade">
                                      <p:cBhvr>
                                        <p:cTn id="7" dur="1000"/>
                                        <p:tgtEl>
                                          <p:spTgt spid="4098"/>
                                        </p:tgtEl>
                                      </p:cBhvr>
                                    </p:animEffect>
                                    <p:anim calcmode="lin" valueType="num">
                                      <p:cBhvr>
                                        <p:cTn id="8" dur="1000" fill="hold"/>
                                        <p:tgtEl>
                                          <p:spTgt spid="4098"/>
                                        </p:tgtEl>
                                        <p:attrNameLst>
                                          <p:attrName>ppt_x</p:attrName>
                                        </p:attrNameLst>
                                      </p:cBhvr>
                                      <p:tavLst>
                                        <p:tav tm="0">
                                          <p:val>
                                            <p:strVal val="#ppt_x"/>
                                          </p:val>
                                        </p:tav>
                                        <p:tav tm="100000">
                                          <p:val>
                                            <p:strVal val="#ppt_x"/>
                                          </p:val>
                                        </p:tav>
                                      </p:tavLst>
                                    </p:anim>
                                    <p:anim calcmode="lin" valueType="num">
                                      <p:cBhvr>
                                        <p:cTn id="9" dur="1000" fill="hold"/>
                                        <p:tgtEl>
                                          <p:spTgt spid="409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Nadpis 3"/>
          <p:cNvSpPr>
            <a:spLocks noGrp="1"/>
          </p:cNvSpPr>
          <p:nvPr>
            <p:ph type="title"/>
          </p:nvPr>
        </p:nvSpPr>
        <p:spPr/>
        <p:txBody>
          <a:bodyPr>
            <a:normAutofit/>
          </a:bodyPr>
          <a:lstStyle/>
          <a:p>
            <a:r>
              <a:rPr lang="cs-CZ" dirty="0" smtClean="0">
                <a:effectLst/>
              </a:rPr>
              <a:t>5.Číslo 158 ,je číslo?</a:t>
            </a:r>
            <a:endParaRPr lang="cs-CZ" dirty="0">
              <a:effectLst/>
            </a:endParaRPr>
          </a:p>
        </p:txBody>
      </p:sp>
      <p:sp>
        <p:nvSpPr>
          <p:cNvPr id="6" name="Zástupný symbol pro obsah 5"/>
          <p:cNvSpPr>
            <a:spLocks noGrp="1"/>
          </p:cNvSpPr>
          <p:nvPr>
            <p:ph idx="1"/>
          </p:nvPr>
        </p:nvSpPr>
        <p:spPr>
          <a:xfrm>
            <a:off x="323528" y="1124744"/>
            <a:ext cx="8363272" cy="5001419"/>
          </a:xfrm>
        </p:spPr>
        <p:txBody>
          <a:bodyPr/>
          <a:lstStyle/>
          <a:p>
            <a:pPr marL="0" indent="0">
              <a:buNone/>
            </a:pPr>
            <a:r>
              <a:rPr lang="cs-CZ" dirty="0" smtClean="0"/>
              <a:t> 							</a:t>
            </a:r>
            <a:endParaRPr lang="cs-CZ" dirty="0"/>
          </a:p>
        </p:txBody>
      </p:sp>
      <p:pic>
        <p:nvPicPr>
          <p:cNvPr id="5"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179" y="1196752"/>
            <a:ext cx="6613207" cy="54069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61893" y="1355874"/>
            <a:ext cx="1268413" cy="488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690494" y="1931938"/>
            <a:ext cx="1887537" cy="488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638460" y="2492896"/>
            <a:ext cx="935037" cy="488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098"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638460" y="3084066"/>
            <a:ext cx="1420813" cy="488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2"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661893" y="3660130"/>
            <a:ext cx="1697037" cy="488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Zástupný symbol pro zápatí 2"/>
          <p:cNvSpPr>
            <a:spLocks noGrp="1"/>
          </p:cNvSpPr>
          <p:nvPr>
            <p:ph type="ftr" sz="quarter" idx="11"/>
          </p:nvPr>
        </p:nvSpPr>
        <p:spPr>
          <a:xfrm>
            <a:off x="1337698" y="6421124"/>
            <a:ext cx="5768280" cy="365125"/>
          </a:xfrm>
        </p:spPr>
        <p:txBody>
          <a:bodyPr/>
          <a:lstStyle/>
          <a:p>
            <a:r>
              <a:rPr lang="cs-CZ" dirty="0" smtClean="0"/>
              <a:t>Autorem materiálu a všech jeho částí, není-li uvedeno jinak, je Mgr. Gabriela Divišová</a:t>
            </a:r>
            <a:endParaRPr lang="cs-CZ" dirty="0"/>
          </a:p>
        </p:txBody>
      </p:sp>
    </p:spTree>
    <p:extLst>
      <p:ext uri="{BB962C8B-B14F-4D97-AF65-F5344CB8AC3E}">
        <p14:creationId xmlns:p14="http://schemas.microsoft.com/office/powerpoint/2010/main" val="25473031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122"/>
                                        </p:tgtEl>
                                        <p:attrNameLst>
                                          <p:attrName>style.visibility</p:attrName>
                                        </p:attrNameLst>
                                      </p:cBhvr>
                                      <p:to>
                                        <p:strVal val="visible"/>
                                      </p:to>
                                    </p:set>
                                    <p:animEffect transition="in" filter="fade">
                                      <p:cBhvr>
                                        <p:cTn id="7" dur="1000"/>
                                        <p:tgtEl>
                                          <p:spTgt spid="5122"/>
                                        </p:tgtEl>
                                      </p:cBhvr>
                                    </p:animEffect>
                                    <p:anim calcmode="lin" valueType="num">
                                      <p:cBhvr>
                                        <p:cTn id="8" dur="1000" fill="hold"/>
                                        <p:tgtEl>
                                          <p:spTgt spid="5122"/>
                                        </p:tgtEl>
                                        <p:attrNameLst>
                                          <p:attrName>ppt_x</p:attrName>
                                        </p:attrNameLst>
                                      </p:cBhvr>
                                      <p:tavLst>
                                        <p:tav tm="0">
                                          <p:val>
                                            <p:strVal val="#ppt_x"/>
                                          </p:val>
                                        </p:tav>
                                        <p:tav tm="100000">
                                          <p:val>
                                            <p:strVal val="#ppt_x"/>
                                          </p:val>
                                        </p:tav>
                                      </p:tavLst>
                                    </p:anim>
                                    <p:anim calcmode="lin" valueType="num">
                                      <p:cBhvr>
                                        <p:cTn id="9" dur="1000" fill="hold"/>
                                        <p:tgtEl>
                                          <p:spTgt spid="512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Nadpis 3"/>
          <p:cNvSpPr>
            <a:spLocks noGrp="1"/>
          </p:cNvSpPr>
          <p:nvPr>
            <p:ph type="title"/>
          </p:nvPr>
        </p:nvSpPr>
        <p:spPr/>
        <p:txBody>
          <a:bodyPr>
            <a:normAutofit/>
          </a:bodyPr>
          <a:lstStyle/>
          <a:p>
            <a:r>
              <a:rPr lang="cs-CZ" dirty="0" smtClean="0">
                <a:effectLst/>
              </a:rPr>
              <a:t>6.Co slavíme 24.12.?</a:t>
            </a:r>
            <a:endParaRPr lang="cs-CZ" dirty="0">
              <a:effectLst/>
            </a:endParaRPr>
          </a:p>
        </p:txBody>
      </p:sp>
      <p:sp>
        <p:nvSpPr>
          <p:cNvPr id="6" name="Zástupný symbol pro obsah 5"/>
          <p:cNvSpPr>
            <a:spLocks noGrp="1"/>
          </p:cNvSpPr>
          <p:nvPr>
            <p:ph idx="1"/>
          </p:nvPr>
        </p:nvSpPr>
        <p:spPr>
          <a:xfrm>
            <a:off x="323528" y="1124744"/>
            <a:ext cx="8363272" cy="5001419"/>
          </a:xfrm>
        </p:spPr>
        <p:txBody>
          <a:bodyPr/>
          <a:lstStyle/>
          <a:p>
            <a:pPr marL="0" indent="0">
              <a:buNone/>
            </a:pPr>
            <a:r>
              <a:rPr lang="cs-CZ" dirty="0" smtClean="0"/>
              <a:t> 							</a:t>
            </a:r>
            <a:endParaRPr lang="cs-CZ" dirty="0"/>
          </a:p>
        </p:txBody>
      </p:sp>
      <p:pic>
        <p:nvPicPr>
          <p:cNvPr id="5"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179" y="1196752"/>
            <a:ext cx="6613207" cy="54069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61893" y="1355874"/>
            <a:ext cx="1268413" cy="488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690494" y="1931938"/>
            <a:ext cx="1887537" cy="488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638460" y="2492896"/>
            <a:ext cx="935037" cy="488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098"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638460" y="3084066"/>
            <a:ext cx="1420813" cy="488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2"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661893" y="3660130"/>
            <a:ext cx="1697037" cy="488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6" name="Picture 2"/>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638460" y="4236194"/>
            <a:ext cx="1782763" cy="488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Zástupný symbol pro zápatí 2"/>
          <p:cNvSpPr>
            <a:spLocks noGrp="1"/>
          </p:cNvSpPr>
          <p:nvPr>
            <p:ph type="ftr" sz="quarter" idx="11"/>
          </p:nvPr>
        </p:nvSpPr>
        <p:spPr>
          <a:xfrm>
            <a:off x="932514" y="6448251"/>
            <a:ext cx="6416352" cy="365125"/>
          </a:xfrm>
        </p:spPr>
        <p:txBody>
          <a:bodyPr/>
          <a:lstStyle/>
          <a:p>
            <a:r>
              <a:rPr lang="cs-CZ" dirty="0" smtClean="0"/>
              <a:t>Autorem materiálu a všech jeho částí, není-li uvedeno jinak, je Mgr. Gabriela Divišová</a:t>
            </a:r>
            <a:endParaRPr lang="cs-CZ" dirty="0"/>
          </a:p>
        </p:txBody>
      </p:sp>
    </p:spTree>
    <p:extLst>
      <p:ext uri="{BB962C8B-B14F-4D97-AF65-F5344CB8AC3E}">
        <p14:creationId xmlns:p14="http://schemas.microsoft.com/office/powerpoint/2010/main" val="33910994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6146"/>
                                        </p:tgtEl>
                                        <p:attrNameLst>
                                          <p:attrName>style.visibility</p:attrName>
                                        </p:attrNameLst>
                                      </p:cBhvr>
                                      <p:to>
                                        <p:strVal val="visible"/>
                                      </p:to>
                                    </p:set>
                                    <p:animEffect transition="in" filter="fade">
                                      <p:cBhvr>
                                        <p:cTn id="7" dur="1000"/>
                                        <p:tgtEl>
                                          <p:spTgt spid="6146"/>
                                        </p:tgtEl>
                                      </p:cBhvr>
                                    </p:animEffect>
                                    <p:anim calcmode="lin" valueType="num">
                                      <p:cBhvr>
                                        <p:cTn id="8" dur="1000" fill="hold"/>
                                        <p:tgtEl>
                                          <p:spTgt spid="6146"/>
                                        </p:tgtEl>
                                        <p:attrNameLst>
                                          <p:attrName>ppt_x</p:attrName>
                                        </p:attrNameLst>
                                      </p:cBhvr>
                                      <p:tavLst>
                                        <p:tav tm="0">
                                          <p:val>
                                            <p:strVal val="#ppt_x"/>
                                          </p:val>
                                        </p:tav>
                                        <p:tav tm="100000">
                                          <p:val>
                                            <p:strVal val="#ppt_x"/>
                                          </p:val>
                                        </p:tav>
                                      </p:tavLst>
                                    </p:anim>
                                    <p:anim calcmode="lin" valueType="num">
                                      <p:cBhvr>
                                        <p:cTn id="9" dur="1000" fill="hold"/>
                                        <p:tgtEl>
                                          <p:spTgt spid="614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Nadpis 3"/>
          <p:cNvSpPr>
            <a:spLocks noGrp="1"/>
          </p:cNvSpPr>
          <p:nvPr>
            <p:ph type="title"/>
          </p:nvPr>
        </p:nvSpPr>
        <p:spPr/>
        <p:txBody>
          <a:bodyPr>
            <a:normAutofit/>
          </a:bodyPr>
          <a:lstStyle/>
          <a:p>
            <a:r>
              <a:rPr lang="cs-CZ" dirty="0" smtClean="0">
                <a:effectLst/>
              </a:rPr>
              <a:t>7.Tatínkův tatínek je tvůj?</a:t>
            </a:r>
            <a:endParaRPr lang="cs-CZ" dirty="0">
              <a:effectLst/>
            </a:endParaRPr>
          </a:p>
        </p:txBody>
      </p:sp>
      <p:sp>
        <p:nvSpPr>
          <p:cNvPr id="6" name="Zástupný symbol pro obsah 5"/>
          <p:cNvSpPr>
            <a:spLocks noGrp="1"/>
          </p:cNvSpPr>
          <p:nvPr>
            <p:ph idx="1"/>
          </p:nvPr>
        </p:nvSpPr>
        <p:spPr>
          <a:xfrm>
            <a:off x="323528" y="1124744"/>
            <a:ext cx="8363272" cy="5001419"/>
          </a:xfrm>
        </p:spPr>
        <p:txBody>
          <a:bodyPr/>
          <a:lstStyle/>
          <a:p>
            <a:pPr marL="0" indent="0">
              <a:buNone/>
            </a:pPr>
            <a:r>
              <a:rPr lang="cs-CZ" dirty="0" smtClean="0"/>
              <a:t> 							</a:t>
            </a:r>
            <a:endParaRPr lang="cs-CZ" dirty="0"/>
          </a:p>
        </p:txBody>
      </p:sp>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7179" y="1196752"/>
            <a:ext cx="6613207" cy="54069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661893" y="1355874"/>
            <a:ext cx="1268413" cy="488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4"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690494" y="1931938"/>
            <a:ext cx="1887537" cy="488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638460" y="2492896"/>
            <a:ext cx="935037" cy="488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098"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638460" y="3084066"/>
            <a:ext cx="1420813" cy="488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2" name="Picture 2"/>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661893" y="3660130"/>
            <a:ext cx="1697037" cy="488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6"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638460" y="4221088"/>
            <a:ext cx="1782763" cy="488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170" name="Picture 2"/>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6638460" y="4797152"/>
            <a:ext cx="1163637" cy="488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Zástupný symbol pro zápatí 2"/>
          <p:cNvSpPr>
            <a:spLocks noGrp="1"/>
          </p:cNvSpPr>
          <p:nvPr>
            <p:ph type="ftr" sz="quarter" idx="11"/>
          </p:nvPr>
        </p:nvSpPr>
        <p:spPr>
          <a:xfrm>
            <a:off x="971600" y="6421124"/>
            <a:ext cx="6019800" cy="365125"/>
          </a:xfrm>
        </p:spPr>
        <p:txBody>
          <a:bodyPr/>
          <a:lstStyle/>
          <a:p>
            <a:r>
              <a:rPr lang="cs-CZ" dirty="0" smtClean="0"/>
              <a:t>Autorem materiálu a všech jeho částí, není-li uvedeno jinak, je Mgr. Gabriela Divišová</a:t>
            </a:r>
            <a:endParaRPr lang="cs-CZ" dirty="0"/>
          </a:p>
        </p:txBody>
      </p:sp>
    </p:spTree>
    <p:extLst>
      <p:ext uri="{BB962C8B-B14F-4D97-AF65-F5344CB8AC3E}">
        <p14:creationId xmlns:p14="http://schemas.microsoft.com/office/powerpoint/2010/main" val="33043637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7170"/>
                                        </p:tgtEl>
                                        <p:attrNameLst>
                                          <p:attrName>style.visibility</p:attrName>
                                        </p:attrNameLst>
                                      </p:cBhvr>
                                      <p:to>
                                        <p:strVal val="visible"/>
                                      </p:to>
                                    </p:set>
                                    <p:animEffect transition="in" filter="fade">
                                      <p:cBhvr>
                                        <p:cTn id="7" dur="1000"/>
                                        <p:tgtEl>
                                          <p:spTgt spid="7170"/>
                                        </p:tgtEl>
                                      </p:cBhvr>
                                    </p:animEffect>
                                    <p:anim calcmode="lin" valueType="num">
                                      <p:cBhvr>
                                        <p:cTn id="8" dur="1000" fill="hold"/>
                                        <p:tgtEl>
                                          <p:spTgt spid="7170"/>
                                        </p:tgtEl>
                                        <p:attrNameLst>
                                          <p:attrName>ppt_x</p:attrName>
                                        </p:attrNameLst>
                                      </p:cBhvr>
                                      <p:tavLst>
                                        <p:tav tm="0">
                                          <p:val>
                                            <p:strVal val="#ppt_x"/>
                                          </p:val>
                                        </p:tav>
                                        <p:tav tm="100000">
                                          <p:val>
                                            <p:strVal val="#ppt_x"/>
                                          </p:val>
                                        </p:tav>
                                      </p:tavLst>
                                    </p:anim>
                                    <p:anim calcmode="lin" valueType="num">
                                      <p:cBhvr>
                                        <p:cTn id="9" dur="1000" fill="hold"/>
                                        <p:tgtEl>
                                          <p:spTgt spid="717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Nadpis 3"/>
          <p:cNvSpPr>
            <a:spLocks noGrp="1"/>
          </p:cNvSpPr>
          <p:nvPr>
            <p:ph type="title"/>
          </p:nvPr>
        </p:nvSpPr>
        <p:spPr/>
        <p:txBody>
          <a:bodyPr>
            <a:normAutofit fontScale="90000"/>
          </a:bodyPr>
          <a:lstStyle/>
          <a:p>
            <a:r>
              <a:rPr lang="cs-CZ" dirty="0" smtClean="0">
                <a:effectLst/>
              </a:rPr>
              <a:t>8.Název </a:t>
            </a:r>
            <a:r>
              <a:rPr lang="cs-CZ" dirty="0" err="1" smtClean="0">
                <a:effectLst/>
              </a:rPr>
              <a:t>řeky,která</a:t>
            </a:r>
            <a:r>
              <a:rPr lang="cs-CZ" dirty="0" smtClean="0">
                <a:effectLst/>
              </a:rPr>
              <a:t> protéká Jabloncem?</a:t>
            </a:r>
            <a:endParaRPr lang="cs-CZ" dirty="0">
              <a:effectLst/>
            </a:endParaRPr>
          </a:p>
        </p:txBody>
      </p:sp>
      <p:sp>
        <p:nvSpPr>
          <p:cNvPr id="6" name="Zástupný symbol pro obsah 5"/>
          <p:cNvSpPr>
            <a:spLocks noGrp="1"/>
          </p:cNvSpPr>
          <p:nvPr>
            <p:ph idx="1"/>
          </p:nvPr>
        </p:nvSpPr>
        <p:spPr>
          <a:xfrm>
            <a:off x="323528" y="1124744"/>
            <a:ext cx="8363272" cy="5001419"/>
          </a:xfrm>
        </p:spPr>
        <p:txBody>
          <a:bodyPr/>
          <a:lstStyle/>
          <a:p>
            <a:pPr marL="0" indent="0">
              <a:buNone/>
            </a:pPr>
            <a:r>
              <a:rPr lang="cs-CZ" dirty="0" smtClean="0"/>
              <a:t> 							</a:t>
            </a:r>
            <a:endParaRPr lang="cs-CZ" dirty="0"/>
          </a:p>
        </p:txBody>
      </p:sp>
      <p:pic>
        <p:nvPicPr>
          <p:cNvPr id="5"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179" y="1196752"/>
            <a:ext cx="6613207" cy="54069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61893" y="1355874"/>
            <a:ext cx="1268413" cy="488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690494" y="1931938"/>
            <a:ext cx="1887537" cy="488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638460" y="2492896"/>
            <a:ext cx="935037" cy="488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098"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638460" y="3084066"/>
            <a:ext cx="1420813" cy="488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2"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661893" y="3660130"/>
            <a:ext cx="1697037" cy="488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6" name="Picture 2"/>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638460" y="4221088"/>
            <a:ext cx="1782763" cy="488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170"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638460" y="4797152"/>
            <a:ext cx="1163637" cy="488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194" name="Picture 2"/>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6627787" y="5373216"/>
            <a:ext cx="1006475" cy="488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Zástupný symbol pro zápatí 2"/>
          <p:cNvSpPr>
            <a:spLocks noGrp="1"/>
          </p:cNvSpPr>
          <p:nvPr>
            <p:ph type="ftr" sz="quarter" idx="11"/>
          </p:nvPr>
        </p:nvSpPr>
        <p:spPr>
          <a:xfrm>
            <a:off x="1379990" y="6513456"/>
            <a:ext cx="5840288" cy="268139"/>
          </a:xfrm>
        </p:spPr>
        <p:txBody>
          <a:bodyPr/>
          <a:lstStyle/>
          <a:p>
            <a:r>
              <a:rPr lang="cs-CZ" dirty="0" smtClean="0"/>
              <a:t>Autorem materiálu a všech jeho částí, není-li uvedeno jinak, je Mgr. Gabriela Divišová</a:t>
            </a:r>
            <a:endParaRPr lang="cs-CZ" dirty="0"/>
          </a:p>
        </p:txBody>
      </p:sp>
    </p:spTree>
    <p:extLst>
      <p:ext uri="{BB962C8B-B14F-4D97-AF65-F5344CB8AC3E}">
        <p14:creationId xmlns:p14="http://schemas.microsoft.com/office/powerpoint/2010/main" val="24606129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8194"/>
                                        </p:tgtEl>
                                        <p:attrNameLst>
                                          <p:attrName>style.visibility</p:attrName>
                                        </p:attrNameLst>
                                      </p:cBhvr>
                                      <p:to>
                                        <p:strVal val="visible"/>
                                      </p:to>
                                    </p:set>
                                    <p:animEffect transition="in" filter="fade">
                                      <p:cBhvr>
                                        <p:cTn id="7" dur="1000"/>
                                        <p:tgtEl>
                                          <p:spTgt spid="8194"/>
                                        </p:tgtEl>
                                      </p:cBhvr>
                                    </p:animEffect>
                                    <p:anim calcmode="lin" valueType="num">
                                      <p:cBhvr>
                                        <p:cTn id="8" dur="1000" fill="hold"/>
                                        <p:tgtEl>
                                          <p:spTgt spid="8194"/>
                                        </p:tgtEl>
                                        <p:attrNameLst>
                                          <p:attrName>ppt_x</p:attrName>
                                        </p:attrNameLst>
                                      </p:cBhvr>
                                      <p:tavLst>
                                        <p:tav tm="0">
                                          <p:val>
                                            <p:strVal val="#ppt_x"/>
                                          </p:val>
                                        </p:tav>
                                        <p:tav tm="100000">
                                          <p:val>
                                            <p:strVal val="#ppt_x"/>
                                          </p:val>
                                        </p:tav>
                                      </p:tavLst>
                                    </p:anim>
                                    <p:anim calcmode="lin" valueType="num">
                                      <p:cBhvr>
                                        <p:cTn id="9" dur="1000" fill="hold"/>
                                        <p:tgtEl>
                                          <p:spTgt spid="819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Nadpis 3"/>
          <p:cNvSpPr>
            <a:spLocks noGrp="1"/>
          </p:cNvSpPr>
          <p:nvPr>
            <p:ph type="title"/>
          </p:nvPr>
        </p:nvSpPr>
        <p:spPr/>
        <p:txBody>
          <a:bodyPr>
            <a:normAutofit/>
          </a:bodyPr>
          <a:lstStyle/>
          <a:p>
            <a:r>
              <a:rPr lang="es-ES" dirty="0" smtClean="0">
                <a:effectLst/>
              </a:rPr>
              <a:t>9.Jaké i\y se píše ve slově sl-šet?</a:t>
            </a:r>
            <a:endParaRPr lang="es-ES" dirty="0">
              <a:effectLst/>
            </a:endParaRPr>
          </a:p>
        </p:txBody>
      </p:sp>
      <p:sp>
        <p:nvSpPr>
          <p:cNvPr id="6" name="Zástupný symbol pro obsah 5"/>
          <p:cNvSpPr>
            <a:spLocks noGrp="1"/>
          </p:cNvSpPr>
          <p:nvPr>
            <p:ph idx="1"/>
          </p:nvPr>
        </p:nvSpPr>
        <p:spPr>
          <a:xfrm>
            <a:off x="323528" y="1124744"/>
            <a:ext cx="8363272" cy="5001419"/>
          </a:xfrm>
        </p:spPr>
        <p:txBody>
          <a:bodyPr/>
          <a:lstStyle/>
          <a:p>
            <a:pPr marL="0" indent="0">
              <a:buNone/>
            </a:pPr>
            <a:r>
              <a:rPr lang="cs-CZ" dirty="0" smtClean="0"/>
              <a:t> 							</a:t>
            </a:r>
            <a:endParaRPr lang="cs-CZ" dirty="0"/>
          </a:p>
        </p:txBody>
      </p:sp>
      <p:pic>
        <p:nvPicPr>
          <p:cNvPr id="5"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179" y="1196752"/>
            <a:ext cx="6613207" cy="54069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61893" y="1355874"/>
            <a:ext cx="1268413" cy="488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690494" y="1931938"/>
            <a:ext cx="1887537" cy="488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638460" y="2492896"/>
            <a:ext cx="935037" cy="488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098"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638460" y="3084066"/>
            <a:ext cx="1420813" cy="488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2"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661893" y="3660130"/>
            <a:ext cx="1697037" cy="488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6" name="Picture 2"/>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638460" y="4221088"/>
            <a:ext cx="1782763" cy="488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170"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638460" y="4797152"/>
            <a:ext cx="1163637" cy="488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194" name="Picture 2"/>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6627787" y="5373216"/>
            <a:ext cx="1006475" cy="488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218"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6627787" y="5949280"/>
            <a:ext cx="373063" cy="488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Obdélník 1"/>
          <p:cNvSpPr/>
          <p:nvPr/>
        </p:nvSpPr>
        <p:spPr>
          <a:xfrm>
            <a:off x="1547664" y="6603687"/>
            <a:ext cx="4572000" cy="246221"/>
          </a:xfrm>
          <a:prstGeom prst="rect">
            <a:avLst/>
          </a:prstGeom>
        </p:spPr>
        <p:txBody>
          <a:bodyPr>
            <a:spAutoFit/>
          </a:bodyPr>
          <a:lstStyle/>
          <a:p>
            <a:pPr algn="ctr">
              <a:defRPr/>
            </a:pPr>
            <a:endParaRPr lang="cs-CZ" sz="1000" dirty="0"/>
          </a:p>
        </p:txBody>
      </p:sp>
      <p:sp>
        <p:nvSpPr>
          <p:cNvPr id="3" name="Zástupný symbol pro zápatí 2"/>
          <p:cNvSpPr>
            <a:spLocks noGrp="1"/>
          </p:cNvSpPr>
          <p:nvPr>
            <p:ph type="ftr" sz="quarter" idx="11"/>
          </p:nvPr>
        </p:nvSpPr>
        <p:spPr>
          <a:xfrm>
            <a:off x="899592" y="6356350"/>
            <a:ext cx="5914726" cy="365125"/>
          </a:xfrm>
        </p:spPr>
        <p:txBody>
          <a:bodyPr/>
          <a:lstStyle/>
          <a:p>
            <a:r>
              <a:rPr lang="cs-CZ" dirty="0" smtClean="0"/>
              <a:t>Autorem materiálu a všech jeho částí, není-li uvedeno jinak, je Mgr. Gabriela Divišová</a:t>
            </a:r>
            <a:endParaRPr lang="cs-CZ" dirty="0"/>
          </a:p>
        </p:txBody>
      </p:sp>
    </p:spTree>
    <p:extLst>
      <p:ext uri="{BB962C8B-B14F-4D97-AF65-F5344CB8AC3E}">
        <p14:creationId xmlns:p14="http://schemas.microsoft.com/office/powerpoint/2010/main" val="11192837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9218"/>
                                        </p:tgtEl>
                                        <p:attrNameLst>
                                          <p:attrName>style.visibility</p:attrName>
                                        </p:attrNameLst>
                                      </p:cBhvr>
                                      <p:to>
                                        <p:strVal val="visible"/>
                                      </p:to>
                                    </p:set>
                                    <p:animEffect transition="in" filter="fade">
                                      <p:cBhvr>
                                        <p:cTn id="7" dur="1000"/>
                                        <p:tgtEl>
                                          <p:spTgt spid="9218"/>
                                        </p:tgtEl>
                                      </p:cBhvr>
                                    </p:animEffect>
                                    <p:anim calcmode="lin" valueType="num">
                                      <p:cBhvr>
                                        <p:cTn id="8" dur="1000" fill="hold"/>
                                        <p:tgtEl>
                                          <p:spTgt spid="9218"/>
                                        </p:tgtEl>
                                        <p:attrNameLst>
                                          <p:attrName>ppt_x</p:attrName>
                                        </p:attrNameLst>
                                      </p:cBhvr>
                                      <p:tavLst>
                                        <p:tav tm="0">
                                          <p:val>
                                            <p:strVal val="#ppt_x"/>
                                          </p:val>
                                        </p:tav>
                                        <p:tav tm="100000">
                                          <p:val>
                                            <p:strVal val="#ppt_x"/>
                                          </p:val>
                                        </p:tav>
                                      </p:tavLst>
                                    </p:anim>
                                    <p:anim calcmode="lin" valueType="num">
                                      <p:cBhvr>
                                        <p:cTn id="9" dur="1000" fill="hold"/>
                                        <p:tgtEl>
                                          <p:spTgt spid="92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Výborně!</a:t>
            </a:r>
            <a:endParaRPr lang="cs-CZ" dirty="0"/>
          </a:p>
        </p:txBody>
      </p:sp>
      <p:pic>
        <p:nvPicPr>
          <p:cNvPr id="5" name="MS900044820[1].mi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7848229" y="5733256"/>
            <a:ext cx="609600" cy="609600"/>
          </a:xfrm>
          <a:prstGeom prst="rect">
            <a:avLst/>
          </a:prstGeom>
        </p:spPr>
      </p:pic>
      <p:pic>
        <p:nvPicPr>
          <p:cNvPr id="6"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55576" y="2166342"/>
            <a:ext cx="3336792" cy="41765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426583" y="2149599"/>
            <a:ext cx="3363545" cy="4210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Obdélník 2"/>
          <p:cNvSpPr/>
          <p:nvPr/>
        </p:nvSpPr>
        <p:spPr>
          <a:xfrm>
            <a:off x="3275856" y="5548590"/>
            <a:ext cx="578556" cy="307777"/>
          </a:xfrm>
          <a:prstGeom prst="rect">
            <a:avLst/>
          </a:prstGeom>
        </p:spPr>
        <p:txBody>
          <a:bodyPr wrap="none">
            <a:spAutoFit/>
          </a:bodyPr>
          <a:lstStyle/>
          <a:p>
            <a:r>
              <a:rPr lang="cs-CZ" sz="1400" i="1" dirty="0" smtClean="0"/>
              <a:t>Obr.2</a:t>
            </a:r>
            <a:endParaRPr lang="cs-CZ" sz="1400" i="1" dirty="0"/>
          </a:p>
        </p:txBody>
      </p:sp>
      <p:sp>
        <p:nvSpPr>
          <p:cNvPr id="4" name="Obdélník 3"/>
          <p:cNvSpPr/>
          <p:nvPr/>
        </p:nvSpPr>
        <p:spPr>
          <a:xfrm>
            <a:off x="6948264" y="5684670"/>
            <a:ext cx="578556" cy="307777"/>
          </a:xfrm>
          <a:prstGeom prst="rect">
            <a:avLst/>
          </a:prstGeom>
        </p:spPr>
        <p:txBody>
          <a:bodyPr wrap="none">
            <a:spAutoFit/>
          </a:bodyPr>
          <a:lstStyle/>
          <a:p>
            <a:r>
              <a:rPr lang="cs-CZ" sz="1400" i="1" dirty="0" smtClean="0"/>
              <a:t>Obr.3</a:t>
            </a:r>
            <a:endParaRPr lang="cs-CZ" sz="1400" i="1" dirty="0"/>
          </a:p>
        </p:txBody>
      </p:sp>
      <p:sp>
        <p:nvSpPr>
          <p:cNvPr id="9" name="Zástupný symbol pro zápatí 8"/>
          <p:cNvSpPr>
            <a:spLocks noGrp="1"/>
          </p:cNvSpPr>
          <p:nvPr>
            <p:ph type="ftr" sz="quarter" idx="11"/>
          </p:nvPr>
        </p:nvSpPr>
        <p:spPr>
          <a:xfrm>
            <a:off x="2423972" y="6356350"/>
            <a:ext cx="5892444" cy="365125"/>
          </a:xfrm>
        </p:spPr>
        <p:txBody>
          <a:bodyPr/>
          <a:lstStyle/>
          <a:p>
            <a:r>
              <a:rPr lang="cs-CZ" dirty="0" smtClean="0"/>
              <a:t>Autorem materiálu a všech jeho částí, není-li uvedeno jinak, je Mgr. Gabriela Divišová</a:t>
            </a:r>
            <a:endParaRPr lang="cs-CZ" dirty="0"/>
          </a:p>
        </p:txBody>
      </p:sp>
    </p:spTree>
    <p:extLst>
      <p:ext uri="{BB962C8B-B14F-4D97-AF65-F5344CB8AC3E}">
        <p14:creationId xmlns:p14="http://schemas.microsoft.com/office/powerpoint/2010/main" val="14695467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
                                          </p:val>
                                        </p:tav>
                                        <p:tav tm="100000">
                                          <p:val>
                                            <p:strVal val="#ppt_x"/>
                                          </p:val>
                                        </p:tav>
                                      </p:tavLst>
                                    </p:anim>
                                    <p:anim calcmode="lin" valueType="num">
                                      <p:cBhvr>
                                        <p:cTn id="16"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
                                          </p:val>
                                        </p:tav>
                                        <p:tav tm="100000">
                                          <p:val>
                                            <p:strVal val="#ppt_x"/>
                                          </p:val>
                                        </p:tav>
                                      </p:tavLst>
                                    </p:anim>
                                    <p:anim calcmode="lin" valueType="num">
                                      <p:cBhvr>
                                        <p:cTn id="2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gtEl>
                                        <p:attrNameLst>
                                          <p:attrName>style.visibility</p:attrName>
                                        </p:attrNameLst>
                                      </p:cBhvr>
                                      <p:to>
                                        <p:strVal val="visible"/>
                                      </p:to>
                                    </p:set>
                                    <p:animEffect transition="in" filter="fade">
                                      <p:cBhvr>
                                        <p:cTn id="28" dur="1000"/>
                                        <p:tgtEl>
                                          <p:spTgt spid="3"/>
                                        </p:tgtEl>
                                      </p:cBhvr>
                                    </p:animEffect>
                                    <p:anim calcmode="lin" valueType="num">
                                      <p:cBhvr>
                                        <p:cTn id="29" dur="1000" fill="hold"/>
                                        <p:tgtEl>
                                          <p:spTgt spid="3"/>
                                        </p:tgtEl>
                                        <p:attrNameLst>
                                          <p:attrName>ppt_x</p:attrName>
                                        </p:attrNameLst>
                                      </p:cBhvr>
                                      <p:tavLst>
                                        <p:tav tm="0">
                                          <p:val>
                                            <p:strVal val="#ppt_x"/>
                                          </p:val>
                                        </p:tav>
                                        <p:tav tm="100000">
                                          <p:val>
                                            <p:strVal val="#ppt_x"/>
                                          </p:val>
                                        </p:tav>
                                      </p:tavLst>
                                    </p:anim>
                                    <p:anim calcmode="lin" valueType="num">
                                      <p:cBhvr>
                                        <p:cTn id="30"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4"/>
                                        </p:tgtEl>
                                        <p:attrNameLst>
                                          <p:attrName>style.visibility</p:attrName>
                                        </p:attrNameLst>
                                      </p:cBhvr>
                                      <p:to>
                                        <p:strVal val="visible"/>
                                      </p:to>
                                    </p:set>
                                    <p:animEffect transition="in" filter="fade">
                                      <p:cBhvr>
                                        <p:cTn id="35" dur="1000"/>
                                        <p:tgtEl>
                                          <p:spTgt spid="4"/>
                                        </p:tgtEl>
                                      </p:cBhvr>
                                    </p:animEffect>
                                    <p:anim calcmode="lin" valueType="num">
                                      <p:cBhvr>
                                        <p:cTn id="36" dur="1000" fill="hold"/>
                                        <p:tgtEl>
                                          <p:spTgt spid="4"/>
                                        </p:tgtEl>
                                        <p:attrNameLst>
                                          <p:attrName>ppt_x</p:attrName>
                                        </p:attrNameLst>
                                      </p:cBhvr>
                                      <p:tavLst>
                                        <p:tav tm="0">
                                          <p:val>
                                            <p:strVal val="#ppt_x"/>
                                          </p:val>
                                        </p:tav>
                                        <p:tav tm="100000">
                                          <p:val>
                                            <p:strVal val="#ppt_x"/>
                                          </p:val>
                                        </p:tav>
                                      </p:tavLst>
                                    </p:anim>
                                    <p:anim calcmode="lin" valueType="num">
                                      <p:cBhvr>
                                        <p:cTn id="37" dur="1000" fill="hold"/>
                                        <p:tgtEl>
                                          <p:spTgt spid="4"/>
                                        </p:tgtEl>
                                        <p:attrNameLst>
                                          <p:attrName>ppt_y</p:attrName>
                                        </p:attrNameLst>
                                      </p:cBhvr>
                                      <p:tavLst>
                                        <p:tav tm="0">
                                          <p:val>
                                            <p:strVal val="#ppt_y+.1"/>
                                          </p:val>
                                        </p:tav>
                                        <p:tav tm="100000">
                                          <p:val>
                                            <p:strVal val="#ppt_y"/>
                                          </p:val>
                                        </p:tav>
                                      </p:tavLst>
                                    </p:anim>
                                  </p:childTnLst>
                                </p:cTn>
                              </p:par>
                            </p:childTnLst>
                          </p:cTn>
                        </p:par>
                        <p:par>
                          <p:cTn id="38" fill="hold">
                            <p:stCondLst>
                              <p:cond delay="1000"/>
                            </p:stCondLst>
                            <p:childTnLst>
                              <p:par>
                                <p:cTn id="39" presetID="1" presetClass="mediacall" presetSubtype="0" fill="hold" nodeType="afterEffect">
                                  <p:stCondLst>
                                    <p:cond delay="0"/>
                                  </p:stCondLst>
                                  <p:childTnLst>
                                    <p:cmd type="call" cmd="playFrom(0.0)">
                                      <p:cBhvr>
                                        <p:cTn id="40" dur="60000"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41" fill="hold" display="0">
                  <p:stCondLst>
                    <p:cond delay="indefinite"/>
                  </p:stCondLst>
                  <p:endCondLst>
                    <p:cond evt="onStopAudio" delay="0">
                      <p:tgtEl>
                        <p:sldTgt/>
                      </p:tgtEl>
                    </p:cond>
                  </p:endCondLst>
                </p:cTn>
                <p:tgtEl>
                  <p:spTgt spid="5"/>
                </p:tgtEl>
              </p:cMediaNode>
            </p:audio>
          </p:childTnLst>
        </p:cTn>
      </p:par>
    </p:tnLst>
    <p:bldLst>
      <p:bldP spid="2" grpId="0"/>
      <p:bldP spid="3" grpId="0"/>
      <p:bldP spid="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Použité zdroje.</a:t>
            </a:r>
            <a:endParaRPr lang="cs-CZ" dirty="0"/>
          </a:p>
        </p:txBody>
      </p:sp>
      <p:sp>
        <p:nvSpPr>
          <p:cNvPr id="3" name="Zástupný symbol pro obsah 2"/>
          <p:cNvSpPr>
            <a:spLocks noGrp="1"/>
          </p:cNvSpPr>
          <p:nvPr>
            <p:ph idx="1"/>
          </p:nvPr>
        </p:nvSpPr>
        <p:spPr/>
        <p:txBody>
          <a:bodyPr>
            <a:normAutofit/>
          </a:bodyPr>
          <a:lstStyle/>
          <a:p>
            <a:r>
              <a:rPr lang="cs-CZ" sz="2000" dirty="0" smtClean="0"/>
              <a:t>Obr. 1: Vlastní archív</a:t>
            </a:r>
            <a:r>
              <a:rPr lang="en-US" sz="2000" dirty="0" smtClean="0"/>
              <a:t>[</a:t>
            </a:r>
            <a:r>
              <a:rPr lang="cs-CZ" sz="2000" dirty="0" smtClean="0"/>
              <a:t>cit.2012-03-02</a:t>
            </a:r>
            <a:r>
              <a:rPr lang="en-US" sz="2000" dirty="0" smtClean="0"/>
              <a:t>]</a:t>
            </a:r>
            <a:r>
              <a:rPr lang="cs-CZ" sz="2000" dirty="0" smtClean="0"/>
              <a:t>.</a:t>
            </a:r>
          </a:p>
          <a:p>
            <a:r>
              <a:rPr lang="cs-CZ" sz="2000" dirty="0" smtClean="0"/>
              <a:t>Obr.2: Vlastní archív</a:t>
            </a:r>
            <a:r>
              <a:rPr lang="en-US" sz="2000" dirty="0"/>
              <a:t> [</a:t>
            </a:r>
            <a:r>
              <a:rPr lang="cs-CZ" sz="2000" dirty="0"/>
              <a:t>cit.2012-03-02</a:t>
            </a:r>
            <a:r>
              <a:rPr lang="en-US" sz="2000" dirty="0" smtClean="0"/>
              <a:t>]</a:t>
            </a:r>
            <a:r>
              <a:rPr lang="cs-CZ" sz="2000" dirty="0" smtClean="0"/>
              <a:t>.</a:t>
            </a:r>
          </a:p>
          <a:p>
            <a:r>
              <a:rPr lang="cs-CZ" sz="2000" dirty="0" smtClean="0"/>
              <a:t>Obr.3: Vlastní archív</a:t>
            </a:r>
            <a:r>
              <a:rPr lang="en-US" sz="2000" dirty="0"/>
              <a:t> [</a:t>
            </a:r>
            <a:r>
              <a:rPr lang="cs-CZ" sz="2000" dirty="0"/>
              <a:t>cit.2012-03-02</a:t>
            </a:r>
            <a:r>
              <a:rPr lang="en-US" sz="2000" dirty="0" smtClean="0"/>
              <a:t>]</a:t>
            </a:r>
            <a:r>
              <a:rPr lang="cs-CZ" sz="2000" smtClean="0"/>
              <a:t>.</a:t>
            </a:r>
            <a:endParaRPr lang="cs-CZ" sz="2000" dirty="0"/>
          </a:p>
        </p:txBody>
      </p:sp>
      <p:sp>
        <p:nvSpPr>
          <p:cNvPr id="4" name="Zástupný symbol pro zápatí 3"/>
          <p:cNvSpPr>
            <a:spLocks noGrp="1"/>
          </p:cNvSpPr>
          <p:nvPr>
            <p:ph type="ftr" sz="quarter" idx="11"/>
          </p:nvPr>
        </p:nvSpPr>
        <p:spPr>
          <a:xfrm>
            <a:off x="1403648" y="6356350"/>
            <a:ext cx="6552728" cy="365125"/>
          </a:xfrm>
        </p:spPr>
        <p:txBody>
          <a:bodyPr/>
          <a:lstStyle/>
          <a:p>
            <a:r>
              <a:rPr lang="cs-CZ" dirty="0" smtClean="0"/>
              <a:t>Autorem materiálu a všech jeho částí, není-li uvedeno jinak, je Mgr. Gabriela Divišová</a:t>
            </a:r>
            <a:endParaRPr lang="cs-CZ" dirty="0"/>
          </a:p>
        </p:txBody>
      </p:sp>
    </p:spTree>
    <p:extLst>
      <p:ext uri="{BB962C8B-B14F-4D97-AF65-F5344CB8AC3E}">
        <p14:creationId xmlns:p14="http://schemas.microsoft.com/office/powerpoint/2010/main" val="4196023820"/>
      </p:ext>
    </p:extLst>
  </p:cSld>
  <p:clrMapOvr>
    <a:masterClrMapping/>
  </p:clrMapOvr>
  <p:timing>
    <p:tnLst>
      <p:par>
        <p:cTn id="1" dur="indefinite" restart="never" nodeType="tmRoot"/>
      </p:par>
    </p:tnLst>
  </p:timing>
</p:sld>
</file>

<file path=ppt/theme/theme1.xml><?xml version="1.0" encoding="utf-8"?>
<a:theme xmlns:a="http://schemas.openxmlformats.org/drawingml/2006/main" name="Motiv systému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Motiv systému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Executive</Template>
  <TotalTime>164</TotalTime>
  <Words>426</Words>
  <Application>Microsoft Office PowerPoint</Application>
  <PresentationFormat>Předvádění na obrazovce (4:3)</PresentationFormat>
  <Paragraphs>53</Paragraphs>
  <Slides>14</Slides>
  <Notes>1</Notes>
  <HiddenSlides>0</HiddenSlides>
  <MMClips>1</MMClips>
  <ScaleCrop>false</ScaleCrop>
  <HeadingPairs>
    <vt:vector size="6" baseType="variant">
      <vt:variant>
        <vt:lpstr>Motiv</vt:lpstr>
      </vt:variant>
      <vt:variant>
        <vt:i4>1</vt:i4>
      </vt:variant>
      <vt:variant>
        <vt:lpstr>Vložené servery OLE</vt:lpstr>
      </vt:variant>
      <vt:variant>
        <vt:i4>1</vt:i4>
      </vt:variant>
      <vt:variant>
        <vt:lpstr>Nadpisy snímků</vt:lpstr>
      </vt:variant>
      <vt:variant>
        <vt:i4>14</vt:i4>
      </vt:variant>
    </vt:vector>
  </HeadingPairs>
  <TitlesOfParts>
    <vt:vector size="16" baseType="lpstr">
      <vt:lpstr>Motiv systému Office</vt:lpstr>
      <vt:lpstr>Acrobat Document</vt:lpstr>
      <vt:lpstr>Název školy: Svobodná základní škola, o.p.s. Autor: Gabriela Divišová Název materiálu: VY_32_INOVACE_01_ČR-naše vlast  Rozhledny Název: Rozhledny Jablonecka-křížovka  Číslo projektu: CZ.1.07/1.4.00/21.0929</vt:lpstr>
      <vt:lpstr>Prezentace aplikace PowerPoint</vt:lpstr>
      <vt:lpstr>Křížovka </vt:lpstr>
      <vt:lpstr>1.Nejvyšší vrchol Jizerských hor v České republice?</vt:lpstr>
      <vt:lpstr>2.Ve Vratislavicích nad Nisou se narodil zakladatel německé automobilky. Napiš název sportovního auta.</vt:lpstr>
      <vt:lpstr>3.Kde se setkáme s bílým tygrem v České republice?</vt:lpstr>
      <vt:lpstr>4.Hlavní město České republiky?</vt:lpstr>
      <vt:lpstr>5.Číslo 158 ,je číslo?</vt:lpstr>
      <vt:lpstr>6.Co slavíme 24.12.?</vt:lpstr>
      <vt:lpstr>7.Tatínkův tatínek je tvůj?</vt:lpstr>
      <vt:lpstr>8.Název řeky,která protéká Jabloncem?</vt:lpstr>
      <vt:lpstr>9.Jaké i\y se píše ve slově sl-šet?</vt:lpstr>
      <vt:lpstr>Výborně!</vt:lpstr>
      <vt:lpstr>Použité zdroje.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Název školy: Svobodná základní škola, o.p.s Autor: Gabriela Divišová Název materiálu: VY_32_INOVACE_01_JABLONECKO_ROZHLEDNY Název: Rozhledny Číslo projektu: …………………</dc:title>
  <dc:creator>Gabriela Divišová</dc:creator>
  <cp:lastModifiedBy>pc</cp:lastModifiedBy>
  <cp:revision>36</cp:revision>
  <dcterms:created xsi:type="dcterms:W3CDTF">2012-03-02T12:29:41Z</dcterms:created>
  <dcterms:modified xsi:type="dcterms:W3CDTF">2012-08-12T18:31:21Z</dcterms:modified>
</cp:coreProperties>
</file>