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3" r:id="rId2"/>
    <p:sldId id="264" r:id="rId3"/>
    <p:sldId id="257" r:id="rId4"/>
    <p:sldId id="258" r:id="rId5"/>
    <p:sldId id="259" r:id="rId6"/>
    <p:sldId id="260" r:id="rId7"/>
    <p:sldId id="261" r:id="rId8"/>
    <p:sldId id="262" r:id="rId9"/>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683960-E779-4C16-9078-CAC23E95C348}" type="datetimeFigureOut">
              <a:rPr lang="cs-CZ" smtClean="0"/>
              <a:t>7.8.2012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672FF1-AE56-4C72-A8CF-50D8F2F97972}" type="slidenum">
              <a:rPr lang="cs-CZ" smtClean="0"/>
              <a:t>‹#›</a:t>
            </a:fld>
            <a:endParaRPr lang="cs-CZ"/>
          </a:p>
        </p:txBody>
      </p:sp>
    </p:spTree>
    <p:extLst>
      <p:ext uri="{BB962C8B-B14F-4D97-AF65-F5344CB8AC3E}">
        <p14:creationId xmlns:p14="http://schemas.microsoft.com/office/powerpoint/2010/main" val="2038479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1672FF1-AE56-4C72-A8CF-50D8F2F97972}" type="slidenum">
              <a:rPr lang="cs-CZ" smtClean="0"/>
              <a:t>8</a:t>
            </a:fld>
            <a:endParaRPr lang="cs-CZ"/>
          </a:p>
        </p:txBody>
      </p:sp>
    </p:spTree>
    <p:extLst>
      <p:ext uri="{BB962C8B-B14F-4D97-AF65-F5344CB8AC3E}">
        <p14:creationId xmlns:p14="http://schemas.microsoft.com/office/powerpoint/2010/main" val="3374902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a:defRPr/>
            </a:pPr>
            <a:fld id="{15ECDA5F-FD0B-4C30-AE0F-34110AD38B91}" type="datetime1">
              <a:rPr lang="cs-CZ" smtClean="0"/>
              <a:t>7.8.2012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67239DE3-4B6F-4FB5-B580-9EF95B95BB8E}" type="slidenum">
              <a:rPr lang="cs-CZ" smtClean="0"/>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a:defRPr/>
            </a:pPr>
            <a:fld id="{3E338850-89B1-4223-B303-D0D7B488A3F4}" type="datetime1">
              <a:rPr lang="cs-CZ" smtClean="0"/>
              <a:t>7.8.2012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5C7D2356-69B7-4937-B788-8A202A9CC3D3}" type="slidenum">
              <a:rPr lang="cs-CZ" smtClean="0"/>
              <a:pPr>
                <a:defRPr/>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a:defRPr/>
            </a:pPr>
            <a:fld id="{B1BDA387-DD24-4CEB-A980-D847CAA217B6}" type="datetime1">
              <a:rPr lang="cs-CZ" smtClean="0"/>
              <a:t>7.8.2012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77B3A493-62D1-4304-854F-FD5D1F9AEF73}" type="slidenum">
              <a:rPr lang="cs-CZ" smtClean="0"/>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a:defRPr/>
            </a:pPr>
            <a:fld id="{E514FD4C-CC3C-4C57-B7B0-58039EABAC10}" type="datetime1">
              <a:rPr lang="cs-CZ" smtClean="0"/>
              <a:t>7.8.2012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0B2390B5-2048-4DBE-923D-E2BDB36A7378}" type="slidenum">
              <a:rPr lang="cs-CZ" smtClean="0"/>
              <a:pPr>
                <a:defRPr/>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a:defRPr/>
            </a:pPr>
            <a:fld id="{609EC847-0509-41B4-B781-9824E47A9A9A}" type="datetime1">
              <a:rPr lang="cs-CZ" smtClean="0"/>
              <a:t>7.8.2012</a:t>
            </a:fld>
            <a:endParaRPr lang="cs-CZ"/>
          </a:p>
        </p:txBody>
      </p:sp>
      <p:sp>
        <p:nvSpPr>
          <p:cNvPr id="8" name="Footer Placeholder 7"/>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a:defRPr/>
            </a:pPr>
            <a:fld id="{DED8D567-7091-45CF-9ADF-7626EA6928FB}" type="slidenum">
              <a:rPr lang="cs-CZ" smtClean="0"/>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a:defRPr/>
            </a:pPr>
            <a:fld id="{46919541-F3C7-4075-BEBF-13DA570E8EC4}" type="datetime1">
              <a:rPr lang="cs-CZ" smtClean="0"/>
              <a:t>7.8.2012</a:t>
            </a:fld>
            <a:endParaRPr lang="cs-CZ"/>
          </a:p>
        </p:txBody>
      </p:sp>
      <p:sp>
        <p:nvSpPr>
          <p:cNvPr id="4" name="Footer Placeholder 3"/>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a:defRPr/>
            </a:pPr>
            <a:fld id="{73765B47-7C84-434C-8599-961540DF4922}" type="slidenum">
              <a:rPr lang="cs-CZ" smtClean="0"/>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a:defRPr/>
            </a:pPr>
            <a:fld id="{75B1A302-F8F1-49DE-9C38-B8EBC8A152D5}" type="datetime1">
              <a:rPr lang="cs-CZ" smtClean="0"/>
              <a:t>7.8.2012</a:t>
            </a:fld>
            <a:endParaRPr lang="cs-CZ"/>
          </a:p>
        </p:txBody>
      </p:sp>
      <p:sp>
        <p:nvSpPr>
          <p:cNvPr id="3" name="Footer Placeholder 2"/>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a:defRPr/>
            </a:pPr>
            <a:fld id="{B02F61AC-2434-4F64-A185-7B6378DD0313}" type="slidenum">
              <a:rPr lang="cs-CZ" smtClean="0"/>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fld id="{430933FA-A748-434C-886B-02616246AF84}" type="datetime1">
              <a:rPr lang="cs-CZ" smtClean="0"/>
              <a:t>7.8.2012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7A47645F-C6D5-4DA8-9942-FDDAA0CB44FB}" type="slidenum">
              <a:rPr lang="cs-CZ" smtClean="0"/>
              <a:pPr>
                <a:defRPr/>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a:defRPr/>
            </a:pPr>
            <a:fld id="{D38B2DDD-6A91-496A-8E24-FF06567D8E14}" type="datetime1">
              <a:rPr lang="cs-CZ" smtClean="0"/>
              <a:t>7.8.2012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BAEFA52E-95C8-476F-A777-60967F965ED1}" type="slidenum">
              <a:rPr lang="cs-CZ" smtClean="0"/>
              <a:pPr>
                <a:defRPr/>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a:defRPr/>
            </a:pPr>
            <a:fld id="{76995EC7-71D1-4A39-A1B5-DE8E56737D06}" type="datetime1">
              <a:rPr lang="cs-CZ" smtClean="0"/>
              <a:t>7.8.2012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38344CE4-17BB-4CB8-AFA3-70E9A46AA17F}" type="slidenum">
              <a:rPr lang="cs-CZ" smtClean="0"/>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fld id="{FD50CEE5-3417-4EAF-8C0F-98F69100D75B}" type="datetime1">
              <a:rPr lang="cs-CZ" smtClean="0"/>
              <a:t>7.8.2012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AA62A52E-FBAD-4912-B455-7B70CC8FAA61}" type="slidenum">
              <a:rPr lang="cs-CZ" smtClean="0"/>
              <a:pPr>
                <a:defRPr/>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pPr>
              <a:defRPr/>
            </a:pPr>
            <a:fld id="{DE247F1F-B1F9-45E4-A06D-360A1FB6B45E}" type="datetime1">
              <a:rPr lang="cs-CZ" smtClean="0"/>
              <a:t>7.8.2012</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pPr>
              <a:defRPr/>
            </a:pPr>
            <a:fld id="{5E577841-16CD-4260-A442-68CAF8DD28CD}" type="slidenum">
              <a:rPr lang="cs-CZ" smtClean="0"/>
              <a:pPr>
                <a:defRPr/>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rozhledny.webzdarma.cz/prosec.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rozhledny.webzdarma.cz/prosec.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3" y="773705"/>
            <a:ext cx="8064895" cy="2232248"/>
          </a:xfrm>
        </p:spPr>
        <p:txBody>
          <a:bodyPr>
            <a:noAutofit/>
          </a:bodyPr>
          <a:lstStyle/>
          <a:p>
            <a:pPr algn="l">
              <a:lnSpc>
                <a:spcPct val="150000"/>
              </a:lnSpc>
            </a:pPr>
            <a:r>
              <a:rPr lang="cs-CZ" sz="2000" b="0" dirty="0">
                <a:solidFill>
                  <a:schemeClr val="tx1"/>
                </a:solidFill>
                <a:effectLst/>
                <a:latin typeface="Arial" pitchFamily="34" charset="0"/>
                <a:cs typeface="Arial" pitchFamily="34" charset="0"/>
              </a:rPr>
              <a:t>Název školy: Svobodná základní škola</a:t>
            </a:r>
            <a:r>
              <a:rPr lang="cs-CZ" sz="2000" b="0" dirty="0" smtClean="0">
                <a:solidFill>
                  <a:schemeClr val="tx1"/>
                </a:solidFill>
                <a:effectLst/>
                <a:latin typeface="Arial" pitchFamily="34" charset="0"/>
                <a:cs typeface="Arial" pitchFamily="34" charset="0"/>
              </a:rPr>
              <a:t>, o.p.s</a:t>
            </a:r>
            <a:r>
              <a:rPr lang="cs-CZ" sz="2000" b="0" dirty="0">
                <a:solidFill>
                  <a:schemeClr val="tx1"/>
                </a:solidFill>
                <a:effectLst/>
                <a:latin typeface="Arial" pitchFamily="34" charset="0"/>
                <a:cs typeface="Arial" pitchFamily="34" charset="0"/>
              </a:rPr>
              <a:t>.</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Autor: </a:t>
            </a:r>
            <a:r>
              <a:rPr lang="cs-CZ" sz="2000" dirty="0" smtClean="0">
                <a:solidFill>
                  <a:schemeClr val="tx1"/>
                </a:solidFill>
                <a:latin typeface="Arial" pitchFamily="34" charset="0"/>
                <a:cs typeface="Arial" pitchFamily="34" charset="0"/>
              </a:rPr>
              <a:t>Gabriela</a:t>
            </a:r>
            <a:r>
              <a:rPr lang="cs-CZ" sz="2000" dirty="0" smtClean="0">
                <a:latin typeface="Arial" pitchFamily="34" charset="0"/>
                <a:cs typeface="Arial" pitchFamily="34" charset="0"/>
              </a:rPr>
              <a:t> </a:t>
            </a:r>
            <a:r>
              <a:rPr lang="cs-CZ" sz="2000" dirty="0" smtClean="0">
                <a:solidFill>
                  <a:schemeClr val="tx1"/>
                </a:solidFill>
                <a:latin typeface="Arial" pitchFamily="34" charset="0"/>
                <a:cs typeface="Arial" pitchFamily="34" charset="0"/>
              </a:rPr>
              <a:t>Divišová</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a:t>
            </a:r>
            <a:r>
              <a:rPr lang="cs-CZ" sz="2000" b="0" dirty="0">
                <a:solidFill>
                  <a:schemeClr val="tx1"/>
                </a:solidFill>
                <a:effectLst/>
                <a:latin typeface="Arial" pitchFamily="34" charset="0"/>
                <a:cs typeface="Arial" pitchFamily="34" charset="0"/>
              </a:rPr>
              <a:t>materiálu: </a:t>
            </a:r>
            <a:r>
              <a:rPr lang="cs-CZ" sz="2000" b="0" dirty="0" smtClean="0">
                <a:solidFill>
                  <a:schemeClr val="tx1"/>
                </a:solidFill>
                <a:effectLst/>
                <a:latin typeface="Arial" pitchFamily="34" charset="0"/>
                <a:cs typeface="Arial" pitchFamily="34" charset="0"/>
              </a:rPr>
              <a:t>VY_32_INOVACE_08_ČR-naše </a:t>
            </a:r>
            <a:r>
              <a:rPr lang="cs-CZ" sz="2000" b="0" smtClean="0">
                <a:solidFill>
                  <a:schemeClr val="tx1"/>
                </a:solidFill>
                <a:effectLst/>
                <a:latin typeface="Arial" pitchFamily="34" charset="0"/>
                <a:cs typeface="Arial" pitchFamily="34" charset="0"/>
              </a:rPr>
              <a:t>vlast  Rozhledny</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Rozhledny Jablonecka-Proseč </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Gabriela Divišová</a:t>
            </a: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4427984" y="2924944"/>
            <a:ext cx="5159152" cy="861774"/>
          </a:xfrm>
          <a:prstGeom prst="rect">
            <a:avLst/>
          </a:prstGeom>
          <a:noFill/>
        </p:spPr>
        <p:txBody>
          <a:bodyPr wrap="square" rtlCol="0">
            <a:spAutoFit/>
          </a:bodyPr>
          <a:lstStyle/>
          <a:p>
            <a:pPr algn="ctr"/>
            <a:r>
              <a:rPr lang="cs-CZ" sz="3200" b="1" dirty="0" smtClean="0">
                <a:latin typeface="Arial" pitchFamily="34" charset="0"/>
                <a:cs typeface="Arial" pitchFamily="34" charset="0"/>
              </a:rPr>
              <a:t>Rozhledny-Proseč</a:t>
            </a:r>
          </a:p>
          <a:p>
            <a:pPr algn="ctr"/>
            <a:endParaRPr lang="cs-CZ" dirty="0"/>
          </a:p>
        </p:txBody>
      </p:sp>
      <p:sp>
        <p:nvSpPr>
          <p:cNvPr id="1331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7667971" y="548680"/>
          <a:ext cx="900473" cy="720080"/>
        </p:xfrm>
        <a:graphic>
          <a:graphicData uri="http://schemas.openxmlformats.org/presentationml/2006/ole">
            <mc:AlternateContent xmlns:mc="http://schemas.openxmlformats.org/markup-compatibility/2006">
              <mc:Choice xmlns:v="urn:schemas-microsoft-com:vml" Requires="v">
                <p:oleObj spid="_x0000_s1033"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971" y="548680"/>
                        <a:ext cx="900473" cy="7200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5"/>
              </a:rPr>
              <a:t>http://dumy.cz/</a:t>
            </a:r>
            <a:endParaRPr lang="cs-CZ" sz="12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476375" y="4284095"/>
            <a:ext cx="6191250" cy="1352550"/>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93638" y="6250164"/>
            <a:ext cx="8842858" cy="365125"/>
          </a:xfrm>
        </p:spPr>
        <p:txBody>
          <a:bodyPr/>
          <a:lstStyle/>
          <a:p>
            <a:pPr algn="ctr">
              <a:defRPr/>
            </a:pPr>
            <a:r>
              <a:rPr lang="cs-CZ" dirty="0" smtClean="0"/>
              <a:t>Autorem materiálu a všech jeho částí, není-li uvedeno jinak, je Mgr. Gabriela Divišová</a:t>
            </a:r>
            <a:endParaRPr lang="cs-CZ" dirty="0"/>
          </a:p>
        </p:txBody>
      </p:sp>
      <p:sp>
        <p:nvSpPr>
          <p:cNvPr id="3" name="TextovéPole 2"/>
          <p:cNvSpPr txBox="1"/>
          <p:nvPr/>
        </p:nvSpPr>
        <p:spPr>
          <a:xfrm>
            <a:off x="323528" y="908720"/>
            <a:ext cx="8424936" cy="6524863"/>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r>
              <a:rPr lang="cs-CZ" sz="2600" dirty="0"/>
              <a:t> </a:t>
            </a:r>
          </a:p>
          <a:p>
            <a:r>
              <a:rPr lang="cs-CZ" dirty="0"/>
              <a:t> </a:t>
            </a:r>
          </a:p>
          <a:p>
            <a:r>
              <a:rPr lang="cs-CZ" dirty="0"/>
              <a:t> </a:t>
            </a:r>
          </a:p>
          <a:p>
            <a:endParaRPr lang="cs-CZ" dirty="0"/>
          </a:p>
        </p:txBody>
      </p:sp>
    </p:spTree>
    <p:extLst>
      <p:ext uri="{BB962C8B-B14F-4D97-AF65-F5344CB8AC3E}">
        <p14:creationId xmlns:p14="http://schemas.microsoft.com/office/powerpoint/2010/main" val="3110674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827584" y="2132856"/>
            <a:ext cx="7408333" cy="3450696"/>
          </a:xfrm>
        </p:spPr>
        <p:txBody>
          <a:bodyPr rtlCol="0">
            <a:normAutofit/>
          </a:bodyPr>
          <a:lstStyle/>
          <a:p>
            <a:pPr marL="0" indent="0" fontAlgn="auto">
              <a:spcAft>
                <a:spcPts val="0"/>
              </a:spcAft>
              <a:buFont typeface="Arial" pitchFamily="34" charset="0"/>
              <a:buNone/>
              <a:defRPr/>
            </a:pPr>
            <a:r>
              <a:rPr lang="cs-CZ" sz="2200" dirty="0" smtClean="0"/>
              <a:t> </a:t>
            </a:r>
          </a:p>
          <a:p>
            <a:pPr fontAlgn="auto">
              <a:spcAft>
                <a:spcPts val="0"/>
              </a:spcAft>
              <a:buFont typeface="Arial" pitchFamily="34" charset="0"/>
              <a:buChar char="•"/>
              <a:defRPr/>
            </a:pPr>
            <a:r>
              <a:rPr lang="cs-CZ" sz="2200" dirty="0" smtClean="0"/>
              <a:t>Původně stála na Prosečském hřebenu jednoduchá,</a:t>
            </a:r>
          </a:p>
          <a:p>
            <a:pPr marL="0" indent="0" fontAlgn="auto">
              <a:spcAft>
                <a:spcPts val="0"/>
              </a:spcAft>
              <a:buNone/>
              <a:defRPr/>
            </a:pPr>
            <a:r>
              <a:rPr lang="cs-CZ" sz="2200" dirty="0" smtClean="0"/>
              <a:t>    6 metrů vysoká </a:t>
            </a:r>
            <a:r>
              <a:rPr lang="cs-CZ" sz="2200" dirty="0" smtClean="0">
                <a:hlinkClick r:id="rId2"/>
              </a:rPr>
              <a:t>rozhledna</a:t>
            </a:r>
            <a:r>
              <a:rPr lang="cs-CZ" sz="2200" dirty="0" smtClean="0"/>
              <a:t> z roku 1892, kterou o dva roky        </a:t>
            </a:r>
          </a:p>
          <a:p>
            <a:pPr marL="0" indent="0" fontAlgn="auto">
              <a:spcAft>
                <a:spcPts val="0"/>
              </a:spcAft>
              <a:buNone/>
              <a:defRPr/>
            </a:pPr>
            <a:r>
              <a:rPr lang="cs-CZ" sz="2200" dirty="0"/>
              <a:t> </a:t>
            </a:r>
            <a:r>
              <a:rPr lang="cs-CZ" sz="2200" dirty="0" smtClean="0"/>
              <a:t>   později strhl silný vítr. Věž sice byla ještě obnovena, ovšem   </a:t>
            </a:r>
          </a:p>
          <a:p>
            <a:pPr marL="0" indent="0" fontAlgn="auto">
              <a:spcAft>
                <a:spcPts val="0"/>
              </a:spcAft>
              <a:buNone/>
              <a:defRPr/>
            </a:pPr>
            <a:r>
              <a:rPr lang="cs-CZ" sz="2200" dirty="0"/>
              <a:t> </a:t>
            </a:r>
            <a:r>
              <a:rPr lang="cs-CZ" sz="2200" dirty="0" smtClean="0"/>
              <a:t>   v létě roku 1901 ji zcela zničil zásah blesku. Na konci května   </a:t>
            </a:r>
          </a:p>
          <a:p>
            <a:pPr marL="0" indent="0" fontAlgn="auto">
              <a:spcAft>
                <a:spcPts val="0"/>
              </a:spcAft>
              <a:buNone/>
              <a:defRPr/>
            </a:pPr>
            <a:r>
              <a:rPr lang="cs-CZ" sz="2200" dirty="0"/>
              <a:t> </a:t>
            </a:r>
            <a:r>
              <a:rPr lang="cs-CZ" sz="2200" dirty="0" smtClean="0"/>
              <a:t>   1908 ji nahradila nová, 12 metrů vysoká </a:t>
            </a:r>
          </a:p>
          <a:p>
            <a:pPr marL="0" indent="0" fontAlgn="auto">
              <a:spcAft>
                <a:spcPts val="0"/>
              </a:spcAft>
              <a:buNone/>
              <a:defRPr/>
            </a:pPr>
            <a:r>
              <a:rPr lang="cs-CZ" sz="2200" dirty="0" smtClean="0"/>
              <a:t>     rozhledna, tu opět strhl větrný poryv.</a:t>
            </a:r>
          </a:p>
          <a:p>
            <a:pPr fontAlgn="auto">
              <a:spcAft>
                <a:spcPts val="0"/>
              </a:spcAft>
              <a:buFont typeface="Arial" pitchFamily="34" charset="0"/>
              <a:buChar char="•"/>
              <a:defRPr/>
            </a:pPr>
            <a:endParaRPr lang="cs-CZ" sz="2200" dirty="0" smtClean="0"/>
          </a:p>
          <a:p>
            <a:pPr fontAlgn="auto">
              <a:spcAft>
                <a:spcPts val="0"/>
              </a:spcAft>
              <a:buFont typeface="Arial" pitchFamily="34" charset="0"/>
              <a:buChar char="•"/>
              <a:defRPr/>
            </a:pPr>
            <a:endParaRPr lang="cs-CZ" sz="2200" dirty="0" smtClean="0"/>
          </a:p>
          <a:p>
            <a:pPr marL="0" indent="0" fontAlgn="auto">
              <a:spcAft>
                <a:spcPts val="0"/>
              </a:spcAft>
              <a:buNone/>
              <a:defRPr/>
            </a:pPr>
            <a:endParaRPr lang="cs-CZ" sz="1600" dirty="0" smtClean="0"/>
          </a:p>
          <a:p>
            <a:pPr marL="0" indent="0" fontAlgn="auto">
              <a:spcAft>
                <a:spcPts val="0"/>
              </a:spcAft>
              <a:buNone/>
              <a:defRPr/>
            </a:pPr>
            <a:endParaRPr lang="cs-CZ" sz="1600" dirty="0" smtClean="0"/>
          </a:p>
        </p:txBody>
      </p:sp>
      <p:sp>
        <p:nvSpPr>
          <p:cNvPr id="2" name="Nadpis 1"/>
          <p:cNvSpPr>
            <a:spLocks noGrp="1"/>
          </p:cNvSpPr>
          <p:nvPr>
            <p:ph type="title"/>
          </p:nvPr>
        </p:nvSpPr>
        <p:spPr/>
        <p:txBody>
          <a:bodyPr rtlCol="0">
            <a:normAutofit fontScale="90000"/>
          </a:bodyPr>
          <a:lstStyle/>
          <a:p>
            <a:pPr fontAlgn="auto">
              <a:spcAft>
                <a:spcPts val="0"/>
              </a:spcAft>
              <a:defRPr/>
            </a:pPr>
            <a:r>
              <a:rPr lang="cs-CZ" dirty="0" smtClean="0">
                <a:solidFill>
                  <a:schemeClr val="tx1"/>
                </a:solidFill>
              </a:rPr>
              <a:t>Rozhledny Jablonecka</a:t>
            </a:r>
            <a:br>
              <a:rPr lang="cs-CZ" dirty="0" smtClean="0">
                <a:solidFill>
                  <a:schemeClr val="tx1"/>
                </a:solidFill>
              </a:rPr>
            </a:br>
            <a:r>
              <a:rPr lang="cs-CZ" dirty="0" smtClean="0">
                <a:solidFill>
                  <a:schemeClr val="tx1"/>
                </a:solidFill>
              </a:rPr>
              <a:t>Proseč</a:t>
            </a:r>
          </a:p>
        </p:txBody>
      </p:sp>
      <p:pic>
        <p:nvPicPr>
          <p:cNvPr id="3076" name="Picture 2" descr="DSC0346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0714" y="4258786"/>
            <a:ext cx="193357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Obdélník 3"/>
          <p:cNvSpPr>
            <a:spLocks noChangeArrowheads="1"/>
          </p:cNvSpPr>
          <p:nvPr/>
        </p:nvSpPr>
        <p:spPr bwMode="auto">
          <a:xfrm>
            <a:off x="5940152" y="6019710"/>
            <a:ext cx="690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50000"/>
              </a:spcBef>
            </a:pPr>
            <a:r>
              <a:rPr lang="cs-CZ" i="1" dirty="0"/>
              <a:t>Obr.1</a:t>
            </a:r>
          </a:p>
        </p:txBody>
      </p:sp>
      <p:sp>
        <p:nvSpPr>
          <p:cNvPr id="4" name="Zástupný symbol pro zápatí 3"/>
          <p:cNvSpPr>
            <a:spLocks noGrp="1"/>
          </p:cNvSpPr>
          <p:nvPr>
            <p:ph type="ftr" sz="quarter" idx="11"/>
          </p:nvPr>
        </p:nvSpPr>
        <p:spPr>
          <a:xfrm>
            <a:off x="1403648" y="6389597"/>
            <a:ext cx="5458482" cy="365125"/>
          </a:xfrm>
        </p:spPr>
        <p:txBody>
          <a:bodyPr/>
          <a:lstStyle/>
          <a:p>
            <a:pPr>
              <a:defRPr/>
            </a:pPr>
            <a:r>
              <a:rPr lang="cs-CZ" dirty="0" smtClean="0"/>
              <a:t>Autorem materiálu a všech jeho částí, není-li uvedeno jinak, je Mgr. Gabriela Divišová</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Zástupný symbol pro obsah 2"/>
          <p:cNvSpPr>
            <a:spLocks noGrp="1"/>
          </p:cNvSpPr>
          <p:nvPr>
            <p:ph idx="1"/>
          </p:nvPr>
        </p:nvSpPr>
        <p:spPr>
          <a:xfrm>
            <a:off x="395288" y="2132856"/>
            <a:ext cx="4896792" cy="4466790"/>
          </a:xfrm>
        </p:spPr>
        <p:txBody>
          <a:bodyPr/>
          <a:lstStyle/>
          <a:p>
            <a:r>
              <a:rPr lang="cs-CZ" dirty="0" smtClean="0"/>
              <a:t> </a:t>
            </a:r>
            <a:r>
              <a:rPr lang="cs-CZ" sz="2400" dirty="0" smtClean="0"/>
              <a:t>Návrhu na novou rozhlednu se opět ujal Robert </a:t>
            </a:r>
            <a:r>
              <a:rPr lang="cs-CZ" sz="2400" dirty="0" err="1" smtClean="0"/>
              <a:t>Hemmrich</a:t>
            </a:r>
            <a:r>
              <a:rPr lang="cs-CZ" sz="2400" dirty="0" smtClean="0"/>
              <a:t>, byla to jeho 4. a poslední jizerskohorská rozhledna. Pro její stavbu byly tentokrát použity masivní žulové kvádry,28 metrová věž, ze 105 schody. </a:t>
            </a:r>
            <a:r>
              <a:rPr lang="cs-CZ" sz="2400" smtClean="0"/>
              <a:t>Rozhledna Proseč byla </a:t>
            </a:r>
            <a:r>
              <a:rPr lang="cs-CZ" sz="2400" dirty="0" smtClean="0"/>
              <a:t>dokončena po čtyřech měsících stavby, přesně  21.8.1932. </a:t>
            </a:r>
            <a:endParaRPr lang="cs-CZ" dirty="0" smtClean="0"/>
          </a:p>
          <a:p>
            <a:endParaRPr lang="cs-CZ" dirty="0" smtClean="0"/>
          </a:p>
          <a:p>
            <a:endParaRPr lang="cs-CZ" dirty="0" smtClean="0"/>
          </a:p>
        </p:txBody>
      </p:sp>
      <p:sp>
        <p:nvSpPr>
          <p:cNvPr id="4098" name="Nadpis 1"/>
          <p:cNvSpPr>
            <a:spLocks noGrp="1"/>
          </p:cNvSpPr>
          <p:nvPr>
            <p:ph type="title"/>
          </p:nvPr>
        </p:nvSpPr>
        <p:spPr/>
        <p:txBody>
          <a:bodyPr/>
          <a:lstStyle/>
          <a:p>
            <a:r>
              <a:rPr lang="cs-CZ" smtClean="0"/>
              <a:t> </a:t>
            </a:r>
          </a:p>
        </p:txBody>
      </p:sp>
      <p:pic>
        <p:nvPicPr>
          <p:cNvPr id="4100" name="Picture 2" descr="E:\User\divis\Gabča\Prezentace\Proseč\Snímek 003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2308633"/>
            <a:ext cx="3219450" cy="429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Obdélník 4"/>
          <p:cNvSpPr>
            <a:spLocks noChangeArrowheads="1"/>
          </p:cNvSpPr>
          <p:nvPr/>
        </p:nvSpPr>
        <p:spPr bwMode="auto">
          <a:xfrm>
            <a:off x="4668438" y="6231346"/>
            <a:ext cx="690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50000"/>
              </a:spcBef>
            </a:pPr>
            <a:r>
              <a:rPr lang="cs-CZ" i="1" dirty="0"/>
              <a:t>Obr.2</a:t>
            </a:r>
          </a:p>
        </p:txBody>
      </p:sp>
      <p:sp>
        <p:nvSpPr>
          <p:cNvPr id="2" name="Zástupný symbol pro zápatí 1"/>
          <p:cNvSpPr>
            <a:spLocks noGrp="1"/>
          </p:cNvSpPr>
          <p:nvPr>
            <p:ph type="ftr" sz="quarter" idx="11"/>
          </p:nvPr>
        </p:nvSpPr>
        <p:spPr>
          <a:xfrm>
            <a:off x="667854" y="6492875"/>
            <a:ext cx="4738402" cy="365125"/>
          </a:xfrm>
        </p:spPr>
        <p:txBody>
          <a:bodyPr/>
          <a:lstStyle/>
          <a:p>
            <a:pPr>
              <a:defRPr/>
            </a:pPr>
            <a:r>
              <a:rPr lang="cs-CZ" dirty="0" smtClean="0"/>
              <a:t>Autorem materiálu a všech jeho částí, není-li uvedeno jinak, je Mgr. Gabriela Divišová</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787900" y="2924944"/>
            <a:ext cx="3887788" cy="1223963"/>
          </a:xfrm>
        </p:spPr>
        <p:txBody>
          <a:bodyPr rtlCol="0">
            <a:normAutofit/>
          </a:bodyPr>
          <a:lstStyle/>
          <a:p>
            <a:pPr marL="0" indent="0" fontAlgn="auto">
              <a:spcAft>
                <a:spcPts val="0"/>
              </a:spcAft>
              <a:buNone/>
              <a:defRPr/>
            </a:pPr>
            <a:r>
              <a:rPr lang="cs-CZ" sz="2200" dirty="0" smtClean="0"/>
              <a:t>Vedle rozhledny stála turistická chata ,která 2003 byla úmyslně zapálena.</a:t>
            </a:r>
          </a:p>
          <a:p>
            <a:pPr fontAlgn="auto">
              <a:spcAft>
                <a:spcPts val="0"/>
              </a:spcAft>
              <a:buFont typeface="Arial" pitchFamily="34" charset="0"/>
              <a:buChar char="•"/>
              <a:defRPr/>
            </a:pPr>
            <a:endParaRPr lang="cs-CZ" sz="2200" dirty="0" smtClean="0"/>
          </a:p>
        </p:txBody>
      </p:sp>
      <p:sp>
        <p:nvSpPr>
          <p:cNvPr id="5122" name="Nadpis 1"/>
          <p:cNvSpPr>
            <a:spLocks noGrp="1"/>
          </p:cNvSpPr>
          <p:nvPr>
            <p:ph type="title"/>
          </p:nvPr>
        </p:nvSpPr>
        <p:spPr/>
        <p:txBody>
          <a:bodyPr/>
          <a:lstStyle/>
          <a:p>
            <a:r>
              <a:rPr lang="cs-CZ" smtClean="0"/>
              <a:t> </a:t>
            </a:r>
          </a:p>
        </p:txBody>
      </p:sp>
      <p:pic>
        <p:nvPicPr>
          <p:cNvPr id="5124" name="Picture 2" descr="E:\User\divis\Gabča\Prezentace\Proseč\P911125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2132856"/>
            <a:ext cx="3456186" cy="4610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Obdélník 3"/>
          <p:cNvSpPr>
            <a:spLocks noChangeArrowheads="1"/>
          </p:cNvSpPr>
          <p:nvPr/>
        </p:nvSpPr>
        <p:spPr bwMode="auto">
          <a:xfrm>
            <a:off x="4104679" y="6171649"/>
            <a:ext cx="6905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50000"/>
              </a:spcBef>
            </a:pPr>
            <a:r>
              <a:rPr lang="cs-CZ" i="1" dirty="0"/>
              <a:t>Obr.3</a:t>
            </a:r>
          </a:p>
        </p:txBody>
      </p:sp>
      <p:sp>
        <p:nvSpPr>
          <p:cNvPr id="2" name="Zástupný symbol pro zápatí 1"/>
          <p:cNvSpPr>
            <a:spLocks noGrp="1"/>
          </p:cNvSpPr>
          <p:nvPr>
            <p:ph type="ftr" sz="quarter" idx="11"/>
          </p:nvPr>
        </p:nvSpPr>
        <p:spPr>
          <a:xfrm>
            <a:off x="4443685" y="6492875"/>
            <a:ext cx="4860032" cy="365125"/>
          </a:xfrm>
        </p:spPr>
        <p:txBody>
          <a:bodyPr/>
          <a:lstStyle/>
          <a:p>
            <a:pPr>
              <a:defRPr/>
            </a:pPr>
            <a:r>
              <a:rPr lang="cs-CZ" dirty="0" smtClean="0"/>
              <a:t>Autorem materiálu a všech jeho částí, není-li uvedeno jinak, je Mgr. Gabriela Divišová</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Font typeface="+mj-lt"/>
              <a:buAutoNum type="alphaLcParenR"/>
            </a:pPr>
            <a:endParaRPr lang="cs-CZ" dirty="0" smtClean="0"/>
          </a:p>
          <a:p>
            <a:pPr marL="514350" indent="-514350">
              <a:buFont typeface="+mj-lt"/>
              <a:buAutoNum type="alphaLcParenR"/>
            </a:pPr>
            <a:r>
              <a:rPr lang="cs-CZ" dirty="0"/>
              <a:t>b</a:t>
            </a:r>
            <a:r>
              <a:rPr lang="cs-CZ" dirty="0" smtClean="0"/>
              <a:t>řidlicové kameny</a:t>
            </a:r>
          </a:p>
          <a:p>
            <a:pPr marL="514350" indent="-514350">
              <a:buFont typeface="+mj-lt"/>
              <a:buAutoNum type="alphaLcParenR"/>
            </a:pPr>
            <a:endParaRPr lang="cs-CZ" dirty="0"/>
          </a:p>
          <a:p>
            <a:pPr marL="514350" indent="-514350">
              <a:buFont typeface="+mj-lt"/>
              <a:buAutoNum type="alphaLcParenR"/>
            </a:pPr>
            <a:r>
              <a:rPr lang="cs-CZ" dirty="0"/>
              <a:t>ž</a:t>
            </a:r>
            <a:r>
              <a:rPr lang="cs-CZ" dirty="0" smtClean="0"/>
              <a:t>ulové kameny</a:t>
            </a:r>
          </a:p>
          <a:p>
            <a:pPr marL="514350" indent="-514350">
              <a:buFont typeface="+mj-lt"/>
              <a:buAutoNum type="alphaLcParenR"/>
            </a:pPr>
            <a:endParaRPr lang="cs-CZ" dirty="0"/>
          </a:p>
          <a:p>
            <a:pPr marL="514350" indent="-514350">
              <a:buFont typeface="+mj-lt"/>
              <a:buAutoNum type="alphaLcParenR"/>
            </a:pPr>
            <a:r>
              <a:rPr lang="cs-CZ" dirty="0" smtClean="0"/>
              <a:t>čedičové kameny </a:t>
            </a:r>
          </a:p>
          <a:p>
            <a:pPr marL="514350" indent="-514350">
              <a:buFont typeface="+mj-lt"/>
              <a:buAutoNum type="alphaLcParenR"/>
            </a:pPr>
            <a:endParaRPr lang="cs-CZ" dirty="0"/>
          </a:p>
        </p:txBody>
      </p:sp>
      <p:sp>
        <p:nvSpPr>
          <p:cNvPr id="2" name="Nadpis 1"/>
          <p:cNvSpPr>
            <a:spLocks noGrp="1"/>
          </p:cNvSpPr>
          <p:nvPr>
            <p:ph type="title"/>
          </p:nvPr>
        </p:nvSpPr>
        <p:spPr/>
        <p:txBody>
          <a:bodyPr>
            <a:normAutofit fontScale="90000"/>
          </a:bodyPr>
          <a:lstStyle/>
          <a:p>
            <a:r>
              <a:rPr lang="cs-CZ" dirty="0" smtClean="0"/>
              <a:t>Jaký materiál byl použit na stavbu rozhledny?</a:t>
            </a:r>
            <a:endParaRPr lang="cs-CZ" dirty="0"/>
          </a:p>
        </p:txBody>
      </p:sp>
      <p:sp>
        <p:nvSpPr>
          <p:cNvPr id="4" name="Obdélník 3"/>
          <p:cNvSpPr/>
          <p:nvPr/>
        </p:nvSpPr>
        <p:spPr>
          <a:xfrm>
            <a:off x="7596336" y="6093296"/>
            <a:ext cx="690445" cy="369332"/>
          </a:xfrm>
          <a:prstGeom prst="rect">
            <a:avLst/>
          </a:prstGeom>
        </p:spPr>
        <p:txBody>
          <a:bodyPr wrap="none">
            <a:spAutoFit/>
          </a:bodyPr>
          <a:lstStyle/>
          <a:p>
            <a:pPr>
              <a:spcBef>
                <a:spcPct val="50000"/>
              </a:spcBef>
            </a:pPr>
            <a:r>
              <a:rPr lang="cs-CZ" i="1" dirty="0" smtClean="0"/>
              <a:t>Obr.4</a:t>
            </a:r>
            <a:endParaRPr lang="cs-CZ" i="1"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39952" y="3607621"/>
            <a:ext cx="863131" cy="10803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483768" y="6492875"/>
            <a:ext cx="4608512"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1496290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Font typeface="+mj-lt"/>
              <a:buAutoNum type="alphaLcParenR"/>
            </a:pPr>
            <a:endParaRPr lang="cs-CZ" dirty="0" smtClean="0"/>
          </a:p>
          <a:p>
            <a:pPr marL="514350" indent="-514350">
              <a:buFont typeface="+mj-lt"/>
              <a:buAutoNum type="alphaLcParenR"/>
            </a:pPr>
            <a:r>
              <a:rPr lang="cs-CZ" dirty="0" smtClean="0"/>
              <a:t>3 rozhledny</a:t>
            </a:r>
          </a:p>
          <a:p>
            <a:pPr marL="514350" indent="-514350">
              <a:buFont typeface="+mj-lt"/>
              <a:buAutoNum type="alphaLcParenR"/>
            </a:pPr>
            <a:endParaRPr lang="cs-CZ" dirty="0"/>
          </a:p>
          <a:p>
            <a:pPr marL="514350" indent="-514350">
              <a:buFont typeface="+mj-lt"/>
              <a:buAutoNum type="alphaLcParenR"/>
            </a:pPr>
            <a:r>
              <a:rPr lang="cs-CZ" dirty="0" smtClean="0"/>
              <a:t>6 rozhleden</a:t>
            </a:r>
          </a:p>
          <a:p>
            <a:pPr marL="514350" indent="-514350">
              <a:buFont typeface="+mj-lt"/>
              <a:buAutoNum type="alphaLcParenR"/>
            </a:pPr>
            <a:endParaRPr lang="cs-CZ" dirty="0"/>
          </a:p>
          <a:p>
            <a:pPr marL="514350" indent="-514350">
              <a:buFont typeface="+mj-lt"/>
              <a:buAutoNum type="alphaLcParenR"/>
            </a:pPr>
            <a:r>
              <a:rPr lang="cs-CZ" dirty="0"/>
              <a:t>4</a:t>
            </a:r>
            <a:r>
              <a:rPr lang="cs-CZ" dirty="0" smtClean="0"/>
              <a:t> </a:t>
            </a:r>
            <a:r>
              <a:rPr lang="cs-CZ" dirty="0" err="1" smtClean="0"/>
              <a:t>rozhledeny</a:t>
            </a:r>
            <a:endParaRPr lang="cs-CZ" dirty="0"/>
          </a:p>
        </p:txBody>
      </p:sp>
      <p:sp>
        <p:nvSpPr>
          <p:cNvPr id="2" name="Nadpis 1"/>
          <p:cNvSpPr>
            <a:spLocks noGrp="1"/>
          </p:cNvSpPr>
          <p:nvPr>
            <p:ph type="title"/>
          </p:nvPr>
        </p:nvSpPr>
        <p:spPr/>
        <p:txBody>
          <a:bodyPr>
            <a:normAutofit fontScale="90000"/>
          </a:bodyPr>
          <a:lstStyle/>
          <a:p>
            <a:r>
              <a:rPr lang="cs-CZ" dirty="0" smtClean="0"/>
              <a:t>Kolik rozhleden postavil Robert </a:t>
            </a:r>
            <a:r>
              <a:rPr lang="cs-CZ" dirty="0" err="1" smtClean="0"/>
              <a:t>Hemmrich</a:t>
            </a:r>
            <a:r>
              <a:rPr lang="cs-CZ" dirty="0" smtClean="0"/>
              <a:t> v Jizerských horách? </a:t>
            </a:r>
            <a:endParaRPr lang="cs-CZ" dirty="0"/>
          </a:p>
        </p:txBody>
      </p:sp>
      <p:sp>
        <p:nvSpPr>
          <p:cNvPr id="4" name="Obdélník 3"/>
          <p:cNvSpPr/>
          <p:nvPr/>
        </p:nvSpPr>
        <p:spPr>
          <a:xfrm>
            <a:off x="7668344" y="6093296"/>
            <a:ext cx="690445" cy="369332"/>
          </a:xfrm>
          <a:prstGeom prst="rect">
            <a:avLst/>
          </a:prstGeom>
        </p:spPr>
        <p:txBody>
          <a:bodyPr wrap="none">
            <a:spAutoFit/>
          </a:bodyPr>
          <a:lstStyle/>
          <a:p>
            <a:pPr>
              <a:spcBef>
                <a:spcPct val="50000"/>
              </a:spcBef>
            </a:pPr>
            <a:r>
              <a:rPr lang="cs-CZ" i="1" dirty="0" smtClean="0"/>
              <a:t>Obr.5</a:t>
            </a:r>
            <a:endParaRPr lang="cs-CZ" i="1"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4509120"/>
            <a:ext cx="775320" cy="970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483768" y="6503243"/>
            <a:ext cx="4790434"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620523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fontAlgn="auto">
              <a:spcAft>
                <a:spcPts val="0"/>
              </a:spcAft>
              <a:buFont typeface="Arial" pitchFamily="34" charset="0"/>
              <a:buChar char="•"/>
              <a:defRPr/>
            </a:pPr>
            <a:r>
              <a:rPr lang="cs-CZ" sz="1800" dirty="0">
                <a:hlinkClick r:id="rId3"/>
              </a:rPr>
              <a:t>http://rozhledny.webzdarma.cz/prosec.htm</a:t>
            </a:r>
            <a:endParaRPr lang="cs-CZ" sz="1800" dirty="0"/>
          </a:p>
          <a:p>
            <a:r>
              <a:rPr lang="cs-CZ" sz="1800" dirty="0" smtClean="0"/>
              <a:t>Obr.1</a:t>
            </a:r>
            <a:r>
              <a:rPr lang="cs-CZ" sz="1800" dirty="0"/>
              <a:t>: Vlastní </a:t>
            </a:r>
            <a:r>
              <a:rPr lang="cs-CZ" sz="1800" dirty="0" smtClean="0"/>
              <a:t>archív</a:t>
            </a:r>
            <a:r>
              <a:rPr lang="en-US" sz="1800" dirty="0" smtClean="0"/>
              <a:t>[</a:t>
            </a:r>
            <a:r>
              <a:rPr lang="cs-CZ" sz="1800" dirty="0" smtClean="0"/>
              <a:t>cit.2012-02-27</a:t>
            </a:r>
            <a:r>
              <a:rPr lang="en-US" sz="1800" dirty="0" smtClean="0"/>
              <a:t>].</a:t>
            </a:r>
            <a:endParaRPr lang="cs-CZ" sz="1800" dirty="0"/>
          </a:p>
          <a:p>
            <a:r>
              <a:rPr lang="cs-CZ" sz="1800" dirty="0"/>
              <a:t>Obr.2: Vlastní </a:t>
            </a:r>
            <a:r>
              <a:rPr lang="cs-CZ" sz="1800" dirty="0" smtClean="0"/>
              <a:t>archív</a:t>
            </a:r>
            <a:r>
              <a:rPr lang="en-US" sz="1800" dirty="0"/>
              <a:t>[</a:t>
            </a:r>
            <a:r>
              <a:rPr lang="cs-CZ" sz="1800" dirty="0"/>
              <a:t>cit.2012-02-27</a:t>
            </a:r>
            <a:r>
              <a:rPr lang="en-US" sz="1800" dirty="0" smtClean="0"/>
              <a:t>].</a:t>
            </a:r>
            <a:endParaRPr lang="cs-CZ" sz="1800" dirty="0" smtClean="0"/>
          </a:p>
          <a:p>
            <a:r>
              <a:rPr lang="cs-CZ" sz="1800" dirty="0" smtClean="0"/>
              <a:t>Obr.3: Vlastní archív</a:t>
            </a:r>
            <a:r>
              <a:rPr lang="en-US" sz="1800" dirty="0"/>
              <a:t>[</a:t>
            </a:r>
            <a:r>
              <a:rPr lang="cs-CZ" sz="1800" dirty="0"/>
              <a:t>cit.2012-02-27</a:t>
            </a:r>
            <a:r>
              <a:rPr lang="en-US" sz="1800" dirty="0" smtClean="0"/>
              <a:t>].</a:t>
            </a:r>
            <a:endParaRPr lang="cs-CZ" sz="1800" dirty="0"/>
          </a:p>
          <a:p>
            <a:r>
              <a:rPr lang="cs-CZ" sz="1800" dirty="0" smtClean="0"/>
              <a:t>Obr.4: Vlastní archív</a:t>
            </a:r>
            <a:r>
              <a:rPr lang="en-US" sz="1800" dirty="0"/>
              <a:t>[</a:t>
            </a:r>
            <a:r>
              <a:rPr lang="cs-CZ" sz="1800" dirty="0"/>
              <a:t>cit.2012-02-27</a:t>
            </a:r>
            <a:r>
              <a:rPr lang="en-US" sz="1800" dirty="0" smtClean="0"/>
              <a:t>].</a:t>
            </a:r>
            <a:endParaRPr lang="cs-CZ" sz="1800" dirty="0"/>
          </a:p>
          <a:p>
            <a:r>
              <a:rPr lang="cs-CZ" sz="1800" dirty="0" smtClean="0"/>
              <a:t>Obr.5: Vlastní archív</a:t>
            </a:r>
            <a:r>
              <a:rPr lang="en-US" sz="1800" dirty="0"/>
              <a:t>[</a:t>
            </a:r>
            <a:r>
              <a:rPr lang="cs-CZ" sz="1800" dirty="0"/>
              <a:t>cit.2012-02-27</a:t>
            </a:r>
            <a:r>
              <a:rPr lang="en-US" sz="1800" smtClean="0"/>
              <a:t>].</a:t>
            </a:r>
            <a:endParaRPr lang="cs-CZ" sz="1800" dirty="0"/>
          </a:p>
          <a:p>
            <a:endParaRPr lang="cs-CZ" sz="2200" dirty="0"/>
          </a:p>
        </p:txBody>
      </p:sp>
      <p:sp>
        <p:nvSpPr>
          <p:cNvPr id="2" name="Nadpis 1"/>
          <p:cNvSpPr>
            <a:spLocks noGrp="1"/>
          </p:cNvSpPr>
          <p:nvPr>
            <p:ph type="title"/>
          </p:nvPr>
        </p:nvSpPr>
        <p:spPr/>
        <p:txBody>
          <a:bodyPr/>
          <a:lstStyle/>
          <a:p>
            <a:pPr>
              <a:buNone/>
            </a:pPr>
            <a:r>
              <a:rPr lang="cs-CZ" dirty="0"/>
              <a:t>Použité zdroje.</a:t>
            </a:r>
          </a:p>
        </p:txBody>
      </p:sp>
      <p:sp>
        <p:nvSpPr>
          <p:cNvPr id="4" name="Zástupný symbol pro zápatí 3"/>
          <p:cNvSpPr>
            <a:spLocks noGrp="1"/>
          </p:cNvSpPr>
          <p:nvPr>
            <p:ph type="ftr" sz="quarter" idx="11"/>
          </p:nvPr>
        </p:nvSpPr>
        <p:spPr>
          <a:xfrm>
            <a:off x="2339752" y="6438804"/>
            <a:ext cx="5026434" cy="419196"/>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35087724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Špendlík">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178</TotalTime>
  <Words>327</Words>
  <Application>Microsoft Office PowerPoint</Application>
  <PresentationFormat>Předvádění na obrazovce (4:3)</PresentationFormat>
  <Paragraphs>61</Paragraphs>
  <Slides>8</Slides>
  <Notes>1</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8</vt:i4>
      </vt:variant>
    </vt:vector>
  </HeadingPairs>
  <TitlesOfParts>
    <vt:vector size="10" baseType="lpstr">
      <vt:lpstr>Vlnění</vt:lpstr>
      <vt:lpstr>Acrobat Document</vt:lpstr>
      <vt:lpstr>Název školy: Svobodná základní škola, o.p.s. Autor: Gabriela Divišová Název materiálu: VY_32_INOVACE_08_ČR-naše vlast  Rozhledny Název: Rozhledny Jablonecka-Proseč  Číslo projektu: CZ.1.07/1.4.00/21.0929</vt:lpstr>
      <vt:lpstr>Prezentace aplikace PowerPoint</vt:lpstr>
      <vt:lpstr>Rozhledny Jablonecka Proseč</vt:lpstr>
      <vt:lpstr> </vt:lpstr>
      <vt:lpstr> </vt:lpstr>
      <vt:lpstr>Jaký materiál byl použit na stavbu rozhledny?</vt:lpstr>
      <vt:lpstr>Kolik rozhleden postavil Robert Hemmrich v Jizerských horách? </vt:lpstr>
      <vt:lpstr>Použité zdroje.</vt:lpstr>
    </vt:vector>
  </TitlesOfParts>
  <Company>PRECIOSA,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Svobodná základní škola, o.p.s Autor: Gabriela Divišová Název materiálu: VY_32_INOVACE_04_JABLONECKO_ROZHLEDNY Název: Rozhledny Číslo projektu: …………………</dc:title>
  <dc:creator>Gabriela Divišová</dc:creator>
  <cp:lastModifiedBy>katka</cp:lastModifiedBy>
  <cp:revision>34</cp:revision>
  <dcterms:created xsi:type="dcterms:W3CDTF">2012-02-27T18:03:04Z</dcterms:created>
  <dcterms:modified xsi:type="dcterms:W3CDTF">2012-08-07T19:31:27Z</dcterms:modified>
</cp:coreProperties>
</file>