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62" r:id="rId2"/>
    <p:sldId id="263" r:id="rId3"/>
    <p:sldId id="256" r:id="rId4"/>
    <p:sldId id="257" r:id="rId5"/>
    <p:sldId id="259" r:id="rId6"/>
    <p:sldId id="260" r:id="rId7"/>
    <p:sldId id="261" r:id="rId8"/>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48" autoAdjust="0"/>
    <p:restoredTop sz="94660"/>
  </p:normalViewPr>
  <p:slideViewPr>
    <p:cSldViewPr>
      <p:cViewPr varScale="1">
        <p:scale>
          <a:sx n="70" d="100"/>
          <a:sy n="70" d="100"/>
        </p:scale>
        <p:origin x="-51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94C27B-B295-4E06-BC0E-8881E333855E}" type="datetimeFigureOut">
              <a:rPr lang="cs-CZ" smtClean="0"/>
              <a:t>20.8.2012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365726-3A57-479C-AC29-83978DB71E4C}" type="slidenum">
              <a:rPr lang="cs-CZ" smtClean="0"/>
              <a:t>‹#›</a:t>
            </a:fld>
            <a:endParaRPr lang="cs-CZ"/>
          </a:p>
        </p:txBody>
      </p:sp>
    </p:spTree>
    <p:extLst>
      <p:ext uri="{BB962C8B-B14F-4D97-AF65-F5344CB8AC3E}">
        <p14:creationId xmlns:p14="http://schemas.microsoft.com/office/powerpoint/2010/main" val="214413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pPr>
              <a:defRPr/>
            </a:pPr>
            <a:fld id="{CFA9FC5C-F77C-4A94-8805-309C66016B00}" type="datetime1">
              <a:rPr lang="cs-CZ" smtClean="0"/>
              <a:t>20.8.2012</a:t>
            </a:fld>
            <a:endParaRPr lang="cs-CZ"/>
          </a:p>
        </p:txBody>
      </p:sp>
      <p:sp>
        <p:nvSpPr>
          <p:cNvPr id="5" name="Footer Placeholder 4"/>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a:defRPr/>
            </a:pPr>
            <a:fld id="{DA4B7E4F-4FCD-4C30-83E1-8CF4FD40F554}" type="slidenum">
              <a:rPr lang="cs-CZ" smtClean="0"/>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pPr>
              <a:defRPr/>
            </a:pPr>
            <a:fld id="{5BCE845F-E03B-4A1E-B75C-B505AB9AD4C1}" type="datetime1">
              <a:rPr lang="cs-CZ" smtClean="0"/>
              <a:t>20.8.2012</a:t>
            </a:fld>
            <a:endParaRPr lang="cs-CZ"/>
          </a:p>
        </p:txBody>
      </p:sp>
      <p:sp>
        <p:nvSpPr>
          <p:cNvPr id="5" name="Footer Placeholder 4"/>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a:defRPr/>
            </a:pPr>
            <a:fld id="{6EDC669A-B9A8-42B3-AA4C-9722FCA4FDA5}" type="slidenum">
              <a:rPr lang="cs-CZ" smtClean="0"/>
              <a:pPr>
                <a:defRPr/>
              </a:pPr>
              <a:t>‹#›</a:t>
            </a:fld>
            <a:endParaRPr lang="cs-CZ"/>
          </a:p>
        </p:txBody>
      </p:sp>
      <p:sp>
        <p:nvSpPr>
          <p:cNvPr id="7" name="Title 6"/>
          <p:cNvSpPr>
            <a:spLocks noGrp="1"/>
          </p:cNvSpPr>
          <p:nvPr>
            <p:ph type="title"/>
          </p:nvPr>
        </p:nvSpPr>
        <p:spPr/>
        <p:txBody>
          <a:bodyPr/>
          <a:lstStyle/>
          <a:p>
            <a:r>
              <a:rPr lang="cs-CZ" smtClean="0"/>
              <a:t>Kliknutím lze upravit styl.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a:defRPr/>
            </a:pPr>
            <a:fld id="{FB5E0B2E-DA0D-4A6F-8344-2F509BE6D323}" type="datetime1">
              <a:rPr lang="cs-CZ" smtClean="0"/>
              <a:t>20.8.2012</a:t>
            </a:fld>
            <a:endParaRPr lang="cs-CZ"/>
          </a:p>
        </p:txBody>
      </p:sp>
      <p:sp>
        <p:nvSpPr>
          <p:cNvPr id="5" name="Footer Placeholder 4"/>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a:defRPr/>
            </a:pPr>
            <a:fld id="{4B0B6D73-6EBC-41C4-B635-B6C3CA95B9CB}" type="slidenum">
              <a:rPr lang="cs-CZ" smtClean="0"/>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pPr>
              <a:defRPr/>
            </a:pPr>
            <a:fld id="{5D96C7B2-3391-42AA-9C0D-7E13D60E98E3}" type="datetime1">
              <a:rPr lang="cs-CZ" smtClean="0"/>
              <a:t>20.8.2012</a:t>
            </a:fld>
            <a:endParaRPr lang="cs-CZ"/>
          </a:p>
        </p:txBody>
      </p:sp>
      <p:sp>
        <p:nvSpPr>
          <p:cNvPr id="6" name="Footer Placeholder 5"/>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7" name="Slide Number Placeholder 6"/>
          <p:cNvSpPr>
            <a:spLocks noGrp="1"/>
          </p:cNvSpPr>
          <p:nvPr>
            <p:ph type="sldNum" sz="quarter" idx="12"/>
          </p:nvPr>
        </p:nvSpPr>
        <p:spPr/>
        <p:txBody>
          <a:bodyPr/>
          <a:lstStyle/>
          <a:p>
            <a:pPr>
              <a:defRPr/>
            </a:pPr>
            <a:fld id="{2C970E6D-EBC9-43B6-B50C-E30B3C988702}" type="slidenum">
              <a:rPr lang="cs-CZ" smtClean="0"/>
              <a:pPr>
                <a:defRPr/>
              </a:pPr>
              <a:t>‹#›</a:t>
            </a:fld>
            <a:endParaRPr lang="cs-CZ"/>
          </a:p>
        </p:txBody>
      </p:sp>
      <p:sp>
        <p:nvSpPr>
          <p:cNvPr id="9" name="Content Placeholder 8"/>
          <p:cNvSpPr>
            <a:spLocks noGrp="1"/>
          </p:cNvSpPr>
          <p:nvPr>
            <p:ph sz="quarter" idx="13"/>
          </p:nvPr>
        </p:nvSpPr>
        <p:spPr>
          <a:xfrm>
            <a:off x="676655" y="2679192"/>
            <a:ext cx="3822192" cy="34472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pPr>
              <a:defRPr/>
            </a:pPr>
            <a:fld id="{5356270F-809E-4B63-A912-6DDEA3F48642}" type="datetime1">
              <a:rPr lang="cs-CZ" smtClean="0"/>
              <a:t>20.8.2012</a:t>
            </a:fld>
            <a:endParaRPr lang="cs-CZ"/>
          </a:p>
        </p:txBody>
      </p:sp>
      <p:sp>
        <p:nvSpPr>
          <p:cNvPr id="8" name="Footer Placeholder 7"/>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9" name="Slide Number Placeholder 8"/>
          <p:cNvSpPr>
            <a:spLocks noGrp="1"/>
          </p:cNvSpPr>
          <p:nvPr>
            <p:ph type="sldNum" sz="quarter" idx="12"/>
          </p:nvPr>
        </p:nvSpPr>
        <p:spPr/>
        <p:txBody>
          <a:bodyPr/>
          <a:lstStyle/>
          <a:p>
            <a:pPr>
              <a:defRPr/>
            </a:pPr>
            <a:fld id="{CD8D0386-65EA-46D1-BFFC-D6E19A746EA7}" type="slidenum">
              <a:rPr lang="cs-CZ" smtClean="0"/>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pPr>
              <a:defRPr/>
            </a:pPr>
            <a:fld id="{725ED9F6-C689-47A1-B271-6CC9318A9095}" type="datetime1">
              <a:rPr lang="cs-CZ" smtClean="0"/>
              <a:t>20.8.2012</a:t>
            </a:fld>
            <a:endParaRPr lang="cs-CZ"/>
          </a:p>
        </p:txBody>
      </p:sp>
      <p:sp>
        <p:nvSpPr>
          <p:cNvPr id="4" name="Footer Placeholder 3"/>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5" name="Slide Number Placeholder 4"/>
          <p:cNvSpPr>
            <a:spLocks noGrp="1"/>
          </p:cNvSpPr>
          <p:nvPr>
            <p:ph type="sldNum" sz="quarter" idx="12"/>
          </p:nvPr>
        </p:nvSpPr>
        <p:spPr/>
        <p:txBody>
          <a:bodyPr/>
          <a:lstStyle/>
          <a:p>
            <a:pPr>
              <a:defRPr/>
            </a:pPr>
            <a:fld id="{1C57AF62-F08E-42D8-B214-796B73D47679}" type="slidenum">
              <a:rPr lang="cs-CZ" smtClean="0"/>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pPr>
              <a:defRPr/>
            </a:pPr>
            <a:fld id="{5A2AA1B1-801A-454C-A126-C468229BE3CA}" type="datetime1">
              <a:rPr lang="cs-CZ" smtClean="0"/>
              <a:t>20.8.2012</a:t>
            </a:fld>
            <a:endParaRPr lang="cs-CZ"/>
          </a:p>
        </p:txBody>
      </p:sp>
      <p:sp>
        <p:nvSpPr>
          <p:cNvPr id="3" name="Footer Placeholder 2"/>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4" name="Slide Number Placeholder 3"/>
          <p:cNvSpPr>
            <a:spLocks noGrp="1"/>
          </p:cNvSpPr>
          <p:nvPr>
            <p:ph type="sldNum" sz="quarter" idx="12"/>
          </p:nvPr>
        </p:nvSpPr>
        <p:spPr/>
        <p:txBody>
          <a:bodyPr/>
          <a:lstStyle/>
          <a:p>
            <a:pPr>
              <a:defRPr/>
            </a:pPr>
            <a:fld id="{A8E53911-4A41-4E23-8063-1C9B8EB53CE2}" type="slidenum">
              <a:rPr lang="cs-CZ" smtClean="0"/>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pPr>
              <a:defRPr/>
            </a:pPr>
            <a:fld id="{CE6C46C4-C621-463E-8FAA-B92BC283CCE3}" type="datetime1">
              <a:rPr lang="cs-CZ" smtClean="0"/>
              <a:t>20.8.2012</a:t>
            </a:fld>
            <a:endParaRPr lang="cs-CZ"/>
          </a:p>
        </p:txBody>
      </p:sp>
      <p:sp>
        <p:nvSpPr>
          <p:cNvPr id="6" name="Footer Placeholder 5"/>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7" name="Slide Number Placeholder 6"/>
          <p:cNvSpPr>
            <a:spLocks noGrp="1"/>
          </p:cNvSpPr>
          <p:nvPr>
            <p:ph type="sldNum" sz="quarter" idx="12"/>
          </p:nvPr>
        </p:nvSpPr>
        <p:spPr/>
        <p:txBody>
          <a:bodyPr/>
          <a:lstStyle/>
          <a:p>
            <a:pPr>
              <a:defRPr/>
            </a:pPr>
            <a:fld id="{E51C9D70-EBDB-4795-B46C-1A862159C50A}" type="slidenum">
              <a:rPr lang="cs-CZ" smtClean="0"/>
              <a:pPr>
                <a:defRPr/>
              </a:pPr>
              <a:t>‹#›</a:t>
            </a:fld>
            <a:endParaRPr lang="cs-CZ"/>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cs-CZ" smtClean="0"/>
              <a:t>Kliknutím lze upravit styl.</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cs-CZ" smtClean="0"/>
              <a:t>Kliknutím lze upravit styl.</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a:defRPr/>
            </a:pPr>
            <a:fld id="{2500549F-F587-4B94-88F8-203B527B2950}" type="datetime1">
              <a:rPr lang="cs-CZ" smtClean="0"/>
              <a:t>20.8.2012</a:t>
            </a:fld>
            <a:endParaRPr lang="cs-CZ"/>
          </a:p>
        </p:txBody>
      </p:sp>
      <p:sp>
        <p:nvSpPr>
          <p:cNvPr id="6" name="Footer Placeholder 5"/>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7" name="Slide Number Placeholder 6"/>
          <p:cNvSpPr>
            <a:spLocks noGrp="1"/>
          </p:cNvSpPr>
          <p:nvPr>
            <p:ph type="sldNum" sz="quarter" idx="12"/>
          </p:nvPr>
        </p:nvSpPr>
        <p:spPr/>
        <p:txBody>
          <a:bodyPr/>
          <a:lstStyle/>
          <a:p>
            <a:pPr>
              <a:defRPr/>
            </a:pPr>
            <a:fld id="{029E9255-78CF-4775-992D-93E754443A4B}" type="slidenum">
              <a:rPr lang="cs-CZ" smtClean="0"/>
              <a:pPr>
                <a:defRPr/>
              </a:pPr>
              <a:t>‹#›</a:t>
            </a:fld>
            <a:endParaRPr lang="cs-CZ"/>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pPr>
              <a:defRPr/>
            </a:pPr>
            <a:fld id="{B5B43833-AA37-43CD-B2AC-67FEDA55924E}" type="datetime1">
              <a:rPr lang="cs-CZ" smtClean="0"/>
              <a:t>20.8.2012</a:t>
            </a:fld>
            <a:endParaRPr lang="cs-CZ"/>
          </a:p>
        </p:txBody>
      </p:sp>
      <p:sp>
        <p:nvSpPr>
          <p:cNvPr id="5" name="Footer Placeholder 4"/>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a:defRPr/>
            </a:pPr>
            <a:fld id="{0CB3DFBD-2284-4610-AE8D-ABCD843DD6C9}" type="slidenum">
              <a:rPr lang="cs-CZ" smtClean="0"/>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pPr>
              <a:defRPr/>
            </a:pPr>
            <a:fld id="{4E661256-4DBD-42B9-B7F2-1674FE9A574E}" type="datetime1">
              <a:rPr lang="cs-CZ" smtClean="0"/>
              <a:t>20.8.2012</a:t>
            </a:fld>
            <a:endParaRPr lang="cs-CZ"/>
          </a:p>
        </p:txBody>
      </p:sp>
      <p:sp>
        <p:nvSpPr>
          <p:cNvPr id="5" name="Footer Placeholder 4"/>
          <p:cNvSpPr>
            <a:spLocks noGrp="1"/>
          </p:cNvSpPr>
          <p:nvPr>
            <p:ph type="ftr" sz="quarter" idx="11"/>
          </p:nvPr>
        </p:nvSpPr>
        <p:spPr/>
        <p:txBody>
          <a:bodyPr/>
          <a:lstStyle/>
          <a:p>
            <a:pPr>
              <a:defRPr/>
            </a:pPr>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a:defRPr/>
            </a:pPr>
            <a:fld id="{B80A9C16-4A74-4C55-8D88-A48DE0F2BD08}" type="slidenum">
              <a:rPr lang="cs-CZ" smtClean="0"/>
              <a:pPr>
                <a:defRPr/>
              </a:pPr>
              <a:t>‹#›</a:t>
            </a:fld>
            <a:endParaRPr lang="cs-CZ"/>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pPr>
              <a:defRPr/>
            </a:pPr>
            <a:fld id="{89B80D9A-1A2E-45F7-9DE5-A02F67FF6C4A}" type="datetime1">
              <a:rPr lang="cs-CZ" smtClean="0"/>
              <a:t>20.8.2012</a:t>
            </a:fld>
            <a:endParaRPr lang="cs-CZ"/>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pPr>
              <a:defRPr/>
            </a:pPr>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pPr>
              <a:defRPr/>
            </a:pPr>
            <a:fld id="{5C91B7F2-08EE-4A1E-BFD2-5DB50F00A68A}" type="slidenum">
              <a:rPr lang="cs-CZ" smtClean="0"/>
              <a:pPr>
                <a:defRPr/>
              </a:pPr>
              <a:t>‹#›</a:t>
            </a:fld>
            <a:endParaRPr lang="cs-CZ"/>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hyperlink" Target="http://dumy.cz/"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rozhledna-spicak.cz/cs/2-historie-rozhledny.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commons.wikimedia.org/wiki/File:Tannwalder_Spitzberg.jpg" TargetMode="External"/><Relationship Id="rId2" Type="http://schemas.openxmlformats.org/officeDocument/2006/relationships/hyperlink" Target="http://www.rozhledna-spicak.cz/cs/2-historie-rozhledny.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539553" y="773705"/>
            <a:ext cx="8399511" cy="2232248"/>
          </a:xfrm>
        </p:spPr>
        <p:txBody>
          <a:bodyPr>
            <a:noAutofit/>
          </a:bodyPr>
          <a:lstStyle/>
          <a:p>
            <a:pPr algn="l">
              <a:lnSpc>
                <a:spcPct val="150000"/>
              </a:lnSpc>
            </a:pPr>
            <a:r>
              <a:rPr lang="cs-CZ" sz="2000" b="0" dirty="0">
                <a:solidFill>
                  <a:schemeClr val="tx1"/>
                </a:solidFill>
                <a:effectLst/>
                <a:latin typeface="Arial" pitchFamily="34" charset="0"/>
                <a:cs typeface="Arial" pitchFamily="34" charset="0"/>
              </a:rPr>
              <a:t>Název školy: Svobodná základní škola</a:t>
            </a:r>
            <a:r>
              <a:rPr lang="cs-CZ" sz="2000" b="0" dirty="0" smtClean="0">
                <a:solidFill>
                  <a:schemeClr val="tx1"/>
                </a:solidFill>
                <a:effectLst/>
                <a:latin typeface="Arial" pitchFamily="34" charset="0"/>
                <a:cs typeface="Arial" pitchFamily="34" charset="0"/>
              </a:rPr>
              <a:t>, o.p.s</a:t>
            </a:r>
            <a:r>
              <a:rPr lang="cs-CZ" sz="2000" b="0" dirty="0">
                <a:solidFill>
                  <a:schemeClr val="tx1"/>
                </a:solidFill>
                <a:effectLst/>
                <a:latin typeface="Arial" pitchFamily="34" charset="0"/>
                <a:cs typeface="Arial" pitchFamily="34" charset="0"/>
              </a:rPr>
              <a:t>.</a:t>
            </a:r>
            <a:br>
              <a:rPr lang="cs-CZ" sz="2000" b="0" dirty="0">
                <a:solidFill>
                  <a:schemeClr val="tx1"/>
                </a:solidFill>
                <a:effectLst/>
                <a:latin typeface="Arial" pitchFamily="34" charset="0"/>
                <a:cs typeface="Arial" pitchFamily="34" charset="0"/>
              </a:rPr>
            </a:br>
            <a:r>
              <a:rPr lang="cs-CZ" sz="2000" b="0" dirty="0">
                <a:solidFill>
                  <a:schemeClr val="tx1"/>
                </a:solidFill>
                <a:effectLst/>
                <a:latin typeface="Arial" pitchFamily="34" charset="0"/>
                <a:cs typeface="Arial" pitchFamily="34" charset="0"/>
              </a:rPr>
              <a:t>Autor: </a:t>
            </a:r>
            <a:r>
              <a:rPr lang="cs-CZ" sz="2000" dirty="0" smtClean="0">
                <a:solidFill>
                  <a:schemeClr val="tx1"/>
                </a:solidFill>
                <a:latin typeface="Arial" pitchFamily="34" charset="0"/>
                <a:cs typeface="Arial" pitchFamily="34" charset="0"/>
              </a:rPr>
              <a:t>Gabriela</a:t>
            </a:r>
            <a:r>
              <a:rPr lang="cs-CZ" sz="2000" dirty="0" smtClean="0">
                <a:latin typeface="Arial" pitchFamily="34" charset="0"/>
                <a:cs typeface="Arial" pitchFamily="34" charset="0"/>
              </a:rPr>
              <a:t> </a:t>
            </a:r>
            <a:r>
              <a:rPr lang="cs-CZ" sz="2000" dirty="0" smtClean="0">
                <a:solidFill>
                  <a:schemeClr val="tx1"/>
                </a:solidFill>
                <a:latin typeface="Arial" pitchFamily="34" charset="0"/>
                <a:cs typeface="Arial" pitchFamily="34" charset="0"/>
              </a:rPr>
              <a:t>Divišová</a:t>
            </a:r>
            <a:r>
              <a:rPr lang="cs-CZ" sz="2000" b="0" dirty="0">
                <a:solidFill>
                  <a:schemeClr val="tx1"/>
                </a:solidFill>
                <a:effectLst/>
                <a:latin typeface="Arial" pitchFamily="34" charset="0"/>
                <a:cs typeface="Arial" pitchFamily="34" charset="0"/>
              </a:rPr>
              <a:t/>
            </a:r>
            <a:br>
              <a:rPr lang="cs-CZ" sz="2000" b="0" dirty="0">
                <a:solidFill>
                  <a:schemeClr val="tx1"/>
                </a:solidFill>
                <a:effectLst/>
                <a:latin typeface="Arial" pitchFamily="34" charset="0"/>
                <a:cs typeface="Arial" pitchFamily="34" charset="0"/>
              </a:rPr>
            </a:br>
            <a:r>
              <a:rPr lang="cs-CZ" sz="2000" b="0" dirty="0" smtClean="0">
                <a:solidFill>
                  <a:schemeClr val="tx1"/>
                </a:solidFill>
                <a:effectLst/>
                <a:latin typeface="Arial" pitchFamily="34" charset="0"/>
                <a:cs typeface="Arial" pitchFamily="34" charset="0"/>
              </a:rPr>
              <a:t>Název </a:t>
            </a:r>
            <a:r>
              <a:rPr lang="cs-CZ" sz="2000" b="0" dirty="0">
                <a:solidFill>
                  <a:schemeClr val="tx1"/>
                </a:solidFill>
                <a:effectLst/>
                <a:latin typeface="Arial" pitchFamily="34" charset="0"/>
                <a:cs typeface="Arial" pitchFamily="34" charset="0"/>
              </a:rPr>
              <a:t>materiálu: </a:t>
            </a:r>
            <a:r>
              <a:rPr lang="cs-CZ" sz="2000" b="0" dirty="0" smtClean="0">
                <a:solidFill>
                  <a:schemeClr val="tx1"/>
                </a:solidFill>
                <a:effectLst/>
                <a:latin typeface="Arial" pitchFamily="34" charset="0"/>
                <a:cs typeface="Arial" pitchFamily="34" charset="0"/>
              </a:rPr>
              <a:t>VY_32_INOVACE_10_ČR-naše </a:t>
            </a:r>
            <a:r>
              <a:rPr lang="cs-CZ" sz="2000" b="0" smtClean="0">
                <a:solidFill>
                  <a:schemeClr val="tx1"/>
                </a:solidFill>
                <a:effectLst/>
                <a:latin typeface="Arial" pitchFamily="34" charset="0"/>
                <a:cs typeface="Arial" pitchFamily="34" charset="0"/>
              </a:rPr>
              <a:t>vlast  Rozhledny</a:t>
            </a:r>
            <a:r>
              <a:rPr lang="cs-CZ" sz="2000" b="0" dirty="0">
                <a:solidFill>
                  <a:schemeClr val="tx1"/>
                </a:solidFill>
                <a:effectLst/>
                <a:latin typeface="Arial" pitchFamily="34" charset="0"/>
                <a:cs typeface="Arial" pitchFamily="34" charset="0"/>
              </a:rPr>
              <a:t/>
            </a:r>
            <a:br>
              <a:rPr lang="cs-CZ" sz="2000" b="0" dirty="0">
                <a:solidFill>
                  <a:schemeClr val="tx1"/>
                </a:solidFill>
                <a:effectLst/>
                <a:latin typeface="Arial" pitchFamily="34" charset="0"/>
                <a:cs typeface="Arial" pitchFamily="34" charset="0"/>
              </a:rPr>
            </a:br>
            <a:r>
              <a:rPr lang="cs-CZ" sz="2000" b="0" dirty="0" smtClean="0">
                <a:solidFill>
                  <a:schemeClr val="tx1"/>
                </a:solidFill>
                <a:effectLst/>
                <a:latin typeface="Arial" pitchFamily="34" charset="0"/>
                <a:cs typeface="Arial" pitchFamily="34" charset="0"/>
              </a:rPr>
              <a:t>Název: Rozhledny Jablonecka-Špičák </a:t>
            </a:r>
            <a:r>
              <a:rPr lang="cs-CZ" sz="2000" b="0" dirty="0">
                <a:solidFill>
                  <a:schemeClr val="tx1"/>
                </a:solidFill>
                <a:effectLst/>
                <a:latin typeface="Arial" pitchFamily="34" charset="0"/>
                <a:cs typeface="Arial" pitchFamily="34" charset="0"/>
              </a:rPr>
              <a:t/>
            </a:r>
            <a:br>
              <a:rPr lang="cs-CZ" sz="2000" b="0" dirty="0">
                <a:solidFill>
                  <a:schemeClr val="tx1"/>
                </a:solidFill>
                <a:effectLst/>
                <a:latin typeface="Arial" pitchFamily="34" charset="0"/>
                <a:cs typeface="Arial" pitchFamily="34" charset="0"/>
              </a:rPr>
            </a:br>
            <a:r>
              <a:rPr lang="cs-CZ" sz="2000" b="0" dirty="0">
                <a:solidFill>
                  <a:schemeClr val="tx1"/>
                </a:solidFill>
                <a:effectLst/>
                <a:latin typeface="Arial" pitchFamily="34" charset="0"/>
                <a:cs typeface="Arial" pitchFamily="34" charset="0"/>
              </a:rPr>
              <a:t>Číslo projektu: CZ.1.07/1.4.00/21.0929</a:t>
            </a:r>
          </a:p>
        </p:txBody>
      </p:sp>
      <p:sp>
        <p:nvSpPr>
          <p:cNvPr id="8" name="Zástupný symbol pro zápatí 4"/>
          <p:cNvSpPr>
            <a:spLocks noGrp="1"/>
          </p:cNvSpPr>
          <p:nvPr>
            <p:ph type="ftr" sz="quarter" idx="11"/>
          </p:nvPr>
        </p:nvSpPr>
        <p:spPr>
          <a:xfrm>
            <a:off x="1277634" y="661673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Gabriela Divišová</a:t>
            </a:r>
          </a:p>
          <a:p>
            <a:pPr algn="ctr">
              <a:defRPr/>
            </a:pPr>
            <a:endParaRPr lang="cs-CZ" sz="1100" dirty="0" smtClean="0">
              <a:latin typeface="Arial" pitchFamily="34" charset="0"/>
              <a:cs typeface="Arial" pitchFamily="34" charset="0"/>
            </a:endParaRPr>
          </a:p>
        </p:txBody>
      </p:sp>
      <p:sp>
        <p:nvSpPr>
          <p:cNvPr id="4" name="TextovéPole 3"/>
          <p:cNvSpPr txBox="1"/>
          <p:nvPr/>
        </p:nvSpPr>
        <p:spPr>
          <a:xfrm>
            <a:off x="4211960" y="3011128"/>
            <a:ext cx="5159152" cy="861774"/>
          </a:xfrm>
          <a:prstGeom prst="rect">
            <a:avLst/>
          </a:prstGeom>
          <a:noFill/>
        </p:spPr>
        <p:txBody>
          <a:bodyPr wrap="square" rtlCol="0">
            <a:spAutoFit/>
          </a:bodyPr>
          <a:lstStyle/>
          <a:p>
            <a:pPr algn="ctr"/>
            <a:r>
              <a:rPr lang="cs-CZ" sz="3200" b="1" dirty="0" smtClean="0">
                <a:latin typeface="Arial" pitchFamily="34" charset="0"/>
                <a:cs typeface="Arial" pitchFamily="34" charset="0"/>
              </a:rPr>
              <a:t>Rozhledny-Špičák</a:t>
            </a:r>
          </a:p>
          <a:p>
            <a:pPr algn="ctr"/>
            <a:endParaRPr lang="cs-CZ" dirty="0"/>
          </a:p>
        </p:txBody>
      </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13313" name="Object 1"/>
          <p:cNvGraphicFramePr>
            <a:graphicFrameLocks noChangeAspect="1"/>
          </p:cNvGraphicFramePr>
          <p:nvPr/>
        </p:nvGraphicFramePr>
        <p:xfrm>
          <a:off x="7667971" y="548680"/>
          <a:ext cx="900473" cy="720080"/>
        </p:xfrm>
        <a:graphic>
          <a:graphicData uri="http://schemas.openxmlformats.org/presentationml/2006/ole">
            <mc:AlternateContent xmlns:mc="http://schemas.openxmlformats.org/markup-compatibility/2006">
              <mc:Choice xmlns:v="urn:schemas-microsoft-com:vml" Requires="v">
                <p:oleObj spid="_x0000_s1041" name="Acrobat Document" r:id="rId3" imgW="9523810" imgH="7621064" progId="AcroExch.Document.7">
                  <p:embed/>
                </p:oleObj>
              </mc:Choice>
              <mc:Fallback>
                <p:oleObj name="Acrobat Document" r:id="rId3" imgW="9523810" imgH="7621064" progId="AcroExch.Document.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7971" y="548680"/>
                        <a:ext cx="900473" cy="7200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TextovéPole 2"/>
          <p:cNvSpPr txBox="1"/>
          <p:nvPr/>
        </p:nvSpPr>
        <p:spPr>
          <a:xfrm>
            <a:off x="5131641" y="6092636"/>
            <a:ext cx="3519391" cy="276999"/>
          </a:xfrm>
          <a:prstGeom prst="rect">
            <a:avLst/>
          </a:prstGeom>
          <a:noFill/>
        </p:spPr>
        <p:txBody>
          <a:bodyPr wrap="square" rtlCol="0">
            <a:spAutoFit/>
          </a:bodyPr>
          <a:lstStyle/>
          <a:p>
            <a:pPr algn="r"/>
            <a:r>
              <a:rPr lang="cs-CZ" sz="1200" dirty="0" smtClean="0">
                <a:latin typeface="Arial" pitchFamily="34" charset="0"/>
                <a:cs typeface="Arial" pitchFamily="34" charset="0"/>
              </a:rPr>
              <a:t>Dostupné na portálu </a:t>
            </a:r>
            <a:r>
              <a:rPr lang="cs-CZ" sz="1200" dirty="0" smtClean="0">
                <a:latin typeface="Arial" pitchFamily="34" charset="0"/>
                <a:cs typeface="Arial" pitchFamily="34" charset="0"/>
                <a:hlinkClick r:id="rId5"/>
              </a:rPr>
              <a:t>http://dumy.cz/</a:t>
            </a:r>
            <a:endParaRPr lang="cs-CZ" sz="1200" dirty="0">
              <a:latin typeface="Arial" pitchFamily="34" charset="0"/>
              <a:cs typeface="Arial" pitchFamily="34" charset="0"/>
            </a:endParaRPr>
          </a:p>
        </p:txBody>
      </p:sp>
      <p:pic>
        <p:nvPicPr>
          <p:cNvPr id="13340" name="Picture 28" descr="http://www.zssvat.cz/wp-content/uploads/2010/10/logo-eu-2.png"/>
          <p:cNvPicPr>
            <a:picLocks noChangeAspect="1" noChangeArrowheads="1"/>
          </p:cNvPicPr>
          <p:nvPr/>
        </p:nvPicPr>
        <p:blipFill>
          <a:blip r:embed="rId6" cstate="print"/>
          <a:srcRect/>
          <a:stretch>
            <a:fillRect/>
          </a:stretch>
        </p:blipFill>
        <p:spPr bwMode="auto">
          <a:xfrm>
            <a:off x="1476375" y="4284095"/>
            <a:ext cx="6191250" cy="1352550"/>
          </a:xfrm>
          <a:prstGeom prst="rect">
            <a:avLst/>
          </a:prstGeom>
          <a:noFill/>
        </p:spPr>
      </p:pic>
    </p:spTree>
    <p:extLst>
      <p:ext uri="{BB962C8B-B14F-4D97-AF65-F5344CB8AC3E}">
        <p14:creationId xmlns:p14="http://schemas.microsoft.com/office/powerpoint/2010/main" val="1869310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zápatí 1"/>
          <p:cNvSpPr>
            <a:spLocks noGrp="1"/>
          </p:cNvSpPr>
          <p:nvPr>
            <p:ph type="ftr" sz="quarter" idx="11"/>
          </p:nvPr>
        </p:nvSpPr>
        <p:spPr>
          <a:xfrm>
            <a:off x="193638" y="6250164"/>
            <a:ext cx="8842858" cy="365125"/>
          </a:xfrm>
        </p:spPr>
        <p:txBody>
          <a:bodyPr/>
          <a:lstStyle/>
          <a:p>
            <a:pPr algn="ctr">
              <a:defRPr/>
            </a:pPr>
            <a:r>
              <a:rPr lang="cs-CZ" dirty="0" smtClean="0"/>
              <a:t>Autorem materiálu a všech jeho částí, není-li uvedeno jinak, je Mgr. Gabriela Divišová</a:t>
            </a:r>
            <a:endParaRPr lang="cs-CZ" dirty="0"/>
          </a:p>
        </p:txBody>
      </p:sp>
      <p:sp>
        <p:nvSpPr>
          <p:cNvPr id="3" name="TextovéPole 2"/>
          <p:cNvSpPr txBox="1"/>
          <p:nvPr/>
        </p:nvSpPr>
        <p:spPr>
          <a:xfrm>
            <a:off x="395536" y="908720"/>
            <a:ext cx="8352928" cy="6401753"/>
          </a:xfrm>
          <a:prstGeom prst="rect">
            <a:avLst/>
          </a:prstGeom>
          <a:noFill/>
        </p:spPr>
        <p:txBody>
          <a:bodyPr wrap="square" rtlCol="0">
            <a:spAutoFit/>
          </a:bodyPr>
          <a:lstStyle/>
          <a:p>
            <a:r>
              <a:rPr lang="cs-CZ" sz="2600" b="1" dirty="0"/>
              <a:t>Anotace:</a:t>
            </a:r>
          </a:p>
          <a:p>
            <a:r>
              <a:rPr lang="cs-CZ" sz="2600" dirty="0"/>
              <a:t>Materiál je určen pro žáky 4. třídy.</a:t>
            </a:r>
          </a:p>
          <a:p>
            <a:r>
              <a:rPr lang="cs-CZ" sz="2600" dirty="0"/>
              <a:t>Žáci hravou formou poznávají zajímavá místa svého okolí. Lépe si zapamatují novou látku, protože zde vidí názorné ukázky.  Pro některé žáky je takto připravený materiál motivací ke zdokonalení svých znalostí. Dále se naučí vyhledávat podrobnější informace o těchto místech a pracovat s počítačovou technikou. Soubor obsahuje kontrolní otázky a správné odpovědi. </a:t>
            </a:r>
          </a:p>
          <a:p>
            <a:r>
              <a:rPr lang="cs-CZ" sz="2600" dirty="0"/>
              <a:t> </a:t>
            </a:r>
          </a:p>
          <a:p>
            <a:r>
              <a:rPr lang="cs-CZ" sz="2600" b="1" dirty="0"/>
              <a:t>Pomůcky:</a:t>
            </a:r>
            <a:r>
              <a:rPr lang="cs-CZ" sz="2600" dirty="0"/>
              <a:t> tabulka na psaní + fix (papír a tužka),</a:t>
            </a:r>
          </a:p>
          <a:p>
            <a:r>
              <a:rPr lang="cs-CZ" sz="2600" dirty="0"/>
              <a:t>fixy na tabuli (možnost využití popisovače v programu Microsoft PowerPoint)</a:t>
            </a:r>
          </a:p>
          <a:p>
            <a:r>
              <a:rPr lang="cs-CZ" dirty="0"/>
              <a:t> </a:t>
            </a:r>
          </a:p>
          <a:p>
            <a:r>
              <a:rPr lang="cs-CZ" dirty="0"/>
              <a:t> </a:t>
            </a:r>
          </a:p>
          <a:p>
            <a:r>
              <a:rPr lang="cs-CZ" dirty="0"/>
              <a:t> </a:t>
            </a:r>
          </a:p>
          <a:p>
            <a:endParaRPr lang="cs-CZ" dirty="0"/>
          </a:p>
        </p:txBody>
      </p:sp>
    </p:spTree>
    <p:extLst>
      <p:ext uri="{BB962C8B-B14F-4D97-AF65-F5344CB8AC3E}">
        <p14:creationId xmlns:p14="http://schemas.microsoft.com/office/powerpoint/2010/main" val="1945470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872067" y="2675467"/>
            <a:ext cx="4890925" cy="3450696"/>
          </a:xfrm>
        </p:spPr>
        <p:txBody>
          <a:bodyPr rtlCol="0">
            <a:normAutofit lnSpcReduction="10000"/>
          </a:bodyPr>
          <a:lstStyle/>
          <a:p>
            <a:pPr eaLnBrk="1" fontAlgn="auto" hangingPunct="1">
              <a:spcAft>
                <a:spcPts val="0"/>
              </a:spcAft>
              <a:buFont typeface="Arial" pitchFamily="34" charset="0"/>
              <a:buChar char="•"/>
              <a:defRPr/>
            </a:pPr>
            <a:r>
              <a:rPr lang="cs-CZ" sz="2400" dirty="0" smtClean="0"/>
              <a:t>Rozhledna </a:t>
            </a:r>
            <a:r>
              <a:rPr lang="cs-CZ" sz="2400" dirty="0" smtClean="0">
                <a:hlinkClick r:id="rId2"/>
              </a:rPr>
              <a:t>Tanvaldský Špičák </a:t>
            </a:r>
            <a:r>
              <a:rPr lang="cs-CZ" sz="2400" dirty="0" smtClean="0"/>
              <a:t>byla postavena roku 1909 a o rok později byla přistavena turistická chata s restaurací . Dnešní podoba je z roku 1930.V roce 2009 oslavila rozhledna sto let . Vyhlídková věž nad chatou je vysoká 18 metrů </a:t>
            </a:r>
          </a:p>
          <a:p>
            <a:pPr marL="0" indent="0" eaLnBrk="1" fontAlgn="auto" hangingPunct="1">
              <a:spcAft>
                <a:spcPts val="0"/>
              </a:spcAft>
              <a:buNone/>
              <a:defRPr/>
            </a:pPr>
            <a:r>
              <a:rPr lang="cs-CZ" dirty="0"/>
              <a:t> </a:t>
            </a:r>
            <a:r>
              <a:rPr lang="cs-CZ" dirty="0" smtClean="0"/>
              <a:t>   </a:t>
            </a:r>
            <a:r>
              <a:rPr lang="cs-CZ" sz="2400" dirty="0" smtClean="0"/>
              <a:t>a vyhlídková plošina je ve výšce</a:t>
            </a:r>
          </a:p>
          <a:p>
            <a:pPr marL="0" indent="0" eaLnBrk="1" fontAlgn="auto" hangingPunct="1">
              <a:spcAft>
                <a:spcPts val="0"/>
              </a:spcAft>
              <a:buNone/>
              <a:defRPr/>
            </a:pPr>
            <a:r>
              <a:rPr lang="cs-CZ"/>
              <a:t> </a:t>
            </a:r>
            <a:r>
              <a:rPr lang="cs-CZ" smtClean="0"/>
              <a:t>  </a:t>
            </a:r>
            <a:r>
              <a:rPr lang="cs-CZ" sz="2400" smtClean="0"/>
              <a:t> </a:t>
            </a:r>
            <a:r>
              <a:rPr lang="cs-CZ" sz="2400" dirty="0" smtClean="0"/>
              <a:t>14 metrů.	</a:t>
            </a:r>
          </a:p>
          <a:p>
            <a:pPr eaLnBrk="1" fontAlgn="auto" hangingPunct="1">
              <a:spcAft>
                <a:spcPts val="0"/>
              </a:spcAft>
              <a:buFont typeface="Arial" pitchFamily="34" charset="0"/>
              <a:buChar char="•"/>
              <a:defRPr/>
            </a:pPr>
            <a:endParaRPr lang="cs-CZ" sz="2400" dirty="0" smtClean="0">
              <a:hlinkClick r:id="rId2"/>
            </a:endParaRPr>
          </a:p>
          <a:p>
            <a:pPr eaLnBrk="1" fontAlgn="auto" hangingPunct="1">
              <a:spcAft>
                <a:spcPts val="0"/>
              </a:spcAft>
              <a:buFont typeface="Arial" pitchFamily="34" charset="0"/>
              <a:buChar char="•"/>
              <a:defRPr/>
            </a:pPr>
            <a:endParaRPr lang="cs-CZ" sz="2400" dirty="0" smtClean="0">
              <a:hlinkClick r:id="rId2"/>
            </a:endParaRPr>
          </a:p>
        </p:txBody>
      </p:sp>
      <p:sp>
        <p:nvSpPr>
          <p:cNvPr id="2050" name="Nadpis 3"/>
          <p:cNvSpPr>
            <a:spLocks noGrp="1"/>
          </p:cNvSpPr>
          <p:nvPr>
            <p:ph type="title"/>
          </p:nvPr>
        </p:nvSpPr>
        <p:spPr/>
        <p:txBody>
          <a:bodyPr>
            <a:normAutofit fontScale="90000"/>
          </a:bodyPr>
          <a:lstStyle/>
          <a:p>
            <a:pPr eaLnBrk="1" hangingPunct="1"/>
            <a:r>
              <a:rPr lang="cs-CZ" sz="3600" dirty="0">
                <a:solidFill>
                  <a:srgbClr val="00B0F0"/>
                </a:solidFill>
                <a:cs typeface="Times New Roman" pitchFamily="18"/>
              </a:rPr>
              <a:t> </a:t>
            </a:r>
            <a:r>
              <a:rPr lang="cs-CZ" dirty="0">
                <a:solidFill>
                  <a:srgbClr val="00B0F0"/>
                </a:solidFill>
              </a:rPr>
              <a:t>Rozhledny Jablonecka </a:t>
            </a:r>
            <a:r>
              <a:rPr lang="cs-CZ" dirty="0">
                <a:solidFill>
                  <a:srgbClr val="00B0F0"/>
                </a:solidFill>
                <a:cs typeface="Times New Roman" pitchFamily="18"/>
              </a:rPr>
              <a:t> </a:t>
            </a:r>
            <a:br>
              <a:rPr lang="cs-CZ" dirty="0">
                <a:solidFill>
                  <a:srgbClr val="00B0F0"/>
                </a:solidFill>
                <a:cs typeface="Times New Roman" pitchFamily="18"/>
              </a:rPr>
            </a:br>
            <a:r>
              <a:rPr lang="cs-CZ" dirty="0" smtClean="0">
                <a:solidFill>
                  <a:srgbClr val="00B0F0"/>
                </a:solidFill>
              </a:rPr>
              <a:t>Špičák</a:t>
            </a:r>
          </a:p>
        </p:txBody>
      </p:sp>
      <p:sp>
        <p:nvSpPr>
          <p:cNvPr id="2" name="Obdélník 1"/>
          <p:cNvSpPr/>
          <p:nvPr/>
        </p:nvSpPr>
        <p:spPr>
          <a:xfrm>
            <a:off x="5171980" y="5763570"/>
            <a:ext cx="743345" cy="369332"/>
          </a:xfrm>
          <a:prstGeom prst="rect">
            <a:avLst/>
          </a:prstGeom>
        </p:spPr>
        <p:txBody>
          <a:bodyPr wrap="none">
            <a:spAutoFit/>
          </a:bodyPr>
          <a:lstStyle/>
          <a:p>
            <a:r>
              <a:rPr lang="cs-CZ" i="1" dirty="0"/>
              <a:t>Obr. 1</a:t>
            </a:r>
          </a:p>
        </p:txBody>
      </p:sp>
      <p:sp>
        <p:nvSpPr>
          <p:cNvPr id="3" name="Zástupný symbol pro zápatí 2"/>
          <p:cNvSpPr>
            <a:spLocks noGrp="1"/>
          </p:cNvSpPr>
          <p:nvPr>
            <p:ph type="ftr" sz="quarter" idx="11"/>
          </p:nvPr>
        </p:nvSpPr>
        <p:spPr>
          <a:xfrm>
            <a:off x="1957834" y="6520011"/>
            <a:ext cx="5242458" cy="365125"/>
          </a:xfrm>
        </p:spPr>
        <p:txBody>
          <a:bodyPr/>
          <a:lstStyle/>
          <a:p>
            <a:pPr>
              <a:defRPr/>
            </a:pPr>
            <a:r>
              <a:rPr lang="cs-CZ" dirty="0" smtClean="0"/>
              <a:t>Autorem materiálu a všech jeho částí, není-li uvedeno jinak, je Mgr. Gabriela Divišová</a:t>
            </a:r>
            <a:endParaRPr lang="cs-CZ" dirty="0"/>
          </a:p>
        </p:txBody>
      </p:sp>
      <p:pic>
        <p:nvPicPr>
          <p:cNvPr id="4" name="Picture 2" descr="File:Tannwalder Spitzber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99978" y="4077072"/>
            <a:ext cx="3072341" cy="23042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endParaRPr lang="cs-CZ" sz="2000" dirty="0" smtClean="0"/>
          </a:p>
          <a:p>
            <a:endParaRPr lang="cs-CZ" sz="2000" dirty="0"/>
          </a:p>
          <a:p>
            <a:endParaRPr lang="cs-CZ" sz="2000" dirty="0" smtClean="0"/>
          </a:p>
          <a:p>
            <a:endParaRPr lang="cs-CZ" sz="2000" dirty="0"/>
          </a:p>
          <a:p>
            <a:endParaRPr lang="cs-CZ" sz="2000" dirty="0" smtClean="0"/>
          </a:p>
          <a:p>
            <a:endParaRPr lang="cs-CZ" sz="2000" dirty="0"/>
          </a:p>
          <a:p>
            <a:endParaRPr lang="cs-CZ" sz="2000" dirty="0" smtClean="0"/>
          </a:p>
          <a:p>
            <a:endParaRPr lang="cs-CZ" sz="2000" dirty="0"/>
          </a:p>
          <a:p>
            <a:endParaRPr lang="cs-CZ" sz="2000" dirty="0" smtClean="0"/>
          </a:p>
          <a:p>
            <a:endParaRPr lang="cs-CZ" sz="2000" dirty="0"/>
          </a:p>
          <a:p>
            <a:endParaRPr lang="cs-CZ" sz="2000" dirty="0" smtClean="0"/>
          </a:p>
        </p:txBody>
      </p:sp>
      <p:sp>
        <p:nvSpPr>
          <p:cNvPr id="2" name="Nadpis 1"/>
          <p:cNvSpPr>
            <a:spLocks noGrp="1"/>
          </p:cNvSpPr>
          <p:nvPr>
            <p:ph type="title"/>
          </p:nvPr>
        </p:nvSpPr>
        <p:spPr>
          <a:xfrm>
            <a:off x="4863856" y="2636912"/>
            <a:ext cx="4250246" cy="2223120"/>
          </a:xfrm>
        </p:spPr>
        <p:txBody>
          <a:bodyPr>
            <a:normAutofit fontScale="90000"/>
          </a:bodyPr>
          <a:lstStyle/>
          <a:p>
            <a:pPr algn="l"/>
            <a:r>
              <a:rPr lang="cs-CZ" sz="2400" dirty="0">
                <a:solidFill>
                  <a:schemeClr val="tx1"/>
                </a:solidFill>
              </a:rPr>
              <a:t>K výhledu je nutné </a:t>
            </a:r>
            <a:r>
              <a:rPr lang="cs-CZ" sz="2400" dirty="0" smtClean="0">
                <a:solidFill>
                  <a:schemeClr val="tx1"/>
                </a:solidFill>
              </a:rPr>
              <a:t>vystoupat</a:t>
            </a:r>
            <a:br>
              <a:rPr lang="cs-CZ" sz="2400" dirty="0" smtClean="0">
                <a:solidFill>
                  <a:schemeClr val="tx1"/>
                </a:solidFill>
              </a:rPr>
            </a:br>
            <a:r>
              <a:rPr lang="cs-CZ" sz="2400" dirty="0" smtClean="0">
                <a:solidFill>
                  <a:schemeClr val="tx1"/>
                </a:solidFill>
              </a:rPr>
              <a:t> </a:t>
            </a:r>
            <a:r>
              <a:rPr lang="cs-CZ" sz="2400" dirty="0">
                <a:solidFill>
                  <a:schemeClr val="tx1"/>
                </a:solidFill>
              </a:rPr>
              <a:t>69 schodů , odměnou je nádherný kruhový </a:t>
            </a:r>
            <a:r>
              <a:rPr lang="cs-CZ" sz="2400" dirty="0" smtClean="0">
                <a:solidFill>
                  <a:schemeClr val="tx1"/>
                </a:solidFill>
              </a:rPr>
              <a:t>výhled </a:t>
            </a:r>
            <a:r>
              <a:rPr lang="cs-CZ" sz="2400" dirty="0">
                <a:solidFill>
                  <a:schemeClr val="tx1"/>
                </a:solidFill>
              </a:rPr>
              <a:t>na Jizerské </a:t>
            </a:r>
            <a:r>
              <a:rPr lang="cs-CZ" sz="2400" dirty="0" smtClean="0">
                <a:solidFill>
                  <a:schemeClr val="tx1"/>
                </a:solidFill>
              </a:rPr>
              <a:t>hory, Krkonoše, </a:t>
            </a:r>
            <a:r>
              <a:rPr lang="cs-CZ" sz="2400" dirty="0">
                <a:solidFill>
                  <a:schemeClr val="tx1"/>
                </a:solidFill>
              </a:rPr>
              <a:t>Černou </a:t>
            </a:r>
            <a:r>
              <a:rPr lang="cs-CZ" sz="2400" dirty="0" smtClean="0">
                <a:solidFill>
                  <a:schemeClr val="tx1"/>
                </a:solidFill>
              </a:rPr>
              <a:t>Studnici, </a:t>
            </a:r>
            <a:r>
              <a:rPr lang="cs-CZ" sz="2400" dirty="0">
                <a:solidFill>
                  <a:schemeClr val="tx1"/>
                </a:solidFill>
              </a:rPr>
              <a:t>Ještědský hřeben. </a:t>
            </a:r>
            <a:br>
              <a:rPr lang="cs-CZ" sz="2400" dirty="0">
                <a:solidFill>
                  <a:schemeClr val="tx1"/>
                </a:solidFill>
              </a:rPr>
            </a:br>
            <a:endParaRPr lang="cs-CZ" sz="2400" dirty="0">
              <a:solidFill>
                <a:schemeClr val="tx1"/>
              </a:solidFill>
            </a:endParaRPr>
          </a:p>
        </p:txBody>
      </p:sp>
      <p:sp>
        <p:nvSpPr>
          <p:cNvPr id="5" name="Zástupný symbol pro zápatí 4"/>
          <p:cNvSpPr>
            <a:spLocks noGrp="1"/>
          </p:cNvSpPr>
          <p:nvPr>
            <p:ph type="ftr" sz="quarter" idx="11"/>
          </p:nvPr>
        </p:nvSpPr>
        <p:spPr>
          <a:xfrm>
            <a:off x="1907704" y="6486227"/>
            <a:ext cx="4954426" cy="365125"/>
          </a:xfrm>
        </p:spPr>
        <p:txBody>
          <a:bodyPr/>
          <a:lstStyle/>
          <a:p>
            <a:pPr>
              <a:defRPr/>
            </a:pPr>
            <a:r>
              <a:rPr lang="cs-CZ" dirty="0" smtClean="0"/>
              <a:t>Autorem materiálu a všech jeho částí, není-li uvedeno jinak, je Mgr. Gabriela Divišová</a:t>
            </a:r>
            <a:endParaRPr lang="cs-CZ" dirty="0"/>
          </a:p>
        </p:txBody>
      </p:sp>
      <p:grpSp>
        <p:nvGrpSpPr>
          <p:cNvPr id="6" name="Skupina 5"/>
          <p:cNvGrpSpPr/>
          <p:nvPr/>
        </p:nvGrpSpPr>
        <p:grpSpPr>
          <a:xfrm>
            <a:off x="559884" y="2492896"/>
            <a:ext cx="3072341" cy="2673588"/>
            <a:chOff x="611560" y="2492896"/>
            <a:chExt cx="3072341" cy="2673588"/>
          </a:xfrm>
        </p:grpSpPr>
        <p:sp>
          <p:nvSpPr>
            <p:cNvPr id="4" name="Obdélník 3"/>
            <p:cNvSpPr/>
            <p:nvPr/>
          </p:nvSpPr>
          <p:spPr>
            <a:xfrm>
              <a:off x="2940556" y="4797152"/>
              <a:ext cx="741229" cy="369332"/>
            </a:xfrm>
            <a:prstGeom prst="rect">
              <a:avLst/>
            </a:prstGeom>
          </p:spPr>
          <p:txBody>
            <a:bodyPr wrap="none">
              <a:spAutoFit/>
            </a:bodyPr>
            <a:lstStyle/>
            <a:p>
              <a:r>
                <a:rPr lang="cs-CZ" i="1" dirty="0"/>
                <a:t>Obr. </a:t>
              </a:r>
              <a:r>
                <a:rPr lang="cs-CZ" i="1" dirty="0"/>
                <a:t>1</a:t>
              </a:r>
              <a:endParaRPr lang="cs-CZ" i="1" dirty="0"/>
            </a:p>
          </p:txBody>
        </p:sp>
        <p:pic>
          <p:nvPicPr>
            <p:cNvPr id="8" name="Picture 2" descr="File:Tannwalder Spitzber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492896"/>
              <a:ext cx="3072341" cy="230425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041261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514350" indent="-514350">
              <a:buFont typeface="+mj-lt"/>
              <a:buAutoNum type="alphaLcParenR"/>
            </a:pPr>
            <a:endParaRPr lang="cs-CZ" dirty="0" smtClean="0"/>
          </a:p>
          <a:p>
            <a:pPr marL="514350" indent="-514350">
              <a:buFont typeface="+mj-lt"/>
              <a:buAutoNum type="alphaLcParenR"/>
            </a:pPr>
            <a:r>
              <a:rPr lang="cs-CZ" dirty="0" smtClean="0"/>
              <a:t>2009</a:t>
            </a:r>
          </a:p>
          <a:p>
            <a:pPr marL="514350" indent="-514350">
              <a:buFont typeface="+mj-lt"/>
              <a:buAutoNum type="alphaLcParenR"/>
            </a:pPr>
            <a:endParaRPr lang="cs-CZ" dirty="0"/>
          </a:p>
          <a:p>
            <a:pPr marL="514350" indent="-514350">
              <a:buFont typeface="+mj-lt"/>
              <a:buAutoNum type="alphaLcParenR"/>
            </a:pPr>
            <a:r>
              <a:rPr lang="cs-CZ" dirty="0" smtClean="0"/>
              <a:t>2011</a:t>
            </a:r>
          </a:p>
          <a:p>
            <a:pPr marL="514350" indent="-514350">
              <a:buFont typeface="+mj-lt"/>
              <a:buAutoNum type="alphaLcParenR"/>
            </a:pPr>
            <a:endParaRPr lang="cs-CZ" dirty="0"/>
          </a:p>
          <a:p>
            <a:pPr marL="514350" indent="-514350">
              <a:buFont typeface="+mj-lt"/>
              <a:buAutoNum type="alphaLcParenR"/>
            </a:pPr>
            <a:r>
              <a:rPr lang="cs-CZ" dirty="0" smtClean="0"/>
              <a:t>2010</a:t>
            </a:r>
            <a:endParaRPr lang="cs-CZ" dirty="0"/>
          </a:p>
        </p:txBody>
      </p:sp>
      <p:sp>
        <p:nvSpPr>
          <p:cNvPr id="2" name="Nadpis 1"/>
          <p:cNvSpPr>
            <a:spLocks noGrp="1"/>
          </p:cNvSpPr>
          <p:nvPr>
            <p:ph type="title"/>
          </p:nvPr>
        </p:nvSpPr>
        <p:spPr/>
        <p:txBody>
          <a:bodyPr>
            <a:normAutofit fontScale="90000"/>
          </a:bodyPr>
          <a:lstStyle/>
          <a:p>
            <a:r>
              <a:rPr lang="cs-CZ" dirty="0" smtClean="0"/>
              <a:t>V jakém roce rozhledna Špičák oslavila sto let?</a:t>
            </a:r>
            <a:endParaRPr lang="cs-CZ" dirty="0"/>
          </a:p>
        </p:txBody>
      </p:sp>
      <p:sp>
        <p:nvSpPr>
          <p:cNvPr id="4" name="Obdélník 3"/>
          <p:cNvSpPr/>
          <p:nvPr/>
        </p:nvSpPr>
        <p:spPr>
          <a:xfrm>
            <a:off x="7668344" y="6093296"/>
            <a:ext cx="743345" cy="369332"/>
          </a:xfrm>
          <a:prstGeom prst="rect">
            <a:avLst/>
          </a:prstGeom>
        </p:spPr>
        <p:txBody>
          <a:bodyPr wrap="none">
            <a:spAutoFit/>
          </a:bodyPr>
          <a:lstStyle/>
          <a:p>
            <a:r>
              <a:rPr lang="cs-CZ" i="1" dirty="0"/>
              <a:t>Obr. </a:t>
            </a:r>
            <a:r>
              <a:rPr lang="cs-CZ" i="1" dirty="0" smtClean="0"/>
              <a:t>3</a:t>
            </a:r>
            <a:endParaRPr lang="cs-CZ" i="1"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2860156"/>
            <a:ext cx="863230" cy="1080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ástupný symbol pro zápatí 4"/>
          <p:cNvSpPr>
            <a:spLocks noGrp="1"/>
          </p:cNvSpPr>
          <p:nvPr>
            <p:ph type="ftr" sz="quarter" idx="11"/>
          </p:nvPr>
        </p:nvSpPr>
        <p:spPr>
          <a:xfrm>
            <a:off x="2555776" y="6492875"/>
            <a:ext cx="4666394" cy="365125"/>
          </a:xfrm>
        </p:spPr>
        <p:txBody>
          <a:bodyPr/>
          <a:lstStyle/>
          <a:p>
            <a:pPr>
              <a:defRPr/>
            </a:pPr>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30610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514350" indent="-514350">
              <a:buFont typeface="+mj-lt"/>
              <a:buAutoNum type="alphaLcParenR"/>
            </a:pPr>
            <a:endParaRPr lang="cs-CZ" dirty="0" smtClean="0"/>
          </a:p>
          <a:p>
            <a:pPr marL="514350" indent="-514350">
              <a:buFont typeface="+mj-lt"/>
              <a:buAutoNum type="alphaLcParenR"/>
            </a:pPr>
            <a:r>
              <a:rPr lang="cs-CZ" dirty="0" smtClean="0"/>
              <a:t>1900</a:t>
            </a:r>
          </a:p>
          <a:p>
            <a:pPr marL="514350" indent="-514350">
              <a:buFont typeface="+mj-lt"/>
              <a:buAutoNum type="alphaLcParenR"/>
            </a:pPr>
            <a:endParaRPr lang="cs-CZ" dirty="0"/>
          </a:p>
          <a:p>
            <a:pPr marL="514350" indent="-514350">
              <a:buFont typeface="+mj-lt"/>
              <a:buAutoNum type="alphaLcParenR"/>
            </a:pPr>
            <a:r>
              <a:rPr lang="cs-CZ" dirty="0" smtClean="0"/>
              <a:t>1918</a:t>
            </a:r>
          </a:p>
          <a:p>
            <a:pPr marL="514350" indent="-514350">
              <a:buFont typeface="+mj-lt"/>
              <a:buAutoNum type="alphaLcParenR"/>
            </a:pPr>
            <a:endParaRPr lang="cs-CZ" dirty="0"/>
          </a:p>
          <a:p>
            <a:pPr marL="514350" indent="-514350">
              <a:buFont typeface="+mj-lt"/>
              <a:buAutoNum type="alphaLcParenR"/>
            </a:pPr>
            <a:r>
              <a:rPr lang="cs-CZ" dirty="0" smtClean="0"/>
              <a:t>1909</a:t>
            </a:r>
            <a:endParaRPr lang="cs-CZ" dirty="0"/>
          </a:p>
        </p:txBody>
      </p:sp>
      <p:sp>
        <p:nvSpPr>
          <p:cNvPr id="2" name="Nadpis 1"/>
          <p:cNvSpPr>
            <a:spLocks noGrp="1"/>
          </p:cNvSpPr>
          <p:nvPr>
            <p:ph type="title"/>
          </p:nvPr>
        </p:nvSpPr>
        <p:spPr/>
        <p:txBody>
          <a:bodyPr/>
          <a:lstStyle/>
          <a:p>
            <a:r>
              <a:rPr lang="cs-CZ" dirty="0" smtClean="0"/>
              <a:t>Kdy byla postavena rozhledna?</a:t>
            </a:r>
            <a:endParaRPr lang="cs-CZ" dirty="0"/>
          </a:p>
        </p:txBody>
      </p:sp>
      <p:sp>
        <p:nvSpPr>
          <p:cNvPr id="4" name="Obdélník 3"/>
          <p:cNvSpPr/>
          <p:nvPr/>
        </p:nvSpPr>
        <p:spPr>
          <a:xfrm>
            <a:off x="7524328" y="5949280"/>
            <a:ext cx="743345" cy="369332"/>
          </a:xfrm>
          <a:prstGeom prst="rect">
            <a:avLst/>
          </a:prstGeom>
        </p:spPr>
        <p:txBody>
          <a:bodyPr wrap="none">
            <a:spAutoFit/>
          </a:bodyPr>
          <a:lstStyle/>
          <a:p>
            <a:r>
              <a:rPr lang="cs-CZ" i="1" dirty="0"/>
              <a:t>Obr. </a:t>
            </a:r>
            <a:r>
              <a:rPr lang="cs-CZ" i="1" dirty="0" smtClean="0"/>
              <a:t>4</a:t>
            </a:r>
            <a:endParaRPr lang="cs-CZ" i="1"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4664221"/>
            <a:ext cx="708075" cy="886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ástupný symbol pro zápatí 4"/>
          <p:cNvSpPr>
            <a:spLocks noGrp="1"/>
          </p:cNvSpPr>
          <p:nvPr>
            <p:ph type="ftr" sz="quarter" idx="11"/>
          </p:nvPr>
        </p:nvSpPr>
        <p:spPr>
          <a:xfrm>
            <a:off x="2411760" y="6492875"/>
            <a:ext cx="5386474" cy="365125"/>
          </a:xfrm>
        </p:spPr>
        <p:txBody>
          <a:bodyPr/>
          <a:lstStyle/>
          <a:p>
            <a:pPr>
              <a:defRPr/>
            </a:pPr>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2806299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pPr eaLnBrk="1" fontAlgn="auto" hangingPunct="1">
              <a:spcAft>
                <a:spcPts val="0"/>
              </a:spcAft>
              <a:buFont typeface="Arial" pitchFamily="34" charset="0"/>
              <a:buChar char="•"/>
              <a:defRPr/>
            </a:pPr>
            <a:r>
              <a:rPr lang="cs-CZ" sz="2000" dirty="0">
                <a:hlinkClick r:id="rId2"/>
              </a:rPr>
              <a:t>http://</a:t>
            </a:r>
            <a:r>
              <a:rPr lang="cs-CZ" sz="2000" dirty="0" smtClean="0">
                <a:hlinkClick r:id="rId2"/>
              </a:rPr>
              <a:t>www.rozhledna-spicak.cz/cs/2-historie-rozhledny.html </a:t>
            </a:r>
            <a:endParaRPr lang="cs-CZ" sz="2000" dirty="0"/>
          </a:p>
          <a:p>
            <a:r>
              <a:rPr lang="cs-CZ" sz="2000" b="1" dirty="0" smtClean="0">
                <a:cs typeface="Arial" pitchFamily="34" charset="0"/>
              </a:rPr>
              <a:t>Obr</a:t>
            </a:r>
            <a:r>
              <a:rPr lang="cs-CZ" sz="2000" b="1" dirty="0">
                <a:cs typeface="Arial" pitchFamily="34" charset="0"/>
              </a:rPr>
              <a:t>. </a:t>
            </a:r>
            <a:r>
              <a:rPr lang="cs-CZ" sz="2000" b="1" dirty="0" smtClean="0">
                <a:cs typeface="Arial" pitchFamily="34" charset="0"/>
              </a:rPr>
              <a:t>01: </a:t>
            </a:r>
            <a:r>
              <a:rPr lang="cs-CZ" sz="2000" dirty="0" smtClean="0">
                <a:cs typeface="Arial" pitchFamily="34" charset="0"/>
              </a:rPr>
              <a:t>BENUTZER:HEJKAL., </a:t>
            </a:r>
            <a:r>
              <a:rPr lang="cs-CZ" sz="2000" i="1" dirty="0">
                <a:cs typeface="Arial" pitchFamily="34" charset="0"/>
              </a:rPr>
              <a:t>Commons.wikimedia.org: </a:t>
            </a:r>
            <a:r>
              <a:rPr lang="cs-CZ" sz="2000" i="1" dirty="0" err="1"/>
              <a:t>Tannwalder</a:t>
            </a:r>
            <a:r>
              <a:rPr lang="cs-CZ" sz="2000" i="1" dirty="0"/>
              <a:t> </a:t>
            </a:r>
            <a:r>
              <a:rPr lang="cs-CZ" sz="2000" i="1" dirty="0" smtClean="0"/>
              <a:t>Spitzberg.jpg </a:t>
            </a:r>
            <a:r>
              <a:rPr lang="en-US" sz="2000" dirty="0" smtClean="0">
                <a:cs typeface="Arial" pitchFamily="34" charset="0"/>
              </a:rPr>
              <a:t>[online</a:t>
            </a:r>
            <a:r>
              <a:rPr lang="en-US" sz="2000" dirty="0">
                <a:cs typeface="Arial" pitchFamily="34" charset="0"/>
              </a:rPr>
              <a:t>].</a:t>
            </a:r>
            <a:r>
              <a:rPr lang="cs-CZ" sz="2000" dirty="0">
                <a:cs typeface="Arial" pitchFamily="34" charset="0"/>
              </a:rPr>
              <a:t> </a:t>
            </a:r>
            <a:r>
              <a:rPr lang="cs-CZ" sz="2000" dirty="0" smtClean="0">
                <a:cs typeface="Arial" pitchFamily="34" charset="0"/>
              </a:rPr>
              <a:t>2007-05-18 </a:t>
            </a:r>
            <a:r>
              <a:rPr lang="en-US" sz="2000" dirty="0">
                <a:cs typeface="Arial" pitchFamily="34" charset="0"/>
              </a:rPr>
              <a:t>[</a:t>
            </a:r>
            <a:r>
              <a:rPr lang="cs-CZ" sz="2000" dirty="0">
                <a:cs typeface="Arial" pitchFamily="34" charset="0"/>
              </a:rPr>
              <a:t>cit. </a:t>
            </a:r>
            <a:r>
              <a:rPr lang="cs-CZ" sz="2000" dirty="0" smtClean="0">
                <a:cs typeface="Arial" pitchFamily="34" charset="0"/>
              </a:rPr>
              <a:t>2012-02-27</a:t>
            </a:r>
            <a:r>
              <a:rPr lang="en-US" sz="2000" dirty="0" smtClean="0">
                <a:cs typeface="Arial" pitchFamily="34" charset="0"/>
              </a:rPr>
              <a:t>]</a:t>
            </a:r>
            <a:r>
              <a:rPr lang="cs-CZ" sz="2000" dirty="0">
                <a:cs typeface="Arial" pitchFamily="34" charset="0"/>
              </a:rPr>
              <a:t>. Dostupný pod licencí </a:t>
            </a:r>
            <a:r>
              <a:rPr lang="cs-CZ" sz="2000" dirty="0" err="1">
                <a:cs typeface="Arial" pitchFamily="34" charset="0"/>
              </a:rPr>
              <a:t>Creative</a:t>
            </a:r>
            <a:r>
              <a:rPr lang="cs-CZ" sz="2000" dirty="0">
                <a:cs typeface="Arial" pitchFamily="34" charset="0"/>
              </a:rPr>
              <a:t> </a:t>
            </a:r>
            <a:r>
              <a:rPr lang="cs-CZ" sz="2000" dirty="0" err="1">
                <a:cs typeface="Arial" pitchFamily="34" charset="0"/>
              </a:rPr>
              <a:t>Commons</a:t>
            </a:r>
            <a:r>
              <a:rPr lang="cs-CZ" sz="2000" dirty="0">
                <a:cs typeface="Arial" pitchFamily="34" charset="0"/>
              </a:rPr>
              <a:t>  </a:t>
            </a:r>
            <a:r>
              <a:rPr lang="cs-CZ" sz="2000" dirty="0" err="1" smtClean="0">
                <a:cs typeface="Arial" pitchFamily="34" charset="0"/>
              </a:rPr>
              <a:t>Attribution</a:t>
            </a:r>
            <a:r>
              <a:rPr lang="cs-CZ" sz="2000" dirty="0" smtClean="0">
                <a:cs typeface="Arial" pitchFamily="34" charset="0"/>
              </a:rPr>
              <a:t> – </a:t>
            </a:r>
            <a:r>
              <a:rPr lang="cs-CZ" sz="2000" dirty="0" err="1" smtClean="0">
                <a:cs typeface="Arial" pitchFamily="34" charset="0"/>
              </a:rPr>
              <a:t>Share</a:t>
            </a:r>
            <a:r>
              <a:rPr lang="cs-CZ" sz="2000" dirty="0" smtClean="0">
                <a:cs typeface="Arial" pitchFamily="34" charset="0"/>
              </a:rPr>
              <a:t> </a:t>
            </a:r>
            <a:r>
              <a:rPr lang="cs-CZ" sz="2000" dirty="0" err="1" smtClean="0">
                <a:cs typeface="Arial" pitchFamily="34" charset="0"/>
              </a:rPr>
              <a:t>Alike</a:t>
            </a:r>
            <a:r>
              <a:rPr lang="cs-CZ" sz="2000" dirty="0" smtClean="0">
                <a:cs typeface="Arial" pitchFamily="34" charset="0"/>
              </a:rPr>
              <a:t> 2.0 </a:t>
            </a:r>
            <a:r>
              <a:rPr lang="cs-CZ" sz="2000" dirty="0" err="1" smtClean="0">
                <a:cs typeface="Arial" pitchFamily="34" charset="0"/>
              </a:rPr>
              <a:t>Germany</a:t>
            </a:r>
            <a:r>
              <a:rPr lang="cs-CZ" sz="2000" dirty="0" smtClean="0">
                <a:cs typeface="Arial" pitchFamily="34" charset="0"/>
              </a:rPr>
              <a:t> </a:t>
            </a:r>
            <a:r>
              <a:rPr lang="cs-CZ" sz="2000" dirty="0">
                <a:cs typeface="Arial" pitchFamily="34" charset="0"/>
              </a:rPr>
              <a:t>na WWW</a:t>
            </a:r>
            <a:r>
              <a:rPr lang="cs-CZ" sz="2000" dirty="0" smtClean="0">
                <a:cs typeface="Arial" pitchFamily="34" charset="0"/>
              </a:rPr>
              <a:t>: </a:t>
            </a:r>
            <a:r>
              <a:rPr lang="cs-CZ" sz="2000" dirty="0" smtClean="0">
                <a:cs typeface="Arial" pitchFamily="34" charset="0"/>
                <a:hlinkClick r:id="rId3"/>
              </a:rPr>
              <a:t>http://commons.wikimedia.org/wiki/</a:t>
            </a:r>
            <a:r>
              <a:rPr lang="cs-CZ" sz="2000" dirty="0" err="1" smtClean="0">
                <a:cs typeface="Arial" pitchFamily="34" charset="0"/>
                <a:hlinkClick r:id="rId3"/>
              </a:rPr>
              <a:t>File:Tannwalder_Spitzberg.jpg</a:t>
            </a:r>
            <a:r>
              <a:rPr lang="cs-CZ" sz="2000" dirty="0" smtClean="0">
                <a:cs typeface="Arial" pitchFamily="34" charset="0"/>
              </a:rPr>
              <a:t>.</a:t>
            </a:r>
          </a:p>
          <a:p>
            <a:r>
              <a:rPr lang="cs-CZ" sz="2000" dirty="0"/>
              <a:t>Obr.3: Vlastní archív</a:t>
            </a:r>
            <a:r>
              <a:rPr lang="en-US" sz="2000" dirty="0"/>
              <a:t>[</a:t>
            </a:r>
            <a:r>
              <a:rPr lang="cs-CZ" sz="2000" dirty="0"/>
              <a:t>2012-02-27</a:t>
            </a:r>
            <a:r>
              <a:rPr lang="en-US" sz="2000" dirty="0"/>
              <a:t>].</a:t>
            </a:r>
            <a:endParaRPr lang="cs-CZ" sz="2000" dirty="0"/>
          </a:p>
          <a:p>
            <a:r>
              <a:rPr lang="cs-CZ" sz="2000" dirty="0"/>
              <a:t>Obr.4: Vlastní </a:t>
            </a:r>
            <a:r>
              <a:rPr lang="cs-CZ" sz="2000" dirty="0" err="1"/>
              <a:t>archí</a:t>
            </a:r>
            <a:r>
              <a:rPr lang="en-US" sz="2000" dirty="0"/>
              <a:t>v[</a:t>
            </a:r>
            <a:r>
              <a:rPr lang="cs-CZ" sz="2000" dirty="0"/>
              <a:t>2012-02-27</a:t>
            </a:r>
            <a:r>
              <a:rPr lang="en-US" sz="2000" dirty="0"/>
              <a:t>].</a:t>
            </a:r>
            <a:endParaRPr lang="cs-CZ" sz="2000" dirty="0"/>
          </a:p>
          <a:p>
            <a:endParaRPr lang="cs-CZ" sz="2000" dirty="0"/>
          </a:p>
          <a:p>
            <a:endParaRPr lang="cs-CZ" sz="2000" dirty="0"/>
          </a:p>
          <a:p>
            <a:pPr marL="0" indent="0">
              <a:buNone/>
            </a:pPr>
            <a:endParaRPr lang="cs-CZ" sz="2000" dirty="0"/>
          </a:p>
          <a:p>
            <a:endParaRPr lang="cs-CZ" sz="2000" dirty="0"/>
          </a:p>
        </p:txBody>
      </p:sp>
      <p:sp>
        <p:nvSpPr>
          <p:cNvPr id="2" name="Nadpis 1"/>
          <p:cNvSpPr>
            <a:spLocks noGrp="1"/>
          </p:cNvSpPr>
          <p:nvPr>
            <p:ph type="title"/>
          </p:nvPr>
        </p:nvSpPr>
        <p:spPr/>
        <p:txBody>
          <a:bodyPr/>
          <a:lstStyle/>
          <a:p>
            <a:r>
              <a:rPr lang="cs-CZ" dirty="0"/>
              <a:t>Použité zdroje.</a:t>
            </a:r>
          </a:p>
        </p:txBody>
      </p:sp>
      <p:sp>
        <p:nvSpPr>
          <p:cNvPr id="4" name="Zástupný symbol pro zápatí 3"/>
          <p:cNvSpPr>
            <a:spLocks noGrp="1"/>
          </p:cNvSpPr>
          <p:nvPr>
            <p:ph type="ftr" sz="quarter" idx="11"/>
          </p:nvPr>
        </p:nvSpPr>
        <p:spPr>
          <a:xfrm>
            <a:off x="2555776" y="6492875"/>
            <a:ext cx="4666394" cy="365125"/>
          </a:xfrm>
        </p:spPr>
        <p:txBody>
          <a:bodyPr/>
          <a:lstStyle/>
          <a:p>
            <a:pPr>
              <a:defRPr/>
            </a:pPr>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21956269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lnění">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Vlnění">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lnění">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129</TotalTime>
  <Words>318</Words>
  <Application>Microsoft Office PowerPoint</Application>
  <PresentationFormat>Předvádění na obrazovce (4:3)</PresentationFormat>
  <Paragraphs>58</Paragraphs>
  <Slides>7</Slides>
  <Notes>0</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7</vt:i4>
      </vt:variant>
    </vt:vector>
  </HeadingPairs>
  <TitlesOfParts>
    <vt:vector size="9" baseType="lpstr">
      <vt:lpstr>Vlnění</vt:lpstr>
      <vt:lpstr>Acrobat Document</vt:lpstr>
      <vt:lpstr>Název školy: Svobodná základní škola, o.p.s. Autor: Gabriela Divišová Název materiálu: VY_32_INOVACE_10_ČR-naše vlast  Rozhledny Název: Rozhledny Jablonecka-Špičák  Číslo projektu: CZ.1.07/1.4.00/21.0929</vt:lpstr>
      <vt:lpstr>Prezentace aplikace PowerPoint</vt:lpstr>
      <vt:lpstr> Rozhledny Jablonecka   Špičák</vt:lpstr>
      <vt:lpstr>K výhledu je nutné vystoupat  69 schodů , odměnou je nádherný kruhový výhled na Jizerské hory, Krkonoše, Černou Studnici, Ještědský hřeben.  </vt:lpstr>
      <vt:lpstr>V jakém roce rozhledna Špičák oslavila sto let?</vt:lpstr>
      <vt:lpstr>Kdy byla postavena rozhledna?</vt:lpstr>
      <vt:lpstr>Použité zdroje.</vt:lpstr>
    </vt:vector>
  </TitlesOfParts>
  <Company>PRECIOSA, a.s.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Gabriela Divišová</dc:creator>
  <cp:lastModifiedBy>PC</cp:lastModifiedBy>
  <cp:revision>37</cp:revision>
  <dcterms:created xsi:type="dcterms:W3CDTF">2012-02-27T19:25:13Z</dcterms:created>
  <dcterms:modified xsi:type="dcterms:W3CDTF">2012-08-20T08:44:54Z</dcterms:modified>
</cp:coreProperties>
</file>