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62" r:id="rId4"/>
    <p:sldId id="264" r:id="rId5"/>
    <p:sldId id="265" r:id="rId6"/>
    <p:sldId id="266" r:id="rId7"/>
    <p:sldId id="267" r:id="rId8"/>
    <p:sldId id="263" r:id="rId9"/>
    <p:sldId id="260" r:id="rId10"/>
    <p:sldId id="261" r:id="rId11"/>
    <p:sldId id="258" r:id="rId12"/>
    <p:sldId id="259" r:id="rId13"/>
    <p:sldId id="268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VY_32_INOVACE_01_M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145261"/>
              </p:ext>
            </p:extLst>
          </p:nvPr>
        </p:nvGraphicFramePr>
        <p:xfrm>
          <a:off x="1476375" y="2924175"/>
          <a:ext cx="6208713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– listopad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Přirozená čísla v oboru 0 - 100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Sudá a lichá čísla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 hledání čísla nejmenšího nebo největšího a poté určení daného čísla, jestli jde o sudé nebo liché číslo. Po správném  splnění zadaných úkolů se postupně staví stavba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geom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těles – celkem 10  dílů = hrad.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97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4" y="5052545"/>
            <a:ext cx="7418686" cy="882119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92D050"/>
                  </a:outerShdw>
                </a:effectLst>
                <a:latin typeface="Eras Demi ITC" pitchFamily="34" charset="0"/>
              </a:rPr>
              <a:t>Sudá a lichá čísla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effectLst>
                <a:outerShdw blurRad="50800" dist="50800" dir="5400000" algn="ctr" rotWithShape="0">
                  <a:srgbClr val="92D050"/>
                </a:outerShdw>
              </a:effectLst>
              <a:latin typeface="Eras Demi ITC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MATEMATIKA</a:t>
            </a:r>
            <a:br>
              <a:rPr lang="cs-CZ" dirty="0" smtClean="0"/>
            </a:br>
            <a:r>
              <a:rPr lang="cs-CZ" dirty="0" smtClean="0"/>
              <a:t>2. a 3</a:t>
            </a:r>
            <a:r>
              <a:rPr lang="cs-CZ" dirty="0" smtClean="0"/>
              <a:t>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938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7596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39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91242" y="324850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:split/>
      </p:transition>
    </mc:Choice>
    <mc:Fallback xmlns="">
      <p:transition spd="slow" advClick="0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7 L 0.30434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08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26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47001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36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91242" y="33258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41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3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40741E-7 L 0.48281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32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9310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33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7 L 0.31198 0.07199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90" y="3588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67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3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nejmenší 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62988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30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60669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3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7 L 0.48906 0.0719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44" y="3588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19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3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Vyber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 </a:t>
            </a: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číslo.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4209310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38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16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091242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pokračovat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oúhlý trojúhelník 30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3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L 0.31198 0.0736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90" y="368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nejmenší?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1091243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75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651839" y="333234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92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</a:t>
            </a:r>
            <a:r>
              <a:rPr lang="cs-CZ" sz="5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</a:t>
            </a: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a  poslední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oúhlý trojúhelník 29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oúhlý trojúhelník 30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3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7.40741E-7 L 0.65295 0.0736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39" y="3681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500"/>
                            </p:stCondLst>
                            <p:childTnLst>
                              <p:par>
                                <p:cTn id="6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732240" y="535960"/>
            <a:ext cx="1872208" cy="1224136"/>
          </a:xfrm>
          <a:prstGeom prst="cloud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49780" y="1148028"/>
            <a:ext cx="5616624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Které číslo je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největší?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534" y="2115937"/>
            <a:ext cx="6170689" cy="792088"/>
          </a:xfrm>
          <a:prstGeom prst="rect">
            <a:avLst/>
          </a:prstGeom>
          <a:noFill/>
          <a:ln>
            <a:noFill/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                nebo               </a:t>
            </a:r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67498" y="2160400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sudé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09310" y="2160399"/>
            <a:ext cx="1336395" cy="703161"/>
          </a:xfrm>
          <a:prstGeom prst="round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liché</a:t>
            </a:r>
            <a:endParaRPr lang="cs-CZ" sz="4000" dirty="0"/>
          </a:p>
        </p:txBody>
      </p:sp>
      <p:sp>
        <p:nvSpPr>
          <p:cNvPr id="19" name="Vodorovný svitek 18"/>
          <p:cNvSpPr/>
          <p:nvPr/>
        </p:nvSpPr>
        <p:spPr>
          <a:xfrm>
            <a:off x="449780" y="3327154"/>
            <a:ext cx="1853967" cy="990191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Chyba!</a:t>
            </a:r>
          </a:p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Oprav se!!!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63435" y="2999328"/>
            <a:ext cx="2304256" cy="1676420"/>
          </a:xfrm>
          <a:prstGeom prst="horizontalScroll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23BB3C"/>
                </a:solidFill>
              </a:rPr>
              <a:t>Správně!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651839" y="344298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66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091242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64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207597" y="332656"/>
            <a:ext cx="1212505" cy="57606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28</a:t>
            </a:r>
            <a:endParaRPr lang="cs-CZ" sz="5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6645914" y="5157192"/>
            <a:ext cx="2362733" cy="1366981"/>
          </a:xfrm>
          <a:prstGeom prst="rightArrow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95000"/>
                <a:lumOff val="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2877609" y="3189466"/>
            <a:ext cx="2592288" cy="64807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ravoúhlý trojúhelník 31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ravoúhlý trojúhelník 32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3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0.48229 0.0719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15" y="3588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500"/>
                            </p:stCondLst>
                            <p:childTnLst>
                              <p:par>
                                <p:cTn id="8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3" grpId="0" animBg="1"/>
      <p:bldP spid="13" grpId="0"/>
      <p:bldP spid="15" grpId="0"/>
      <p:bldP spid="16" grpId="0" animBg="1"/>
      <p:bldP spid="17" grpId="0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12" grpId="0" animBg="1"/>
      <p:bldP spid="2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5696" y="5229200"/>
            <a:ext cx="936104" cy="8640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696073" y="5229200"/>
            <a:ext cx="955361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508104" y="5229200"/>
            <a:ext cx="936104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93076" y="4797152"/>
            <a:ext cx="1725990" cy="43204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09310" y="4797152"/>
            <a:ext cx="1725990" cy="41284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2877609" y="3189466"/>
            <a:ext cx="2592288" cy="64807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58092" y="3837538"/>
            <a:ext cx="484271" cy="959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88034" y="3837538"/>
            <a:ext cx="484271" cy="9596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oúhlý trojúhelník 9"/>
          <p:cNvSpPr/>
          <p:nvPr/>
        </p:nvSpPr>
        <p:spPr>
          <a:xfrm>
            <a:off x="5220072" y="4079692"/>
            <a:ext cx="715228" cy="71746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ravoúhlý trojúhelník 10"/>
          <p:cNvSpPr/>
          <p:nvPr/>
        </p:nvSpPr>
        <p:spPr>
          <a:xfrm rot="16200000">
            <a:off x="2398309" y="4061387"/>
            <a:ext cx="715228" cy="751839"/>
          </a:xfrm>
          <a:prstGeom prst="rt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980728"/>
            <a:ext cx="69847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3">
                    <a:lumMod val="75000"/>
                  </a:schemeClr>
                </a:solidFill>
                <a:latin typeface="Trebuchet MS" pitchFamily="34" charset="0"/>
                <a:cs typeface="FrankRuehl" pitchFamily="34" charset="-79"/>
              </a:rPr>
              <a:t>VÝBORNĚ,</a:t>
            </a:r>
          </a:p>
          <a:p>
            <a:r>
              <a:rPr lang="cs-CZ" sz="6600" b="1" dirty="0" smtClean="0">
                <a:solidFill>
                  <a:schemeClr val="accent3">
                    <a:lumMod val="75000"/>
                  </a:schemeClr>
                </a:solidFill>
                <a:latin typeface="Trebuchet MS" pitchFamily="34" charset="0"/>
                <a:cs typeface="FrankRuehl" pitchFamily="34" charset="-79"/>
              </a:rPr>
              <a:t>DOBRÁ PRÁCE!!!</a:t>
            </a:r>
            <a:endParaRPr lang="cs-CZ" sz="6600" b="1" dirty="0">
              <a:solidFill>
                <a:schemeClr val="accent3">
                  <a:lumMod val="75000"/>
                </a:schemeClr>
              </a:solidFill>
              <a:latin typeface="Trebuchet MS" pitchFamily="34" charset="0"/>
              <a:cs typeface="FrankRuehl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9635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9213" y="2636912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</a:rPr>
              <a:t>AHOJ PŘÍŠTĚ .</a:t>
            </a:r>
            <a:endParaRPr lang="cs-CZ" sz="72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959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84</TotalTime>
  <Words>358</Words>
  <Application>Microsoft Office PowerPoint</Application>
  <PresentationFormat>Předvádění na obrazovce (4:3)</PresentationFormat>
  <Paragraphs>136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Martin a Lída</cp:lastModifiedBy>
  <cp:revision>21</cp:revision>
  <dcterms:created xsi:type="dcterms:W3CDTF">2012-07-25T20:08:11Z</dcterms:created>
  <dcterms:modified xsi:type="dcterms:W3CDTF">2012-08-21T08:11:39Z</dcterms:modified>
</cp:coreProperties>
</file>