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8" r:id="rId2"/>
    <p:sldId id="256" r:id="rId3"/>
    <p:sldId id="258" r:id="rId4"/>
    <p:sldId id="262" r:id="rId5"/>
    <p:sldId id="263" r:id="rId6"/>
    <p:sldId id="264" r:id="rId7"/>
    <p:sldId id="265" r:id="rId8"/>
    <p:sldId id="259" r:id="rId9"/>
    <p:sldId id="260" r:id="rId10"/>
    <p:sldId id="266" r:id="rId11"/>
    <p:sldId id="267" r:id="rId12"/>
    <p:sldId id="261" r:id="rId13"/>
    <p:sldId id="257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722376" y="2688336"/>
            <a:ext cx="7772400" cy="3108960"/>
          </a:xfrm>
        </p:spPr>
        <p:txBody>
          <a:bodyPr anchor="t" anchorCtr="0">
            <a:noAutofit/>
          </a:bodyPr>
          <a:lstStyle>
            <a:lvl1pPr algn="ctr">
              <a:defRPr lang="en-US" sz="6200" b="1" cap="none" spc="0" dirty="0" smtClean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722376" y="1133856"/>
            <a:ext cx="7772400" cy="1508760"/>
          </a:xfrm>
        </p:spPr>
        <p:txBody>
          <a:bodyPr anchor="b">
            <a:normAutofit/>
          </a:bodyPr>
          <a:lstStyle>
            <a:lvl1pPr marL="0" indent="0" algn="ctr">
              <a:buNone/>
              <a:defRPr lang="en-US" sz="2200" b="0">
                <a:solidFill>
                  <a:schemeClr val="tx2">
                    <a:shade val="55000"/>
                  </a:schemeClr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95EC1D4A-A796-47C3-A63E-CE236FB377E2}" type="datetimeFigureOut">
              <a:rPr lang="cs-CZ" smtClean="0"/>
              <a:t>21.8.2012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21.8.2012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690563" y="491696"/>
            <a:ext cx="7762875" cy="5874608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77240" y="795996"/>
            <a:ext cx="7589520" cy="3112843"/>
          </a:xfrm>
        </p:spPr>
        <p:txBody>
          <a:bodyPr anchor="b">
            <a:normAutofit/>
          </a:bodyPr>
          <a:lstStyle>
            <a:lvl1pPr algn="ctr">
              <a:buNone/>
              <a:defRPr lang="en-US" sz="6200" b="1" cap="none" spc="0" dirty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77240" y="3948552"/>
            <a:ext cx="7589520" cy="1509712"/>
          </a:xfrm>
        </p:spPr>
        <p:txBody>
          <a:bodyPr anchor="t">
            <a:normAutofit/>
          </a:bodyPr>
          <a:lstStyle>
            <a:lvl1pPr indent="0" algn="ctr">
              <a:buNone/>
              <a:defRPr lang="en-US" sz="22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>
          <a:xfrm>
            <a:off x="762000" y="5958840"/>
            <a:ext cx="2133600" cy="365760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21.8.2012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>
          <a:xfrm>
            <a:off x="3124200" y="5958840"/>
            <a:ext cx="28956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>
          <a:xfrm>
            <a:off x="6248400" y="5958840"/>
            <a:ext cx="2133600" cy="365760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21.8.2012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965960" y="2785402"/>
            <a:ext cx="5760720" cy="914400"/>
          </a:xfrm>
        </p:spPr>
        <p:txBody>
          <a:bodyPr lIns="91440" rIns="91440" anchor="ctr">
            <a:noAutofit/>
          </a:bodyPr>
          <a:lstStyle>
            <a:lvl1pPr algn="ctr">
              <a:defRPr sz="35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1600200" y="547468"/>
            <a:ext cx="3383280" cy="639762"/>
          </a:xfrm>
          <a:prstGeom prst="roundRect">
            <a:avLst>
              <a:gd name="adj" fmla="val 6772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1600200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5128846" y="547468"/>
            <a:ext cx="3383280" cy="639762"/>
          </a:xfrm>
          <a:prstGeom prst="roundRect">
            <a:avLst>
              <a:gd name="adj" fmla="val 5673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5128846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21.8.2012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21.8.2012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21.8.2012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828801" y="2888565"/>
            <a:ext cx="5486400" cy="914400"/>
          </a:xfrm>
        </p:spPr>
        <p:txBody>
          <a:bodyPr anchor="b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l">
              <a:defRPr sz="28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2590800" y="602566"/>
            <a:ext cx="5943600" cy="54864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 rot="16200000">
            <a:off x="-859303" y="2888566"/>
            <a:ext cx="5486400" cy="914400"/>
          </a:xfrm>
        </p:spPr>
        <p:txBody>
          <a:bodyPr lIns="91440" rIns="91440"/>
          <a:lstStyle>
            <a:lvl1pPr marL="0" indent="0" algn="l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21.8.2012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4740812" y="794822"/>
            <a:ext cx="3960051" cy="5294376"/>
          </a:xfrm>
          <a:prstGeom prst="roundRect">
            <a:avLst>
              <a:gd name="adj" fmla="val 3541"/>
            </a:avLst>
          </a:prstGeom>
          <a:solidFill>
            <a:srgbClr val="FFFFFF">
              <a:alpha val="40000"/>
            </a:srgbClr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277728" y="3501743"/>
            <a:ext cx="3200400" cy="1143000"/>
          </a:xfrm>
        </p:spPr>
        <p:txBody>
          <a:bodyPr anchor="t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ctr">
              <a:buNone/>
              <a:defRPr sz="26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527537" y="821202"/>
            <a:ext cx="4550899" cy="5215597"/>
          </a:xfrm>
          <a:prstGeom prst="roundRect">
            <a:avLst>
              <a:gd name="adj" fmla="val 622"/>
            </a:avLst>
          </a:prstGeom>
          <a:solidFill>
            <a:schemeClr val="bg1">
              <a:lumMod val="85000"/>
            </a:schemeClr>
          </a:solidFill>
          <a:ln w="101600">
            <a:solidFill>
              <a:srgbClr val="FFFFFF"/>
            </a:solidFill>
            <a:miter lim="800000"/>
          </a:ln>
          <a:effectLst>
            <a:outerShdw blurRad="65000" dist="25000" dir="5400000" algn="t" rotWithShape="0">
              <a:schemeClr val="bg2">
                <a:shade val="30000"/>
                <a:satMod val="250000"/>
                <a:alpha val="85000"/>
              </a:schemeClr>
            </a:outerShdw>
          </a:effectLst>
          <a:scene3d>
            <a:camera prst="orthographicFront"/>
            <a:lightRig rig="soft" dir="t">
              <a:rot lat="0" lon="0" rev="20100000"/>
            </a:lightRig>
          </a:scene3d>
          <a:sp3d contourW="3810">
            <a:bevelT w="95250" h="25400"/>
            <a:contourClr>
              <a:schemeClr val="bg2">
                <a:shade val="45000"/>
                <a:satMod val="145000"/>
              </a:schemeClr>
            </a:contourClr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>
                <a:solidFill>
                  <a:schemeClr val="tx1"/>
                </a:solidFill>
              </a:defRPr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277728" y="1600200"/>
            <a:ext cx="3200400" cy="1825343"/>
          </a:xfrm>
        </p:spPr>
        <p:txBody>
          <a:bodyPr bIns="0" anchor="b">
            <a:normAutofit/>
          </a:bodyPr>
          <a:lstStyle>
            <a:lvl1pPr marL="0" marR="0" indent="0" algn="ctr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21.8.2012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342900" y="228600"/>
            <a:ext cx="8458200" cy="6400800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95EC1D4A-A796-47C3-A63E-CE236FB377E2}" type="datetimeFigureOut">
              <a:rPr lang="cs-CZ" smtClean="0"/>
              <a:t>21.8.2012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14404"/>
            <a:ext cx="2895600" cy="36576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defPPr>
        <a:defRPr sz="4400">
          <a:solidFill>
            <a:schemeClr val="tx2">
              <a:shade val="80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53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/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457200" indent="-274320" algn="l" eaLnBrk="1" hangingPunct="1">
        <a:buClr>
          <a:schemeClr val="accent1"/>
        </a:buClr>
        <a:buSzPct val="80000"/>
        <a:buFont typeface="Wingdings 2" pitchFamily="18" charset="2"/>
        <a:buChar char="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758952" indent="-228600" algn="l" eaLnBrk="1" hangingPunct="1">
        <a:buClr>
          <a:schemeClr val="accent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1033272" indent="-228600" algn="l" eaLnBrk="1" hangingPunct="1">
        <a:buClr>
          <a:schemeClr val="accent3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298448" indent="-228600" algn="l" eaLnBrk="1" hangingPunct="1">
        <a:buClr>
          <a:schemeClr val="accent4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554480" indent="-228600" algn="l" eaLnBrk="1" hangingPunct="1">
        <a:buClr>
          <a:schemeClr val="accent5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810512" indent="-228600" algn="l" eaLnBrk="1" hangingPunct="1">
        <a:buClr>
          <a:schemeClr val="accent6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207568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340864" indent="-228600" algn="l" eaLnBrk="1" hangingPunct="1">
        <a:buClr>
          <a:schemeClr val="accent2"/>
        </a:buClr>
        <a:buFont typeface="Wingdings 2" pitchFamily="18" charset="2"/>
        <a:buChar char=""/>
        <a:defRPr sz="1600" baseline="0">
          <a:latin typeface="+mn-lt"/>
        </a:defRPr>
      </a:lvl8pPr>
      <a:lvl9pPr marL="2596896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692150"/>
            <a:ext cx="7245350" cy="177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539750" y="2420938"/>
            <a:ext cx="82089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b="1" smtClean="0">
                <a:latin typeface="Calibri" pitchFamily="34" charset="0"/>
              </a:rPr>
              <a:t>VY_32_INOVACE_03_M</a:t>
            </a:r>
            <a:r>
              <a:rPr lang="cs-CZ" b="1" dirty="0">
                <a:latin typeface="Calibri" pitchFamily="34" charset="0"/>
              </a:rPr>
              <a:t>_ 2</a:t>
            </a:r>
          </a:p>
        </p:txBody>
      </p:sp>
      <p:graphicFrame>
        <p:nvGraphicFramePr>
          <p:cNvPr id="13348" name="Group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189515"/>
              </p:ext>
            </p:extLst>
          </p:nvPr>
        </p:nvGraphicFramePr>
        <p:xfrm>
          <a:off x="1476375" y="2924175"/>
          <a:ext cx="6208713" cy="3603372"/>
        </p:xfrm>
        <a:graphic>
          <a:graphicData uri="http://schemas.openxmlformats.org/drawingml/2006/table">
            <a:tbl>
              <a:tblPr/>
              <a:tblGrid>
                <a:gridCol w="2139950"/>
                <a:gridCol w="4068763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1) Jméno autora výukového materiálu (VM), škola: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Miroslava Červená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Základní škola a mateřská škola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Skalsko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,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okres Mladá Boleslav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2) Období vzniku VM: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Září – listopad  2011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3) Využití VM v ročníku ZŠ: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2. a  3.ročník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ZŠ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7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4) Vzdělávací oblast: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Matematika a její aplikace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6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    Vzdělávací obor: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Matematika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6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    Tématický okruh: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Přirozená čísla v oboru 0 - 100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6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    Téma: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Sudá a lichá čísla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5) Metodický list, anotace: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Procvičování  hledání čísla nejmenšího nebo největšího a poté určení daného čísla, jestli jde o sudé nebo liché číslo. Po správném  splnění zadaných úkolů se postupně staví stavba z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geom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.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těles – celkem 10  dílů = hrad.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6) Zdroje: obrázků, hudby…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http://www.casopismisa.cz/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89994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27584" y="3750103"/>
            <a:ext cx="7772400" cy="1479097"/>
          </a:xfrm>
        </p:spPr>
        <p:txBody>
          <a:bodyPr/>
          <a:lstStyle/>
          <a:p>
            <a:r>
              <a:rPr lang="cs-CZ" sz="6600" dirty="0">
                <a:solidFill>
                  <a:schemeClr val="accent1">
                    <a:lumMod val="50000"/>
                  </a:schemeClr>
                </a:solidFill>
                <a:effectLst>
                  <a:outerShdw blurRad="50800" dist="50800" dir="5400000" algn="ctr" rotWithShape="0">
                    <a:srgbClr val="92D050"/>
                  </a:outerShdw>
                </a:effectLst>
                <a:latin typeface="Eras Demi ITC" pitchFamily="34" charset="0"/>
              </a:rPr>
              <a:t>Sudá a lichá čísla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55576" y="1772816"/>
            <a:ext cx="7772400" cy="1508760"/>
          </a:xfrm>
        </p:spPr>
        <p:txBody>
          <a:bodyPr>
            <a:normAutofit fontScale="85000" lnSpcReduction="20000"/>
          </a:bodyPr>
          <a:lstStyle/>
          <a:p>
            <a:r>
              <a:rPr lang="cs-CZ" sz="6600" dirty="0"/>
              <a:t>MATEMATIKA</a:t>
            </a:r>
            <a:br>
              <a:rPr lang="cs-CZ" sz="6600" dirty="0"/>
            </a:br>
            <a:r>
              <a:rPr lang="cs-CZ" sz="6600" dirty="0"/>
              <a:t>2. a 3</a:t>
            </a:r>
            <a:r>
              <a:rPr lang="cs-CZ" sz="6600" dirty="0" smtClean="0"/>
              <a:t>. ročník</a:t>
            </a:r>
            <a:endParaRPr lang="cs-CZ" sz="66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99388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rak 2"/>
          <p:cNvSpPr/>
          <p:nvPr/>
        </p:nvSpPr>
        <p:spPr>
          <a:xfrm>
            <a:off x="6732240" y="535960"/>
            <a:ext cx="1872208" cy="1224136"/>
          </a:xfrm>
          <a:prstGeom prst="cloud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449780" y="1148028"/>
            <a:ext cx="5616624" cy="792088"/>
          </a:xfrm>
          <a:prstGeom prst="rect">
            <a:avLst/>
          </a:prstGeom>
          <a:noFill/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Které číslo je </a:t>
            </a:r>
            <a:r>
              <a:rPr lang="cs-CZ" sz="4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nejmenší </a:t>
            </a:r>
            <a:r>
              <a:rPr lang="cs-CZ" sz="4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?</a:t>
            </a:r>
          </a:p>
        </p:txBody>
      </p:sp>
      <p:sp>
        <p:nvSpPr>
          <p:cNvPr id="15" name="Obdélník 14"/>
          <p:cNvSpPr/>
          <p:nvPr/>
        </p:nvSpPr>
        <p:spPr>
          <a:xfrm>
            <a:off x="417534" y="2115937"/>
            <a:ext cx="6170689" cy="792088"/>
          </a:xfrm>
          <a:prstGeom prst="rect">
            <a:avLst/>
          </a:prstGeom>
          <a:noFill/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Je                 nebo                ?</a:t>
            </a:r>
            <a:endParaRPr lang="cs-CZ" sz="4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1167498" y="2160400"/>
            <a:ext cx="1336395" cy="703161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accent6">
                    <a:lumMod val="50000"/>
                  </a:schemeClr>
                </a:solidFill>
              </a:rPr>
              <a:t>sudé</a:t>
            </a:r>
            <a:endParaRPr lang="cs-CZ" sz="4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4209310" y="2160399"/>
            <a:ext cx="1336395" cy="703161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accent6">
                    <a:lumMod val="50000"/>
                  </a:schemeClr>
                </a:solidFill>
              </a:rPr>
              <a:t>liché</a:t>
            </a:r>
            <a:endParaRPr lang="cs-CZ" sz="4000" dirty="0"/>
          </a:p>
        </p:txBody>
      </p:sp>
      <p:sp>
        <p:nvSpPr>
          <p:cNvPr id="19" name="Vodorovný svitek 18"/>
          <p:cNvSpPr/>
          <p:nvPr/>
        </p:nvSpPr>
        <p:spPr>
          <a:xfrm>
            <a:off x="449780" y="3327154"/>
            <a:ext cx="1853967" cy="990191"/>
          </a:xfrm>
          <a:prstGeom prst="horizontalScroll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Chyba!</a:t>
            </a:r>
          </a:p>
          <a:p>
            <a:pPr algn="ctr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Oprav se!!!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0" name="Vodorovný svitek 19"/>
          <p:cNvSpPr/>
          <p:nvPr/>
        </p:nvSpPr>
        <p:spPr>
          <a:xfrm>
            <a:off x="6563435" y="2999328"/>
            <a:ext cx="2304256" cy="1676420"/>
          </a:xfrm>
          <a:prstGeom prst="horizontalScroll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23BB3C"/>
                </a:solidFill>
              </a:rPr>
              <a:t>Správně!</a:t>
            </a:r>
          </a:p>
        </p:txBody>
      </p:sp>
      <p:sp>
        <p:nvSpPr>
          <p:cNvPr id="21" name="Zaoblený obdélník 20"/>
          <p:cNvSpPr/>
          <p:nvPr/>
        </p:nvSpPr>
        <p:spPr>
          <a:xfrm>
            <a:off x="2651839" y="344298"/>
            <a:ext cx="1212505" cy="57606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23</a:t>
            </a:r>
            <a:endParaRPr lang="cs-CZ" sz="5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1091242" y="344298"/>
            <a:ext cx="1212505" cy="57606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4</a:t>
            </a:r>
            <a:r>
              <a:rPr lang="cs-CZ" sz="5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</a:t>
            </a:r>
            <a:endParaRPr lang="cs-CZ" sz="5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3" name="Zaoblený obdélník 22"/>
          <p:cNvSpPr/>
          <p:nvPr/>
        </p:nvSpPr>
        <p:spPr>
          <a:xfrm>
            <a:off x="4207597" y="332656"/>
            <a:ext cx="1212505" cy="57606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37</a:t>
            </a:r>
            <a:endParaRPr lang="cs-CZ" sz="5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Šipka doprava 11">
            <a:hlinkClick r:id="" action="ppaction://hlinkshowjump?jump=nextslide"/>
          </p:cNvPr>
          <p:cNvSpPr/>
          <p:nvPr/>
        </p:nvSpPr>
        <p:spPr>
          <a:xfrm>
            <a:off x="6645914" y="5157192"/>
            <a:ext cx="2362733" cy="1366981"/>
          </a:xfrm>
          <a:prstGeom prst="rightArrow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tx1">
                <a:lumMod val="95000"/>
                <a:lumOff val="5000"/>
              </a:schemeClr>
            </a:solidFill>
            <a:prstDash val="sysDash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5">
                    <a:lumMod val="75000"/>
                  </a:schemeClr>
                </a:solidFill>
              </a:rPr>
              <a:t>pokračovat</a:t>
            </a:r>
            <a:endParaRPr lang="cs-CZ" sz="28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1835696" y="5229200"/>
            <a:ext cx="936104" cy="86409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0506177"/>
      </p:ext>
    </p:extLst>
  </p:cSld>
  <p:clrMapOvr>
    <a:masterClrMapping/>
  </p:clrMapOvr>
  <p:transition spd="slow" advClick="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7037E-7 L 0.48229 0.07199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115" y="3588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500"/>
                            </p:stCondLst>
                            <p:childTnLst>
                              <p:par>
                                <p:cTn id="69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6" presetClass="emph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8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6" presetClass="emph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8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00"/>
                            </p:stCondLst>
                            <p:childTnLst>
                              <p:par>
                                <p:cTn id="9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3" grpId="0" animBg="1"/>
      <p:bldP spid="13" grpId="0"/>
      <p:bldP spid="15" grpId="0"/>
      <p:bldP spid="16" grpId="0" animBg="1"/>
      <p:bldP spid="17" grpId="0" animBg="1"/>
      <p:bldP spid="19" grpId="0" animBg="1"/>
      <p:bldP spid="19" grpId="1" animBg="1"/>
      <p:bldP spid="20" grpId="0" animBg="1"/>
      <p:bldP spid="21" grpId="0" animBg="1"/>
      <p:bldP spid="21" grpId="1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12" grpId="0" animBg="1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rak 2"/>
          <p:cNvSpPr/>
          <p:nvPr/>
        </p:nvSpPr>
        <p:spPr>
          <a:xfrm>
            <a:off x="6732240" y="535960"/>
            <a:ext cx="1872208" cy="1224136"/>
          </a:xfrm>
          <a:prstGeom prst="cloud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449780" y="1148028"/>
            <a:ext cx="5616624" cy="792088"/>
          </a:xfrm>
          <a:prstGeom prst="rect">
            <a:avLst/>
          </a:prstGeom>
          <a:noFill/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Vyber </a:t>
            </a:r>
            <a:r>
              <a:rPr lang="cs-CZ" sz="4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největší </a:t>
            </a:r>
            <a:r>
              <a:rPr lang="cs-CZ" sz="4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číslo.</a:t>
            </a:r>
          </a:p>
        </p:txBody>
      </p:sp>
      <p:sp>
        <p:nvSpPr>
          <p:cNvPr id="15" name="Obdélník 14"/>
          <p:cNvSpPr/>
          <p:nvPr/>
        </p:nvSpPr>
        <p:spPr>
          <a:xfrm>
            <a:off x="417534" y="2115937"/>
            <a:ext cx="6170689" cy="792088"/>
          </a:xfrm>
          <a:prstGeom prst="rect">
            <a:avLst/>
          </a:prstGeom>
          <a:noFill/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Je                 nebo                ?</a:t>
            </a:r>
            <a:endParaRPr lang="cs-CZ" sz="4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1167498" y="2160400"/>
            <a:ext cx="1336395" cy="703161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accent6">
                    <a:lumMod val="50000"/>
                  </a:schemeClr>
                </a:solidFill>
              </a:rPr>
              <a:t>sudé</a:t>
            </a:r>
            <a:endParaRPr lang="cs-CZ" sz="4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4209310" y="2160399"/>
            <a:ext cx="1336395" cy="703161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accent6">
                    <a:lumMod val="50000"/>
                  </a:schemeClr>
                </a:solidFill>
              </a:rPr>
              <a:t>liché</a:t>
            </a:r>
            <a:endParaRPr lang="cs-CZ" sz="4000" dirty="0"/>
          </a:p>
        </p:txBody>
      </p:sp>
      <p:sp>
        <p:nvSpPr>
          <p:cNvPr id="19" name="Vodorovný svitek 18"/>
          <p:cNvSpPr/>
          <p:nvPr/>
        </p:nvSpPr>
        <p:spPr>
          <a:xfrm>
            <a:off x="449780" y="3327154"/>
            <a:ext cx="1853967" cy="990191"/>
          </a:xfrm>
          <a:prstGeom prst="horizontalScroll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Chyba!</a:t>
            </a:r>
          </a:p>
          <a:p>
            <a:pPr algn="ctr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Oprav se!!!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0" name="Vodorovný svitek 19"/>
          <p:cNvSpPr/>
          <p:nvPr/>
        </p:nvSpPr>
        <p:spPr>
          <a:xfrm>
            <a:off x="6563435" y="2999328"/>
            <a:ext cx="2304256" cy="1676420"/>
          </a:xfrm>
          <a:prstGeom prst="horizontalScroll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23BB3C"/>
                </a:solidFill>
              </a:rPr>
              <a:t>Správně!</a:t>
            </a:r>
          </a:p>
        </p:txBody>
      </p:sp>
      <p:sp>
        <p:nvSpPr>
          <p:cNvPr id="21" name="Zaoblený obdélník 20"/>
          <p:cNvSpPr/>
          <p:nvPr/>
        </p:nvSpPr>
        <p:spPr>
          <a:xfrm>
            <a:off x="4209310" y="332656"/>
            <a:ext cx="1212505" cy="57606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3</a:t>
            </a:r>
            <a:r>
              <a:rPr lang="cs-CZ" sz="5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9</a:t>
            </a:r>
            <a:endParaRPr lang="cs-CZ" sz="5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2651839" y="333234"/>
            <a:ext cx="1212505" cy="57606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2</a:t>
            </a:r>
            <a:r>
              <a:rPr lang="cs-CZ" sz="5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</a:t>
            </a:r>
            <a:endParaRPr lang="cs-CZ" sz="5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3" name="Zaoblený obdélník 22"/>
          <p:cNvSpPr/>
          <p:nvPr/>
        </p:nvSpPr>
        <p:spPr>
          <a:xfrm>
            <a:off x="1091242" y="344298"/>
            <a:ext cx="1212505" cy="57606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3</a:t>
            </a:r>
            <a:r>
              <a:rPr lang="cs-CZ" sz="5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3</a:t>
            </a:r>
            <a:endParaRPr lang="cs-CZ" sz="5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Šipka doprava 11">
            <a:hlinkClick r:id="" action="ppaction://hlinkshowjump?jump=nextslide"/>
          </p:cNvPr>
          <p:cNvSpPr/>
          <p:nvPr/>
        </p:nvSpPr>
        <p:spPr>
          <a:xfrm>
            <a:off x="6645914" y="5157192"/>
            <a:ext cx="2362733" cy="1366981"/>
          </a:xfrm>
          <a:prstGeom prst="rightArrow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tx1">
                <a:lumMod val="95000"/>
                <a:lumOff val="5000"/>
              </a:schemeClr>
            </a:solidFill>
            <a:prstDash val="sysDash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5">
                    <a:lumMod val="75000"/>
                  </a:schemeClr>
                </a:solidFill>
              </a:rPr>
              <a:t>pokračovat</a:t>
            </a:r>
            <a:endParaRPr lang="cs-CZ" sz="28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1835696" y="5229200"/>
            <a:ext cx="936104" cy="86409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3696073" y="5229200"/>
            <a:ext cx="955361" cy="864096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0506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7.40741E-7 L 0.31198 0.07361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590" y="3681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500"/>
                            </p:stCondLst>
                            <p:childTnLst>
                              <p:par>
                                <p:cTn id="69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6" presetClass="emph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8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6" presetClass="emph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8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00"/>
                            </p:stCondLst>
                            <p:childTnLst>
                              <p:par>
                                <p:cTn id="9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3" grpId="0" animBg="1"/>
      <p:bldP spid="13" grpId="0"/>
      <p:bldP spid="15" grpId="0"/>
      <p:bldP spid="16" grpId="0" animBg="1"/>
      <p:bldP spid="17" grpId="0" animBg="1"/>
      <p:bldP spid="19" grpId="0" animBg="1"/>
      <p:bldP spid="19" grpId="1" animBg="1"/>
      <p:bldP spid="20" grpId="0" animBg="1"/>
      <p:bldP spid="21" grpId="0" animBg="1"/>
      <p:bldP spid="21" grpId="1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12" grpId="0" animBg="1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rak 2"/>
          <p:cNvSpPr/>
          <p:nvPr/>
        </p:nvSpPr>
        <p:spPr>
          <a:xfrm>
            <a:off x="6732240" y="535960"/>
            <a:ext cx="1872208" cy="1224136"/>
          </a:xfrm>
          <a:prstGeom prst="cloud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449780" y="1148028"/>
            <a:ext cx="5616624" cy="792088"/>
          </a:xfrm>
          <a:prstGeom prst="rect">
            <a:avLst/>
          </a:prstGeom>
          <a:noFill/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Které číslo je </a:t>
            </a:r>
            <a:r>
              <a:rPr lang="cs-CZ" sz="4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největší </a:t>
            </a:r>
            <a:r>
              <a:rPr lang="cs-CZ" sz="4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?</a:t>
            </a:r>
          </a:p>
        </p:txBody>
      </p:sp>
      <p:sp>
        <p:nvSpPr>
          <p:cNvPr id="15" name="Obdélník 14"/>
          <p:cNvSpPr/>
          <p:nvPr/>
        </p:nvSpPr>
        <p:spPr>
          <a:xfrm>
            <a:off x="417534" y="2115937"/>
            <a:ext cx="6170689" cy="792088"/>
          </a:xfrm>
          <a:prstGeom prst="rect">
            <a:avLst/>
          </a:prstGeom>
          <a:noFill/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Je                 nebo                ?</a:t>
            </a:r>
            <a:endParaRPr lang="cs-CZ" sz="4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1167498" y="2160400"/>
            <a:ext cx="1336395" cy="703161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accent6">
                    <a:lumMod val="50000"/>
                  </a:schemeClr>
                </a:solidFill>
              </a:rPr>
              <a:t>sudé</a:t>
            </a:r>
            <a:endParaRPr lang="cs-CZ" sz="4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4209310" y="2160399"/>
            <a:ext cx="1336395" cy="703161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accent6">
                    <a:lumMod val="50000"/>
                  </a:schemeClr>
                </a:solidFill>
              </a:rPr>
              <a:t>liché</a:t>
            </a:r>
            <a:endParaRPr lang="cs-CZ" sz="4000" dirty="0"/>
          </a:p>
        </p:txBody>
      </p:sp>
      <p:sp>
        <p:nvSpPr>
          <p:cNvPr id="19" name="Vodorovný svitek 18"/>
          <p:cNvSpPr/>
          <p:nvPr/>
        </p:nvSpPr>
        <p:spPr>
          <a:xfrm>
            <a:off x="449780" y="3327154"/>
            <a:ext cx="1853967" cy="990191"/>
          </a:xfrm>
          <a:prstGeom prst="horizontalScroll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Chyba!</a:t>
            </a:r>
          </a:p>
          <a:p>
            <a:pPr algn="ctr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Oprav se!!!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0" name="Vodorovný svitek 19"/>
          <p:cNvSpPr/>
          <p:nvPr/>
        </p:nvSpPr>
        <p:spPr>
          <a:xfrm>
            <a:off x="6563435" y="2999328"/>
            <a:ext cx="2304256" cy="1676420"/>
          </a:xfrm>
          <a:prstGeom prst="horizontalScroll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23BB3C"/>
                </a:solidFill>
              </a:rPr>
              <a:t>Správně!</a:t>
            </a:r>
          </a:p>
        </p:txBody>
      </p:sp>
      <p:sp>
        <p:nvSpPr>
          <p:cNvPr id="21" name="Zaoblený obdélník 20"/>
          <p:cNvSpPr/>
          <p:nvPr/>
        </p:nvSpPr>
        <p:spPr>
          <a:xfrm>
            <a:off x="1091243" y="332656"/>
            <a:ext cx="1212505" cy="57606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52</a:t>
            </a:r>
            <a:endParaRPr lang="cs-CZ" sz="5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2651839" y="333234"/>
            <a:ext cx="1212505" cy="57606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4</a:t>
            </a:r>
            <a:r>
              <a:rPr lang="cs-CZ" sz="5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7</a:t>
            </a:r>
            <a:endParaRPr lang="cs-CZ" sz="5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3" name="Zaoblený obdélník 22"/>
          <p:cNvSpPr/>
          <p:nvPr/>
        </p:nvSpPr>
        <p:spPr>
          <a:xfrm>
            <a:off x="4207597" y="332656"/>
            <a:ext cx="1212505" cy="57606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3</a:t>
            </a:r>
            <a:r>
              <a:rPr lang="cs-CZ" sz="5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8</a:t>
            </a:r>
            <a:endParaRPr lang="cs-CZ" sz="5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Šipka doprava 11">
            <a:hlinkClick r:id="" action="ppaction://hlinkshowjump?jump=nextslide"/>
          </p:cNvPr>
          <p:cNvSpPr/>
          <p:nvPr/>
        </p:nvSpPr>
        <p:spPr>
          <a:xfrm>
            <a:off x="6645914" y="5157192"/>
            <a:ext cx="2362733" cy="1366981"/>
          </a:xfrm>
          <a:prstGeom prst="rightArrow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tx1">
                <a:lumMod val="95000"/>
                <a:lumOff val="5000"/>
              </a:schemeClr>
            </a:solidFill>
            <a:prstDash val="sysDash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5">
                    <a:lumMod val="75000"/>
                  </a:schemeClr>
                </a:solidFill>
              </a:rPr>
              <a:t>pokračovat</a:t>
            </a:r>
            <a:endParaRPr lang="cs-CZ" sz="28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1835696" y="5229200"/>
            <a:ext cx="936104" cy="86409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3696073" y="5229200"/>
            <a:ext cx="955361" cy="864096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5508104" y="5229200"/>
            <a:ext cx="936104" cy="86409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4503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7.40741E-7 L 0.65295 0.07361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639" y="3681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000"/>
                            </p:stCondLst>
                            <p:childTnLst>
                              <p:par>
                                <p:cTn id="77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500"/>
                            </p:stCondLst>
                            <p:childTnLst>
                              <p:par>
                                <p:cTn id="81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3000"/>
                            </p:stCondLst>
                            <p:childTnLst>
                              <p:par>
                                <p:cTn id="8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>
                      <p:stCondLst>
                        <p:cond delay="0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6" presetClass="emph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9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9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9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9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6" fill="hold">
                      <p:stCondLst>
                        <p:cond delay="0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6" presetClass="emph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9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0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0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3" grpId="0" animBg="1"/>
      <p:bldP spid="13" grpId="0"/>
      <p:bldP spid="15" grpId="0"/>
      <p:bldP spid="16" grpId="0" animBg="1"/>
      <p:bldP spid="17" grpId="0" animBg="1"/>
      <p:bldP spid="19" grpId="0" animBg="1"/>
      <p:bldP spid="19" grpId="1" animBg="1"/>
      <p:bldP spid="20" grpId="0" animBg="1"/>
      <p:bldP spid="21" grpId="0" animBg="1"/>
      <p:bldP spid="21" grpId="1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12" grpId="0" animBg="1"/>
      <p:bldP spid="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rak 2"/>
          <p:cNvSpPr/>
          <p:nvPr/>
        </p:nvSpPr>
        <p:spPr>
          <a:xfrm>
            <a:off x="6732240" y="535960"/>
            <a:ext cx="1872208" cy="1224136"/>
          </a:xfrm>
          <a:prstGeom prst="cloud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449780" y="1148028"/>
            <a:ext cx="5616624" cy="792088"/>
          </a:xfrm>
          <a:prstGeom prst="rect">
            <a:avLst/>
          </a:prstGeom>
          <a:noFill/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Které číslo je </a:t>
            </a:r>
            <a:r>
              <a:rPr lang="cs-CZ" sz="4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nejmenší </a:t>
            </a:r>
            <a:r>
              <a:rPr lang="cs-CZ" sz="4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?</a:t>
            </a:r>
          </a:p>
        </p:txBody>
      </p:sp>
      <p:sp>
        <p:nvSpPr>
          <p:cNvPr id="15" name="Obdélník 14"/>
          <p:cNvSpPr/>
          <p:nvPr/>
        </p:nvSpPr>
        <p:spPr>
          <a:xfrm>
            <a:off x="417534" y="2115937"/>
            <a:ext cx="6170689" cy="792088"/>
          </a:xfrm>
          <a:prstGeom prst="rect">
            <a:avLst/>
          </a:prstGeom>
          <a:noFill/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Je                 nebo                ?</a:t>
            </a:r>
            <a:endParaRPr lang="cs-CZ" sz="4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1167498" y="2160400"/>
            <a:ext cx="1336395" cy="703161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accent6">
                    <a:lumMod val="50000"/>
                  </a:schemeClr>
                </a:solidFill>
              </a:rPr>
              <a:t>sudé</a:t>
            </a:r>
            <a:endParaRPr lang="cs-CZ" sz="4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4209310" y="2160399"/>
            <a:ext cx="1336395" cy="703161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accent6">
                    <a:lumMod val="50000"/>
                  </a:schemeClr>
                </a:solidFill>
              </a:rPr>
              <a:t>liché</a:t>
            </a:r>
            <a:endParaRPr lang="cs-CZ" sz="4000" dirty="0"/>
          </a:p>
        </p:txBody>
      </p:sp>
      <p:sp>
        <p:nvSpPr>
          <p:cNvPr id="19" name="Vodorovný svitek 18"/>
          <p:cNvSpPr/>
          <p:nvPr/>
        </p:nvSpPr>
        <p:spPr>
          <a:xfrm>
            <a:off x="449780" y="3327154"/>
            <a:ext cx="1853967" cy="990191"/>
          </a:xfrm>
          <a:prstGeom prst="horizontalScroll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Chyba!</a:t>
            </a:r>
          </a:p>
          <a:p>
            <a:pPr algn="ctr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Oprav se!!!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0" name="Vodorovný svitek 19"/>
          <p:cNvSpPr/>
          <p:nvPr/>
        </p:nvSpPr>
        <p:spPr>
          <a:xfrm>
            <a:off x="6563435" y="2999328"/>
            <a:ext cx="2304256" cy="1676420"/>
          </a:xfrm>
          <a:prstGeom prst="horizontalScroll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23BB3C"/>
                </a:solidFill>
              </a:rPr>
              <a:t>Správně!</a:t>
            </a:r>
          </a:p>
        </p:txBody>
      </p:sp>
      <p:sp>
        <p:nvSpPr>
          <p:cNvPr id="21" name="Zaoblený obdélník 20"/>
          <p:cNvSpPr/>
          <p:nvPr/>
        </p:nvSpPr>
        <p:spPr>
          <a:xfrm>
            <a:off x="2632085" y="332656"/>
            <a:ext cx="1212505" cy="57606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15</a:t>
            </a:r>
            <a:endParaRPr lang="cs-CZ" sz="5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1088311" y="332656"/>
            <a:ext cx="1212505" cy="57606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41</a:t>
            </a:r>
            <a:endParaRPr lang="cs-CZ" sz="5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3" name="Zaoblený obdélník 22"/>
          <p:cNvSpPr/>
          <p:nvPr/>
        </p:nvSpPr>
        <p:spPr>
          <a:xfrm>
            <a:off x="4207597" y="332656"/>
            <a:ext cx="1212505" cy="57606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82</a:t>
            </a:r>
            <a:endParaRPr lang="cs-CZ" sz="5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Šipka doprava 11">
            <a:hlinkClick r:id="" action="ppaction://hlinkshowjump?jump=nextslide"/>
          </p:cNvPr>
          <p:cNvSpPr/>
          <p:nvPr/>
        </p:nvSpPr>
        <p:spPr>
          <a:xfrm>
            <a:off x="6645914" y="5157192"/>
            <a:ext cx="2362733" cy="1366981"/>
          </a:xfrm>
          <a:prstGeom prst="rightArrow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tx1">
                <a:lumMod val="95000"/>
                <a:lumOff val="5000"/>
              </a:schemeClr>
            </a:solidFill>
            <a:prstDash val="sysDash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5">
                    <a:lumMod val="75000"/>
                  </a:schemeClr>
                </a:solidFill>
              </a:rPr>
              <a:t>pokračovat</a:t>
            </a:r>
            <a:endParaRPr lang="cs-CZ" sz="28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1835696" y="5229200"/>
            <a:ext cx="936104" cy="86409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3696073" y="5229200"/>
            <a:ext cx="955361" cy="864096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5508104" y="5229200"/>
            <a:ext cx="936104" cy="86409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2393076" y="4797152"/>
            <a:ext cx="1725990" cy="43204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0506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7.40741E-7 L 0.48437 0.07361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219" y="3681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500"/>
                            </p:stCondLst>
                            <p:childTnLst>
                              <p:par>
                                <p:cTn id="69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6" presetClass="emph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8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6" presetClass="emph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8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00"/>
                            </p:stCondLst>
                            <p:childTnLst>
                              <p:par>
                                <p:cTn id="9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3" grpId="0" animBg="1"/>
      <p:bldP spid="13" grpId="0"/>
      <p:bldP spid="15" grpId="0"/>
      <p:bldP spid="16" grpId="0" animBg="1"/>
      <p:bldP spid="17" grpId="0" animBg="1"/>
      <p:bldP spid="19" grpId="0" animBg="1"/>
      <p:bldP spid="19" grpId="1" animBg="1"/>
      <p:bldP spid="20" grpId="0" animBg="1"/>
      <p:bldP spid="21" grpId="0" animBg="1"/>
      <p:bldP spid="21" grpId="1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12" grpId="0" animBg="1"/>
      <p:bldP spid="2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rak 2"/>
          <p:cNvSpPr/>
          <p:nvPr/>
        </p:nvSpPr>
        <p:spPr>
          <a:xfrm>
            <a:off x="6732240" y="535960"/>
            <a:ext cx="1872208" cy="1224136"/>
          </a:xfrm>
          <a:prstGeom prst="cloud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449780" y="1148028"/>
            <a:ext cx="5616624" cy="792088"/>
          </a:xfrm>
          <a:prstGeom prst="rect">
            <a:avLst/>
          </a:prstGeom>
          <a:noFill/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Vyber nejmenší číslo.</a:t>
            </a:r>
          </a:p>
        </p:txBody>
      </p:sp>
      <p:sp>
        <p:nvSpPr>
          <p:cNvPr id="15" name="Obdélník 14"/>
          <p:cNvSpPr/>
          <p:nvPr/>
        </p:nvSpPr>
        <p:spPr>
          <a:xfrm>
            <a:off x="417534" y="2115937"/>
            <a:ext cx="6170689" cy="792088"/>
          </a:xfrm>
          <a:prstGeom prst="rect">
            <a:avLst/>
          </a:prstGeom>
          <a:noFill/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Je                 nebo                ?</a:t>
            </a:r>
            <a:endParaRPr lang="cs-CZ" sz="4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1167498" y="2160400"/>
            <a:ext cx="1336395" cy="703161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accent6">
                    <a:lumMod val="50000"/>
                  </a:schemeClr>
                </a:solidFill>
              </a:rPr>
              <a:t>sudé</a:t>
            </a:r>
            <a:endParaRPr lang="cs-CZ" sz="4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4209310" y="2160399"/>
            <a:ext cx="1336395" cy="703161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accent6">
                    <a:lumMod val="50000"/>
                  </a:schemeClr>
                </a:solidFill>
              </a:rPr>
              <a:t>liché</a:t>
            </a:r>
            <a:endParaRPr lang="cs-CZ" sz="4000" dirty="0"/>
          </a:p>
        </p:txBody>
      </p:sp>
      <p:sp>
        <p:nvSpPr>
          <p:cNvPr id="19" name="Vodorovný svitek 18"/>
          <p:cNvSpPr/>
          <p:nvPr/>
        </p:nvSpPr>
        <p:spPr>
          <a:xfrm>
            <a:off x="449780" y="3327154"/>
            <a:ext cx="1853967" cy="990191"/>
          </a:xfrm>
          <a:prstGeom prst="horizontalScroll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Chyba!</a:t>
            </a:r>
          </a:p>
          <a:p>
            <a:pPr algn="ctr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Oprav se!!!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0" name="Vodorovný svitek 19"/>
          <p:cNvSpPr/>
          <p:nvPr/>
        </p:nvSpPr>
        <p:spPr>
          <a:xfrm>
            <a:off x="6563435" y="2999328"/>
            <a:ext cx="2304256" cy="1676420"/>
          </a:xfrm>
          <a:prstGeom prst="horizontalScroll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23BB3C"/>
                </a:solidFill>
              </a:rPr>
              <a:t>Správně!</a:t>
            </a:r>
          </a:p>
        </p:txBody>
      </p:sp>
      <p:sp>
        <p:nvSpPr>
          <p:cNvPr id="21" name="Zaoblený obdélník 20"/>
          <p:cNvSpPr/>
          <p:nvPr/>
        </p:nvSpPr>
        <p:spPr>
          <a:xfrm>
            <a:off x="1091243" y="332656"/>
            <a:ext cx="1212505" cy="57606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68</a:t>
            </a:r>
            <a:endParaRPr lang="cs-CZ" sz="5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2651839" y="333234"/>
            <a:ext cx="1212505" cy="57606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74</a:t>
            </a:r>
            <a:endParaRPr lang="cs-CZ" sz="5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3" name="Zaoblený obdélník 22"/>
          <p:cNvSpPr/>
          <p:nvPr/>
        </p:nvSpPr>
        <p:spPr>
          <a:xfrm>
            <a:off x="4207597" y="332656"/>
            <a:ext cx="1212505" cy="57606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69</a:t>
            </a:r>
            <a:endParaRPr lang="cs-CZ" sz="5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Šipka doprava 11">
            <a:hlinkClick r:id="" action="ppaction://hlinkshowjump?jump=nextslide"/>
          </p:cNvPr>
          <p:cNvSpPr/>
          <p:nvPr/>
        </p:nvSpPr>
        <p:spPr>
          <a:xfrm>
            <a:off x="6645914" y="5157192"/>
            <a:ext cx="2362733" cy="1366981"/>
          </a:xfrm>
          <a:prstGeom prst="rightArrow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tx1">
                <a:lumMod val="95000"/>
                <a:lumOff val="5000"/>
              </a:schemeClr>
            </a:solidFill>
            <a:prstDash val="sysDash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5">
                    <a:lumMod val="75000"/>
                  </a:schemeClr>
                </a:solidFill>
              </a:rPr>
              <a:t>pokračovat</a:t>
            </a:r>
            <a:endParaRPr lang="cs-CZ" sz="28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1835696" y="5229200"/>
            <a:ext cx="936104" cy="86409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3696073" y="5229200"/>
            <a:ext cx="955361" cy="864096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5508104" y="5229200"/>
            <a:ext cx="936104" cy="86409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2393076" y="4797152"/>
            <a:ext cx="1725990" cy="43204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4209310" y="4797152"/>
            <a:ext cx="1725990" cy="41284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4503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7.40741E-7 L 0.65295 0.07361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639" y="3681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000"/>
                            </p:stCondLst>
                            <p:childTnLst>
                              <p:par>
                                <p:cTn id="77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500"/>
                            </p:stCondLst>
                            <p:childTnLst>
                              <p:par>
                                <p:cTn id="81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3000"/>
                            </p:stCondLst>
                            <p:childTnLst>
                              <p:par>
                                <p:cTn id="8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>
                      <p:stCondLst>
                        <p:cond delay="0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6" presetClass="emph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9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9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9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9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6" fill="hold">
                      <p:stCondLst>
                        <p:cond delay="0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6" presetClass="emph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9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0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0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3" grpId="0" animBg="1"/>
      <p:bldP spid="13" grpId="0"/>
      <p:bldP spid="15" grpId="0"/>
      <p:bldP spid="16" grpId="0" animBg="1"/>
      <p:bldP spid="17" grpId="0" animBg="1"/>
      <p:bldP spid="19" grpId="0" animBg="1"/>
      <p:bldP spid="19" grpId="1" animBg="1"/>
      <p:bldP spid="20" grpId="0" animBg="1"/>
      <p:bldP spid="21" grpId="0" animBg="1"/>
      <p:bldP spid="21" grpId="1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12" grpId="0" animBg="1"/>
      <p:bldP spid="2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rak 2"/>
          <p:cNvSpPr/>
          <p:nvPr/>
        </p:nvSpPr>
        <p:spPr>
          <a:xfrm>
            <a:off x="6732240" y="535960"/>
            <a:ext cx="1872208" cy="1224136"/>
          </a:xfrm>
          <a:prstGeom prst="cloud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449780" y="1148028"/>
            <a:ext cx="5616624" cy="792088"/>
          </a:xfrm>
          <a:prstGeom prst="rect">
            <a:avLst/>
          </a:prstGeom>
          <a:noFill/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Které číslo je </a:t>
            </a:r>
            <a:r>
              <a:rPr lang="cs-CZ" sz="4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největší </a:t>
            </a:r>
            <a:r>
              <a:rPr lang="cs-CZ" sz="4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?</a:t>
            </a:r>
          </a:p>
        </p:txBody>
      </p:sp>
      <p:sp>
        <p:nvSpPr>
          <p:cNvPr id="15" name="Obdélník 14"/>
          <p:cNvSpPr/>
          <p:nvPr/>
        </p:nvSpPr>
        <p:spPr>
          <a:xfrm>
            <a:off x="417534" y="2115937"/>
            <a:ext cx="6170689" cy="792088"/>
          </a:xfrm>
          <a:prstGeom prst="rect">
            <a:avLst/>
          </a:prstGeom>
          <a:noFill/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Je                 nebo                ?</a:t>
            </a:r>
            <a:endParaRPr lang="cs-CZ" sz="4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1167498" y="2160400"/>
            <a:ext cx="1336395" cy="703161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accent6">
                    <a:lumMod val="50000"/>
                  </a:schemeClr>
                </a:solidFill>
              </a:rPr>
              <a:t>sudé</a:t>
            </a:r>
            <a:endParaRPr lang="cs-CZ" sz="4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4209310" y="2160399"/>
            <a:ext cx="1336395" cy="703161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accent6">
                    <a:lumMod val="50000"/>
                  </a:schemeClr>
                </a:solidFill>
              </a:rPr>
              <a:t>liché</a:t>
            </a:r>
            <a:endParaRPr lang="cs-CZ" sz="4000" dirty="0"/>
          </a:p>
        </p:txBody>
      </p:sp>
      <p:sp>
        <p:nvSpPr>
          <p:cNvPr id="19" name="Vodorovný svitek 18"/>
          <p:cNvSpPr/>
          <p:nvPr/>
        </p:nvSpPr>
        <p:spPr>
          <a:xfrm>
            <a:off x="449780" y="3327154"/>
            <a:ext cx="1853967" cy="990191"/>
          </a:xfrm>
          <a:prstGeom prst="horizontalScroll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Chyba!</a:t>
            </a:r>
          </a:p>
          <a:p>
            <a:pPr algn="ctr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Oprav se!!!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0" name="Vodorovný svitek 19"/>
          <p:cNvSpPr/>
          <p:nvPr/>
        </p:nvSpPr>
        <p:spPr>
          <a:xfrm>
            <a:off x="6563435" y="2999328"/>
            <a:ext cx="2304256" cy="1676420"/>
          </a:xfrm>
          <a:prstGeom prst="horizontalScroll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23BB3C"/>
                </a:solidFill>
              </a:rPr>
              <a:t>Správně!</a:t>
            </a:r>
          </a:p>
        </p:txBody>
      </p:sp>
      <p:sp>
        <p:nvSpPr>
          <p:cNvPr id="21" name="Zaoblený obdélník 20"/>
          <p:cNvSpPr/>
          <p:nvPr/>
        </p:nvSpPr>
        <p:spPr>
          <a:xfrm>
            <a:off x="4192681" y="332656"/>
            <a:ext cx="1212505" cy="57606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34</a:t>
            </a:r>
            <a:endParaRPr lang="cs-CZ" sz="5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2651839" y="333234"/>
            <a:ext cx="1212505" cy="57606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19</a:t>
            </a:r>
            <a:endParaRPr lang="cs-CZ" sz="5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3" name="Zaoblený obdélník 22"/>
          <p:cNvSpPr/>
          <p:nvPr/>
        </p:nvSpPr>
        <p:spPr>
          <a:xfrm>
            <a:off x="1091242" y="344298"/>
            <a:ext cx="1212505" cy="57606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25</a:t>
            </a:r>
            <a:endParaRPr lang="cs-CZ" sz="5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Šipka doprava 11">
            <a:hlinkClick r:id="" action="ppaction://hlinkshowjump?jump=nextslide"/>
          </p:cNvPr>
          <p:cNvSpPr/>
          <p:nvPr/>
        </p:nvSpPr>
        <p:spPr>
          <a:xfrm>
            <a:off x="6645914" y="5157192"/>
            <a:ext cx="2362733" cy="1366981"/>
          </a:xfrm>
          <a:prstGeom prst="rightArrow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tx1">
                <a:lumMod val="95000"/>
                <a:lumOff val="5000"/>
              </a:schemeClr>
            </a:solidFill>
            <a:prstDash val="sysDash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5">
                    <a:lumMod val="75000"/>
                  </a:schemeClr>
                </a:solidFill>
              </a:rPr>
              <a:t>pokračovat</a:t>
            </a:r>
            <a:endParaRPr lang="cs-CZ" sz="28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1835696" y="5229200"/>
            <a:ext cx="936104" cy="86409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3696073" y="5229200"/>
            <a:ext cx="955361" cy="864096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5508104" y="5229200"/>
            <a:ext cx="936104" cy="86409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2393076" y="4797152"/>
            <a:ext cx="1725990" cy="43204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4209310" y="4797152"/>
            <a:ext cx="1725990" cy="41284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3258092" y="3837538"/>
            <a:ext cx="484271" cy="9596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4503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7.40741E-7 L 0.31371 0.07361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77" y="3681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000"/>
                            </p:stCondLst>
                            <p:childTnLst>
                              <p:par>
                                <p:cTn id="77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500"/>
                            </p:stCondLst>
                            <p:childTnLst>
                              <p:par>
                                <p:cTn id="81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3000"/>
                            </p:stCondLst>
                            <p:childTnLst>
                              <p:par>
                                <p:cTn id="8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>
                      <p:stCondLst>
                        <p:cond delay="0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6" presetClass="emph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9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9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9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9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6" fill="hold">
                      <p:stCondLst>
                        <p:cond delay="0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6" presetClass="emph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9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0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0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3" grpId="0" animBg="1"/>
      <p:bldP spid="13" grpId="0"/>
      <p:bldP spid="15" grpId="0"/>
      <p:bldP spid="16" grpId="0" animBg="1"/>
      <p:bldP spid="17" grpId="0" animBg="1"/>
      <p:bldP spid="19" grpId="0" animBg="1"/>
      <p:bldP spid="19" grpId="1" animBg="1"/>
      <p:bldP spid="20" grpId="0" animBg="1"/>
      <p:bldP spid="21" grpId="0" animBg="1"/>
      <p:bldP spid="21" grpId="1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12" grpId="0" animBg="1"/>
      <p:bldP spid="2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rak 2"/>
          <p:cNvSpPr/>
          <p:nvPr/>
        </p:nvSpPr>
        <p:spPr>
          <a:xfrm>
            <a:off x="6732240" y="535960"/>
            <a:ext cx="1872208" cy="1224136"/>
          </a:xfrm>
          <a:prstGeom prst="cloud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449780" y="1148028"/>
            <a:ext cx="5616624" cy="792088"/>
          </a:xfrm>
          <a:prstGeom prst="rect">
            <a:avLst/>
          </a:prstGeom>
          <a:noFill/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Které číslo je </a:t>
            </a:r>
            <a:r>
              <a:rPr lang="cs-CZ" sz="4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nejmenší </a:t>
            </a:r>
            <a:r>
              <a:rPr lang="cs-CZ" sz="4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?</a:t>
            </a:r>
          </a:p>
        </p:txBody>
      </p:sp>
      <p:sp>
        <p:nvSpPr>
          <p:cNvPr id="15" name="Obdélník 14"/>
          <p:cNvSpPr/>
          <p:nvPr/>
        </p:nvSpPr>
        <p:spPr>
          <a:xfrm>
            <a:off x="417534" y="2115937"/>
            <a:ext cx="6170689" cy="792088"/>
          </a:xfrm>
          <a:prstGeom prst="rect">
            <a:avLst/>
          </a:prstGeom>
          <a:noFill/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Je                 nebo                ?</a:t>
            </a:r>
            <a:endParaRPr lang="cs-CZ" sz="4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1167498" y="2160400"/>
            <a:ext cx="1336395" cy="703161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accent6">
                    <a:lumMod val="50000"/>
                  </a:schemeClr>
                </a:solidFill>
              </a:rPr>
              <a:t>sudé</a:t>
            </a:r>
            <a:endParaRPr lang="cs-CZ" sz="4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4209310" y="2160399"/>
            <a:ext cx="1336395" cy="703161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accent6">
                    <a:lumMod val="50000"/>
                  </a:schemeClr>
                </a:solidFill>
              </a:rPr>
              <a:t>liché</a:t>
            </a:r>
            <a:endParaRPr lang="cs-CZ" sz="4000" dirty="0"/>
          </a:p>
        </p:txBody>
      </p:sp>
      <p:sp>
        <p:nvSpPr>
          <p:cNvPr id="19" name="Vodorovný svitek 18"/>
          <p:cNvSpPr/>
          <p:nvPr/>
        </p:nvSpPr>
        <p:spPr>
          <a:xfrm>
            <a:off x="449780" y="3327154"/>
            <a:ext cx="1853967" cy="990191"/>
          </a:xfrm>
          <a:prstGeom prst="horizontalScroll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Chyba!</a:t>
            </a:r>
          </a:p>
          <a:p>
            <a:pPr algn="ctr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Oprav se!!!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0" name="Vodorovný svitek 19"/>
          <p:cNvSpPr/>
          <p:nvPr/>
        </p:nvSpPr>
        <p:spPr>
          <a:xfrm>
            <a:off x="6563435" y="2999328"/>
            <a:ext cx="2304256" cy="1676420"/>
          </a:xfrm>
          <a:prstGeom prst="horizontalScroll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23BB3C"/>
                </a:solidFill>
              </a:rPr>
              <a:t>Správně!</a:t>
            </a:r>
          </a:p>
        </p:txBody>
      </p:sp>
      <p:sp>
        <p:nvSpPr>
          <p:cNvPr id="21" name="Zaoblený obdélník 20"/>
          <p:cNvSpPr/>
          <p:nvPr/>
        </p:nvSpPr>
        <p:spPr>
          <a:xfrm>
            <a:off x="4194034" y="332656"/>
            <a:ext cx="1212505" cy="57606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83</a:t>
            </a:r>
            <a:endParaRPr lang="cs-CZ" sz="5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2651839" y="333234"/>
            <a:ext cx="1212505" cy="57606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92</a:t>
            </a:r>
            <a:endParaRPr lang="cs-CZ" sz="5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3" name="Zaoblený obdélník 22"/>
          <p:cNvSpPr/>
          <p:nvPr/>
        </p:nvSpPr>
        <p:spPr>
          <a:xfrm>
            <a:off x="1091242" y="344298"/>
            <a:ext cx="1212505" cy="57606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86</a:t>
            </a:r>
            <a:endParaRPr lang="cs-CZ" sz="5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Šipka doprava 11">
            <a:hlinkClick r:id="" action="ppaction://hlinkshowjump?jump=nextslide"/>
          </p:cNvPr>
          <p:cNvSpPr/>
          <p:nvPr/>
        </p:nvSpPr>
        <p:spPr>
          <a:xfrm>
            <a:off x="6645914" y="5157192"/>
            <a:ext cx="2362733" cy="1366981"/>
          </a:xfrm>
          <a:prstGeom prst="rightArrow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tx1">
                <a:lumMod val="95000"/>
                <a:lumOff val="5000"/>
              </a:schemeClr>
            </a:solidFill>
            <a:prstDash val="sysDash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5">
                    <a:lumMod val="75000"/>
                  </a:schemeClr>
                </a:solidFill>
              </a:rPr>
              <a:t>pokračovat</a:t>
            </a:r>
            <a:endParaRPr lang="cs-CZ" sz="28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1835696" y="5229200"/>
            <a:ext cx="936104" cy="86409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3696073" y="5229200"/>
            <a:ext cx="955361" cy="864096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5508104" y="5229200"/>
            <a:ext cx="936104" cy="86409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2393076" y="4797152"/>
            <a:ext cx="1725990" cy="43204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4209310" y="4797152"/>
            <a:ext cx="1725990" cy="41284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3258092" y="3837538"/>
            <a:ext cx="484271" cy="9596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4588034" y="3837538"/>
            <a:ext cx="484271" cy="95961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0506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7.40741E-7 L 0.31354 0.07361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77" y="3681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500"/>
                            </p:stCondLst>
                            <p:childTnLst>
                              <p:par>
                                <p:cTn id="69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6" presetClass="emph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8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6" presetClass="emph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8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00"/>
                            </p:stCondLst>
                            <p:childTnLst>
                              <p:par>
                                <p:cTn id="9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3" grpId="0" animBg="1"/>
      <p:bldP spid="13" grpId="0"/>
      <p:bldP spid="15" grpId="0"/>
      <p:bldP spid="16" grpId="0" animBg="1"/>
      <p:bldP spid="17" grpId="0" animBg="1"/>
      <p:bldP spid="19" grpId="0" animBg="1"/>
      <p:bldP spid="19" grpId="1" animBg="1"/>
      <p:bldP spid="20" grpId="0" animBg="1"/>
      <p:bldP spid="21" grpId="0" animBg="1"/>
      <p:bldP spid="21" grpId="1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12" grpId="0" animBg="1"/>
      <p:bldP spid="2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rak 2"/>
          <p:cNvSpPr/>
          <p:nvPr/>
        </p:nvSpPr>
        <p:spPr>
          <a:xfrm>
            <a:off x="6732240" y="535960"/>
            <a:ext cx="1872208" cy="1224136"/>
          </a:xfrm>
          <a:prstGeom prst="cloud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449780" y="1148028"/>
            <a:ext cx="5616624" cy="792088"/>
          </a:xfrm>
          <a:prstGeom prst="rect">
            <a:avLst/>
          </a:prstGeom>
          <a:noFill/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Vyber </a:t>
            </a:r>
            <a:r>
              <a:rPr lang="cs-CZ" sz="4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největší </a:t>
            </a:r>
            <a:r>
              <a:rPr lang="cs-CZ" sz="4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číslo.</a:t>
            </a:r>
          </a:p>
        </p:txBody>
      </p:sp>
      <p:sp>
        <p:nvSpPr>
          <p:cNvPr id="15" name="Obdélník 14"/>
          <p:cNvSpPr/>
          <p:nvPr/>
        </p:nvSpPr>
        <p:spPr>
          <a:xfrm>
            <a:off x="417534" y="2115937"/>
            <a:ext cx="6170689" cy="792088"/>
          </a:xfrm>
          <a:prstGeom prst="rect">
            <a:avLst/>
          </a:prstGeom>
          <a:noFill/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Je                 nebo                ?</a:t>
            </a:r>
            <a:endParaRPr lang="cs-CZ" sz="4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1167498" y="2160400"/>
            <a:ext cx="1336395" cy="703161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accent6">
                    <a:lumMod val="50000"/>
                  </a:schemeClr>
                </a:solidFill>
              </a:rPr>
              <a:t>sudé</a:t>
            </a:r>
            <a:endParaRPr lang="cs-CZ" sz="4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4209310" y="2160399"/>
            <a:ext cx="1336395" cy="703161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accent6">
                    <a:lumMod val="50000"/>
                  </a:schemeClr>
                </a:solidFill>
              </a:rPr>
              <a:t>liché</a:t>
            </a:r>
            <a:endParaRPr lang="cs-CZ" sz="4000" dirty="0"/>
          </a:p>
        </p:txBody>
      </p:sp>
      <p:sp>
        <p:nvSpPr>
          <p:cNvPr id="19" name="Vodorovný svitek 18"/>
          <p:cNvSpPr/>
          <p:nvPr/>
        </p:nvSpPr>
        <p:spPr>
          <a:xfrm>
            <a:off x="449780" y="3327154"/>
            <a:ext cx="1853967" cy="990191"/>
          </a:xfrm>
          <a:prstGeom prst="horizontalScroll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Chyba!</a:t>
            </a:r>
          </a:p>
          <a:p>
            <a:pPr algn="ctr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Oprav se!!!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0" name="Vodorovný svitek 19"/>
          <p:cNvSpPr/>
          <p:nvPr/>
        </p:nvSpPr>
        <p:spPr>
          <a:xfrm>
            <a:off x="6563435" y="2999328"/>
            <a:ext cx="2304256" cy="1676420"/>
          </a:xfrm>
          <a:prstGeom prst="horizontalScroll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23BB3C"/>
                </a:solidFill>
              </a:rPr>
              <a:t>Správně!</a:t>
            </a:r>
          </a:p>
        </p:txBody>
      </p:sp>
      <p:sp>
        <p:nvSpPr>
          <p:cNvPr id="21" name="Zaoblený obdélník 20"/>
          <p:cNvSpPr/>
          <p:nvPr/>
        </p:nvSpPr>
        <p:spPr>
          <a:xfrm>
            <a:off x="2633438" y="332656"/>
            <a:ext cx="1212505" cy="57606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87</a:t>
            </a:r>
            <a:endParaRPr lang="cs-CZ" sz="5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1091242" y="344298"/>
            <a:ext cx="1212505" cy="57606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64</a:t>
            </a:r>
            <a:endParaRPr lang="cs-CZ" sz="5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3" name="Zaoblený obdélník 22"/>
          <p:cNvSpPr/>
          <p:nvPr/>
        </p:nvSpPr>
        <p:spPr>
          <a:xfrm>
            <a:off x="4207597" y="332656"/>
            <a:ext cx="1212505" cy="57606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59</a:t>
            </a:r>
            <a:endParaRPr lang="cs-CZ" sz="5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Šipka doprava 11">
            <a:hlinkClick r:id="" action="ppaction://hlinkshowjump?jump=nextslide"/>
          </p:cNvPr>
          <p:cNvSpPr/>
          <p:nvPr/>
        </p:nvSpPr>
        <p:spPr>
          <a:xfrm>
            <a:off x="6645914" y="5157192"/>
            <a:ext cx="2362733" cy="1366981"/>
          </a:xfrm>
          <a:prstGeom prst="rightArrow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tx1">
                <a:lumMod val="95000"/>
                <a:lumOff val="5000"/>
              </a:schemeClr>
            </a:solidFill>
            <a:prstDash val="sysDash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5">
                    <a:lumMod val="75000"/>
                  </a:schemeClr>
                </a:solidFill>
              </a:rPr>
              <a:t>pokračovat</a:t>
            </a:r>
            <a:endParaRPr lang="cs-CZ" sz="28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1835696" y="5229200"/>
            <a:ext cx="936104" cy="86409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3696073" y="5229200"/>
            <a:ext cx="955361" cy="864096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5508104" y="5229200"/>
            <a:ext cx="936104" cy="86409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2393076" y="4797152"/>
            <a:ext cx="1725990" cy="43204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4209310" y="4797152"/>
            <a:ext cx="1725990" cy="41284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3258092" y="3837538"/>
            <a:ext cx="484271" cy="9596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4588034" y="3837538"/>
            <a:ext cx="484271" cy="95961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Pravoúhlý trojúhelník 28"/>
          <p:cNvSpPr/>
          <p:nvPr/>
        </p:nvSpPr>
        <p:spPr>
          <a:xfrm rot="16200000">
            <a:off x="2398309" y="4061387"/>
            <a:ext cx="715228" cy="751839"/>
          </a:xfrm>
          <a:prstGeom prst="rt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0506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7.40741E-7 L 0.4842 0.07361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201" y="3681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500"/>
                            </p:stCondLst>
                            <p:childTnLst>
                              <p:par>
                                <p:cTn id="69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6" presetClass="emph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8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6" presetClass="emph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8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00"/>
                            </p:stCondLst>
                            <p:childTnLst>
                              <p:par>
                                <p:cTn id="9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3" grpId="0" animBg="1"/>
      <p:bldP spid="13" grpId="0"/>
      <p:bldP spid="15" grpId="0"/>
      <p:bldP spid="16" grpId="0" animBg="1"/>
      <p:bldP spid="17" grpId="0" animBg="1"/>
      <p:bldP spid="19" grpId="0" animBg="1"/>
      <p:bldP spid="19" grpId="1" animBg="1"/>
      <p:bldP spid="20" grpId="0" animBg="1"/>
      <p:bldP spid="21" grpId="0" animBg="1"/>
      <p:bldP spid="21" grpId="1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12" grpId="0" animBg="1"/>
      <p:bldP spid="2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rak 2"/>
          <p:cNvSpPr/>
          <p:nvPr/>
        </p:nvSpPr>
        <p:spPr>
          <a:xfrm>
            <a:off x="6732240" y="535960"/>
            <a:ext cx="1872208" cy="1224136"/>
          </a:xfrm>
          <a:prstGeom prst="cloud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449780" y="1148028"/>
            <a:ext cx="5616624" cy="792088"/>
          </a:xfrm>
          <a:prstGeom prst="rect">
            <a:avLst/>
          </a:prstGeom>
          <a:noFill/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Které číslo je </a:t>
            </a:r>
            <a:r>
              <a:rPr lang="cs-CZ" sz="4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největší </a:t>
            </a:r>
            <a:r>
              <a:rPr lang="cs-CZ" sz="4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?</a:t>
            </a:r>
          </a:p>
        </p:txBody>
      </p:sp>
      <p:sp>
        <p:nvSpPr>
          <p:cNvPr id="15" name="Obdélník 14"/>
          <p:cNvSpPr/>
          <p:nvPr/>
        </p:nvSpPr>
        <p:spPr>
          <a:xfrm>
            <a:off x="417534" y="2115937"/>
            <a:ext cx="6170689" cy="792088"/>
          </a:xfrm>
          <a:prstGeom prst="rect">
            <a:avLst/>
          </a:prstGeom>
          <a:noFill/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Je                 nebo                ?</a:t>
            </a:r>
            <a:endParaRPr lang="cs-CZ" sz="4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1167498" y="2160400"/>
            <a:ext cx="1336395" cy="703161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accent6">
                    <a:lumMod val="50000"/>
                  </a:schemeClr>
                </a:solidFill>
              </a:rPr>
              <a:t>sudé</a:t>
            </a:r>
            <a:endParaRPr lang="cs-CZ" sz="4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4209310" y="2160399"/>
            <a:ext cx="1336395" cy="703161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accent6">
                    <a:lumMod val="50000"/>
                  </a:schemeClr>
                </a:solidFill>
              </a:rPr>
              <a:t>liché</a:t>
            </a:r>
            <a:endParaRPr lang="cs-CZ" sz="4000" dirty="0"/>
          </a:p>
        </p:txBody>
      </p:sp>
      <p:sp>
        <p:nvSpPr>
          <p:cNvPr id="19" name="Vodorovný svitek 18"/>
          <p:cNvSpPr/>
          <p:nvPr/>
        </p:nvSpPr>
        <p:spPr>
          <a:xfrm>
            <a:off x="449780" y="3327154"/>
            <a:ext cx="1853967" cy="990191"/>
          </a:xfrm>
          <a:prstGeom prst="horizontalScroll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Chyba!</a:t>
            </a:r>
          </a:p>
          <a:p>
            <a:pPr algn="ctr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Oprav se!!!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0" name="Vodorovný svitek 19"/>
          <p:cNvSpPr/>
          <p:nvPr/>
        </p:nvSpPr>
        <p:spPr>
          <a:xfrm>
            <a:off x="6563435" y="2999328"/>
            <a:ext cx="2304256" cy="1676420"/>
          </a:xfrm>
          <a:prstGeom prst="horizontalScroll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23BB3C"/>
                </a:solidFill>
              </a:rPr>
              <a:t>Správně!</a:t>
            </a:r>
          </a:p>
        </p:txBody>
      </p:sp>
      <p:sp>
        <p:nvSpPr>
          <p:cNvPr id="21" name="Zaoblený obdélník 20"/>
          <p:cNvSpPr/>
          <p:nvPr/>
        </p:nvSpPr>
        <p:spPr>
          <a:xfrm>
            <a:off x="1091243" y="332656"/>
            <a:ext cx="1212505" cy="57606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5</a:t>
            </a:r>
            <a:r>
              <a:rPr lang="cs-CZ" sz="5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6</a:t>
            </a:r>
            <a:endParaRPr lang="cs-CZ" sz="5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2651839" y="333234"/>
            <a:ext cx="1212505" cy="57606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36</a:t>
            </a:r>
            <a:endParaRPr lang="cs-CZ" sz="5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3" name="Zaoblený obdélník 22"/>
          <p:cNvSpPr/>
          <p:nvPr/>
        </p:nvSpPr>
        <p:spPr>
          <a:xfrm>
            <a:off x="4207597" y="332656"/>
            <a:ext cx="1212505" cy="57606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28</a:t>
            </a:r>
            <a:endParaRPr lang="cs-CZ" sz="5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Šipka doprava 11">
            <a:hlinkClick r:id="" action="ppaction://hlinkshowjump?jump=nextslide"/>
          </p:cNvPr>
          <p:cNvSpPr/>
          <p:nvPr/>
        </p:nvSpPr>
        <p:spPr>
          <a:xfrm>
            <a:off x="6645914" y="5157192"/>
            <a:ext cx="2362733" cy="1366981"/>
          </a:xfrm>
          <a:prstGeom prst="rightArrow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tx1">
                <a:lumMod val="95000"/>
                <a:lumOff val="5000"/>
              </a:schemeClr>
            </a:solidFill>
            <a:prstDash val="sysDash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5">
                    <a:lumMod val="75000"/>
                  </a:schemeClr>
                </a:solidFill>
              </a:rPr>
              <a:t>a  poslední</a:t>
            </a:r>
            <a:endParaRPr lang="cs-CZ" sz="28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1835696" y="5229200"/>
            <a:ext cx="936104" cy="86409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3696073" y="5229200"/>
            <a:ext cx="955361" cy="864096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5508104" y="5229200"/>
            <a:ext cx="936104" cy="86409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2393076" y="4797152"/>
            <a:ext cx="1725990" cy="43204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4209310" y="4797152"/>
            <a:ext cx="1725990" cy="41284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3258092" y="3837538"/>
            <a:ext cx="484271" cy="9596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4588034" y="3837538"/>
            <a:ext cx="484271" cy="95961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Pravoúhlý trojúhelník 28"/>
          <p:cNvSpPr/>
          <p:nvPr/>
        </p:nvSpPr>
        <p:spPr>
          <a:xfrm>
            <a:off x="5220072" y="4079692"/>
            <a:ext cx="715228" cy="717460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Pravoúhlý trojúhelník 29"/>
          <p:cNvSpPr/>
          <p:nvPr/>
        </p:nvSpPr>
        <p:spPr>
          <a:xfrm rot="16200000">
            <a:off x="2398309" y="4061387"/>
            <a:ext cx="715228" cy="751839"/>
          </a:xfrm>
          <a:prstGeom prst="rt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4503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7.40741E-7 L 0.65295 0.07361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639" y="3681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000"/>
                            </p:stCondLst>
                            <p:childTnLst>
                              <p:par>
                                <p:cTn id="77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500"/>
                            </p:stCondLst>
                            <p:childTnLst>
                              <p:par>
                                <p:cTn id="81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3000"/>
                            </p:stCondLst>
                            <p:childTnLst>
                              <p:par>
                                <p:cTn id="8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>
                      <p:stCondLst>
                        <p:cond delay="0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6" presetClass="emph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9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9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9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9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6" fill="hold">
                      <p:stCondLst>
                        <p:cond delay="0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6" presetClass="emph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9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0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0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3" grpId="0" animBg="1"/>
      <p:bldP spid="13" grpId="0"/>
      <p:bldP spid="15" grpId="0"/>
      <p:bldP spid="16" grpId="0" animBg="1"/>
      <p:bldP spid="17" grpId="0" animBg="1"/>
      <p:bldP spid="19" grpId="0" animBg="1"/>
      <p:bldP spid="19" grpId="1" animBg="1"/>
      <p:bldP spid="20" grpId="0" animBg="1"/>
      <p:bldP spid="21" grpId="0" animBg="1"/>
      <p:bldP spid="21" grpId="1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12" grpId="0" animBg="1"/>
      <p:bldP spid="2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rak 2"/>
          <p:cNvSpPr/>
          <p:nvPr/>
        </p:nvSpPr>
        <p:spPr>
          <a:xfrm>
            <a:off x="6732240" y="535960"/>
            <a:ext cx="1872208" cy="1224136"/>
          </a:xfrm>
          <a:prstGeom prst="cloud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449780" y="1148028"/>
            <a:ext cx="5616624" cy="792088"/>
          </a:xfrm>
          <a:prstGeom prst="rect">
            <a:avLst/>
          </a:prstGeom>
          <a:noFill/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Vyber nejmenší číslo.</a:t>
            </a:r>
          </a:p>
        </p:txBody>
      </p:sp>
      <p:sp>
        <p:nvSpPr>
          <p:cNvPr id="15" name="Obdélník 14"/>
          <p:cNvSpPr/>
          <p:nvPr/>
        </p:nvSpPr>
        <p:spPr>
          <a:xfrm>
            <a:off x="417534" y="2115937"/>
            <a:ext cx="6170689" cy="792088"/>
          </a:xfrm>
          <a:prstGeom prst="rect">
            <a:avLst/>
          </a:prstGeom>
          <a:noFill/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Je                 nebo                ?</a:t>
            </a:r>
            <a:endParaRPr lang="cs-CZ" sz="4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1167498" y="2160400"/>
            <a:ext cx="1336395" cy="703161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accent6">
                    <a:lumMod val="50000"/>
                  </a:schemeClr>
                </a:solidFill>
              </a:rPr>
              <a:t>sudé</a:t>
            </a:r>
            <a:endParaRPr lang="cs-CZ" sz="4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4209310" y="2160399"/>
            <a:ext cx="1336395" cy="703161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accent6">
                    <a:lumMod val="50000"/>
                  </a:schemeClr>
                </a:solidFill>
              </a:rPr>
              <a:t>liché</a:t>
            </a:r>
            <a:endParaRPr lang="cs-CZ" sz="4000" dirty="0"/>
          </a:p>
        </p:txBody>
      </p:sp>
      <p:sp>
        <p:nvSpPr>
          <p:cNvPr id="19" name="Vodorovný svitek 18"/>
          <p:cNvSpPr/>
          <p:nvPr/>
        </p:nvSpPr>
        <p:spPr>
          <a:xfrm>
            <a:off x="449780" y="3327154"/>
            <a:ext cx="1853967" cy="990191"/>
          </a:xfrm>
          <a:prstGeom prst="horizontalScroll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Chyba!</a:t>
            </a:r>
          </a:p>
          <a:p>
            <a:pPr algn="ctr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Oprav se!!!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0" name="Vodorovný svitek 19"/>
          <p:cNvSpPr/>
          <p:nvPr/>
        </p:nvSpPr>
        <p:spPr>
          <a:xfrm>
            <a:off x="6563435" y="2999328"/>
            <a:ext cx="2304256" cy="1676420"/>
          </a:xfrm>
          <a:prstGeom prst="horizontalScroll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23BB3C"/>
                </a:solidFill>
              </a:rPr>
              <a:t>Správně!</a:t>
            </a:r>
          </a:p>
        </p:txBody>
      </p:sp>
      <p:sp>
        <p:nvSpPr>
          <p:cNvPr id="21" name="Zaoblený obdélník 20"/>
          <p:cNvSpPr/>
          <p:nvPr/>
        </p:nvSpPr>
        <p:spPr>
          <a:xfrm>
            <a:off x="4207596" y="332656"/>
            <a:ext cx="1212505" cy="57606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86</a:t>
            </a:r>
            <a:endParaRPr lang="cs-CZ" sz="5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2651839" y="333234"/>
            <a:ext cx="1212505" cy="57606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97</a:t>
            </a:r>
            <a:endParaRPr lang="cs-CZ" sz="5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3" name="Zaoblený obdélník 22"/>
          <p:cNvSpPr/>
          <p:nvPr/>
        </p:nvSpPr>
        <p:spPr>
          <a:xfrm>
            <a:off x="1091242" y="332656"/>
            <a:ext cx="1212505" cy="57606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88</a:t>
            </a:r>
            <a:endParaRPr lang="cs-CZ" sz="5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Šipka doprava 11">
            <a:hlinkClick r:id="" action="ppaction://hlinkshowjump?jump=nextslide"/>
          </p:cNvPr>
          <p:cNvSpPr/>
          <p:nvPr/>
        </p:nvSpPr>
        <p:spPr>
          <a:xfrm>
            <a:off x="6645914" y="5157192"/>
            <a:ext cx="2362733" cy="1366981"/>
          </a:xfrm>
          <a:prstGeom prst="rightArrow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tx1">
                <a:lumMod val="95000"/>
                <a:lumOff val="5000"/>
              </a:schemeClr>
            </a:solidFill>
            <a:prstDash val="sysDash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5">
                    <a:lumMod val="75000"/>
                  </a:schemeClr>
                </a:solidFill>
              </a:rPr>
              <a:t>hotovo</a:t>
            </a:r>
            <a:endParaRPr lang="cs-CZ" sz="28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1835696" y="5229200"/>
            <a:ext cx="936104" cy="86409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3696073" y="5229200"/>
            <a:ext cx="955361" cy="864096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5508104" y="5229200"/>
            <a:ext cx="936104" cy="86409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2393076" y="4797152"/>
            <a:ext cx="1725990" cy="43204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4209310" y="4797152"/>
            <a:ext cx="1725990" cy="41284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Rovnoramenný trojúhelník 26"/>
          <p:cNvSpPr/>
          <p:nvPr/>
        </p:nvSpPr>
        <p:spPr>
          <a:xfrm>
            <a:off x="2877609" y="3189466"/>
            <a:ext cx="2592288" cy="648072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3258092" y="3837538"/>
            <a:ext cx="484271" cy="9596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4588034" y="3837538"/>
            <a:ext cx="484271" cy="95961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Pravoúhlý trojúhelník 29"/>
          <p:cNvSpPr/>
          <p:nvPr/>
        </p:nvSpPr>
        <p:spPr>
          <a:xfrm>
            <a:off x="5220072" y="4079692"/>
            <a:ext cx="715228" cy="717460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Pravoúhlý trojúhelník 30"/>
          <p:cNvSpPr/>
          <p:nvPr/>
        </p:nvSpPr>
        <p:spPr>
          <a:xfrm rot="16200000">
            <a:off x="2398309" y="4061387"/>
            <a:ext cx="715228" cy="751839"/>
          </a:xfrm>
          <a:prstGeom prst="rt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4503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7.40741E-7 L 0.31215 0.07361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08" y="3681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000"/>
                            </p:stCondLst>
                            <p:childTnLst>
                              <p:par>
                                <p:cTn id="77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500"/>
                            </p:stCondLst>
                            <p:childTnLst>
                              <p:par>
                                <p:cTn id="81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3000"/>
                            </p:stCondLst>
                            <p:childTnLst>
                              <p:par>
                                <p:cTn id="8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>
                      <p:stCondLst>
                        <p:cond delay="0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6" presetClass="emph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9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9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9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9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6" fill="hold">
                      <p:stCondLst>
                        <p:cond delay="0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6" presetClass="emph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9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0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0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3" grpId="0" animBg="1"/>
      <p:bldP spid="13" grpId="0"/>
      <p:bldP spid="15" grpId="0"/>
      <p:bldP spid="16" grpId="0" animBg="1"/>
      <p:bldP spid="17" grpId="0" animBg="1"/>
      <p:bldP spid="19" grpId="0" animBg="1"/>
      <p:bldP spid="19" grpId="1" animBg="1"/>
      <p:bldP spid="20" grpId="0" animBg="1"/>
      <p:bldP spid="21" grpId="0" animBg="1"/>
      <p:bldP spid="21" grpId="1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12" grpId="0" animBg="1"/>
      <p:bldP spid="2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835696" y="5229200"/>
            <a:ext cx="936104" cy="86409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3696073" y="5229200"/>
            <a:ext cx="955361" cy="864096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5508104" y="5229200"/>
            <a:ext cx="936104" cy="86409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2393076" y="4797152"/>
            <a:ext cx="1725990" cy="43204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4209310" y="4797152"/>
            <a:ext cx="1725990" cy="41284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Rovnoramenný trojúhelník 6"/>
          <p:cNvSpPr/>
          <p:nvPr/>
        </p:nvSpPr>
        <p:spPr>
          <a:xfrm>
            <a:off x="2877609" y="3189466"/>
            <a:ext cx="2592288" cy="648072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3258092" y="3837538"/>
            <a:ext cx="484271" cy="9596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4588034" y="3837538"/>
            <a:ext cx="484271" cy="95961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Pravoúhlý trojúhelník 9"/>
          <p:cNvSpPr/>
          <p:nvPr/>
        </p:nvSpPr>
        <p:spPr>
          <a:xfrm>
            <a:off x="5220072" y="4079692"/>
            <a:ext cx="715228" cy="717460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Pravoúhlý trojúhelník 10"/>
          <p:cNvSpPr/>
          <p:nvPr/>
        </p:nvSpPr>
        <p:spPr>
          <a:xfrm rot="16200000">
            <a:off x="2398309" y="4061387"/>
            <a:ext cx="715228" cy="751839"/>
          </a:xfrm>
          <a:prstGeom prst="rt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TextovéPole 13"/>
          <p:cNvSpPr txBox="1"/>
          <p:nvPr/>
        </p:nvSpPr>
        <p:spPr>
          <a:xfrm>
            <a:off x="971600" y="980728"/>
            <a:ext cx="698477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b="1" dirty="0" smtClean="0">
                <a:solidFill>
                  <a:schemeClr val="accent3">
                    <a:lumMod val="75000"/>
                  </a:schemeClr>
                </a:solidFill>
                <a:latin typeface="Trebuchet MS" pitchFamily="34" charset="0"/>
                <a:cs typeface="FrankRuehl" pitchFamily="34" charset="-79"/>
              </a:rPr>
              <a:t>VÝBORNĚ,</a:t>
            </a:r>
          </a:p>
          <a:p>
            <a:r>
              <a:rPr lang="cs-CZ" sz="6600" b="1" dirty="0" smtClean="0">
                <a:solidFill>
                  <a:schemeClr val="accent3">
                    <a:lumMod val="75000"/>
                  </a:schemeClr>
                </a:solidFill>
                <a:latin typeface="Trebuchet MS" pitchFamily="34" charset="0"/>
                <a:cs typeface="FrankRuehl" pitchFamily="34" charset="-79"/>
              </a:rPr>
              <a:t>DOBRÁ PRÁCE!!!</a:t>
            </a:r>
            <a:endParaRPr lang="cs-CZ" sz="6600" b="1" dirty="0">
              <a:solidFill>
                <a:schemeClr val="accent3">
                  <a:lumMod val="75000"/>
                </a:schemeClr>
              </a:solidFill>
              <a:latin typeface="Trebuchet MS" pitchFamily="34" charset="0"/>
              <a:cs typeface="FrankRuehl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319959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813551" y="2132856"/>
            <a:ext cx="590465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7200" b="1" dirty="0" smtClean="0">
                <a:solidFill>
                  <a:schemeClr val="accent5">
                    <a:lumMod val="50000"/>
                  </a:schemeClr>
                </a:solidFill>
              </a:rPr>
              <a:t>AHOJ   ZASE</a:t>
            </a:r>
          </a:p>
          <a:p>
            <a:r>
              <a:rPr lang="cs-CZ" sz="72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cs-CZ" sz="7200" b="1" dirty="0" smtClean="0">
                <a:solidFill>
                  <a:schemeClr val="accent5">
                    <a:lumMod val="50000"/>
                  </a:schemeClr>
                </a:solidFill>
              </a:rPr>
              <a:t>    PŘÍŠTĚ .</a:t>
            </a:r>
            <a:endParaRPr lang="cs-CZ" sz="7200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7748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arnival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Horizont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arnival">
      <a: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tint val="75000"/>
                <a:satMod val="170000"/>
              </a:schemeClr>
            </a:gs>
            <a:gs pos="37000">
              <a:schemeClr val="phClr">
                <a:tint val="50000"/>
                <a:satMod val="180000"/>
              </a:schemeClr>
            </a:gs>
            <a:gs pos="50000">
              <a:schemeClr val="phClr">
                <a:tint val="46000"/>
                <a:satMod val="180000"/>
              </a:schemeClr>
            </a:gs>
            <a:gs pos="64000">
              <a:schemeClr val="phClr">
                <a:tint val="50000"/>
                <a:satMod val="180000"/>
              </a:schemeClr>
            </a:gs>
            <a:gs pos="100000">
              <a:schemeClr val="phClr">
                <a:tint val="75000"/>
                <a:satMod val="17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hade val="35000"/>
                <a:satMod val="190000"/>
              </a:schemeClr>
            </a:gs>
            <a:gs pos="30000">
              <a:schemeClr val="phClr">
                <a:shade val="64000"/>
                <a:satMod val="165000"/>
              </a:schemeClr>
            </a:gs>
            <a:gs pos="46000">
              <a:schemeClr val="phClr">
                <a:shade val="74000"/>
                <a:satMod val="165000"/>
              </a:schemeClr>
            </a:gs>
            <a:gs pos="56000">
              <a:schemeClr val="phClr">
                <a:shade val="74000"/>
                <a:satMod val="165000"/>
              </a:schemeClr>
            </a:gs>
            <a:gs pos="70000">
              <a:schemeClr val="phClr">
                <a:shade val="64000"/>
                <a:satMod val="165000"/>
              </a:schemeClr>
            </a:gs>
            <a:gs pos="100000">
              <a:schemeClr val="phClr">
                <a:shade val="35000"/>
                <a:satMod val="190000"/>
              </a:schemeClr>
            </a:gs>
          </a:gsLst>
          <a:lin ang="5400000" scaled="0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54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000" dir="54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000" dir="540000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contrasting" dir="tr">
              <a:rot lat="0" lon="0" rev="7000000"/>
            </a:lightRig>
          </a:scene3d>
          <a:sp3d prstMaterial="powder">
            <a:bevelT w="110000" h="50000"/>
          </a:sp3d>
        </a:effectStyle>
      </a:effectStyleLst>
      <a:bg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shade val="68000"/>
                <a:satMod val="150000"/>
              </a:schemeClr>
            </a:gs>
            <a:gs pos="40000">
              <a:schemeClr val="phClr">
                <a:tint val="90000"/>
                <a:satMod val="220000"/>
              </a:schemeClr>
            </a:gs>
            <a:gs pos="50000">
              <a:schemeClr val="phClr">
                <a:tint val="86500"/>
                <a:satMod val="255000"/>
              </a:schemeClr>
            </a:gs>
            <a:gs pos="53000">
              <a:schemeClr val="phClr">
                <a:tint val="86500"/>
                <a:satMod val="255000"/>
              </a:schemeClr>
            </a:gs>
            <a:gs pos="62000">
              <a:schemeClr val="phClr">
                <a:tint val="90000"/>
                <a:satMod val="220000"/>
              </a:schemeClr>
            </a:gs>
            <a:gs pos="100000">
              <a:schemeClr val="phClr">
                <a:shade val="68000"/>
                <a:satMod val="15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190000"/>
              </a:schemeClr>
              <a:schemeClr val="phClr">
                <a:shade val="78000"/>
                <a:satMod val="18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Karnevalový motiv</Template>
  <TotalTime>31</TotalTime>
  <Words>359</Words>
  <Application>Microsoft Office PowerPoint</Application>
  <PresentationFormat>Předvádění na obrazovce (4:3)</PresentationFormat>
  <Paragraphs>137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Carnival</vt:lpstr>
      <vt:lpstr>Prezentace aplikace PowerPoint</vt:lpstr>
      <vt:lpstr>Sudá a lichá čísla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učitel</dc:creator>
  <cp:lastModifiedBy>Učitel</cp:lastModifiedBy>
  <cp:revision>21</cp:revision>
  <dcterms:created xsi:type="dcterms:W3CDTF">2012-07-25T20:08:11Z</dcterms:created>
  <dcterms:modified xsi:type="dcterms:W3CDTF">2012-08-21T08:20:00Z</dcterms:modified>
</cp:coreProperties>
</file>