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60" r:id="rId4"/>
    <p:sldId id="262" r:id="rId5"/>
    <p:sldId id="263" r:id="rId6"/>
    <p:sldId id="261" r:id="rId7"/>
    <p:sldId id="264" r:id="rId8"/>
    <p:sldId id="265" r:id="rId9"/>
    <p:sldId id="258" r:id="rId10"/>
    <p:sldId id="266" r:id="rId11"/>
    <p:sldId id="267" r:id="rId12"/>
    <p:sldId id="259" r:id="rId13"/>
    <p:sldId id="25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5800" y="1143000"/>
            <a:ext cx="7772400" cy="4572000"/>
            <a:chOff x="1371600" y="1143000"/>
            <a:chExt cx="7772400" cy="5715000"/>
          </a:xfrm>
          <a:effectLst>
            <a:reflection blurRad="6350" stA="50000" endA="300" endPos="15500" dist="50800" dir="5400000" sy="-100000" algn="bl" rotWithShape="0"/>
          </a:effectLst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92405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39737"/>
            <a:ext cx="6400800" cy="152286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 algn="ctr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  <a:defRPr sz="20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2286000" y="3794763"/>
            <a:ext cx="45720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/>
          <p:cNvGrpSpPr/>
          <p:nvPr/>
        </p:nvGrpSpPr>
        <p:grpSpPr>
          <a:xfrm>
            <a:off x="0" y="1143000"/>
            <a:ext cx="7772400" cy="2743200"/>
            <a:chOff x="0" y="1143000"/>
            <a:chExt cx="7772400" cy="2743200"/>
          </a:xfrm>
        </p:grpSpPr>
        <p:sp>
          <p:nvSpPr>
            <p:cNvPr id="9" name="Rectangle 8"/>
            <p:cNvSpPr/>
            <p:nvPr/>
          </p:nvSpPr>
          <p:spPr>
            <a:xfrm>
              <a:off x="0" y="1143000"/>
              <a:ext cx="7772400" cy="2743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0" y="1371600"/>
              <a:ext cx="7543800" cy="2286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1600200"/>
              <a:ext cx="7315200" cy="1828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114300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0" kern="1200" cap="none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6858000" cy="640080"/>
          </a:xfr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>
              <a:buNone/>
              <a:defRPr sz="16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53000" y="6574536"/>
            <a:ext cx="2133600" cy="27432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536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46288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6288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2103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2103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10800000">
            <a:off x="2071048" y="2548267"/>
            <a:ext cx="64008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/>
          <p:nvPr/>
        </p:nvGrpSpPr>
        <p:grpSpPr>
          <a:xfrm>
            <a:off x="0" y="0"/>
            <a:ext cx="9144000" cy="6400800"/>
            <a:chOff x="0" y="457200"/>
            <a:chExt cx="9144000" cy="64008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1" name="Rectangle 10"/>
            <p:cNvSpPr/>
            <p:nvPr/>
          </p:nvSpPr>
          <p:spPr>
            <a:xfrm>
              <a:off x="0" y="457200"/>
              <a:ext cx="9144000" cy="6400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8600" y="685800"/>
              <a:ext cx="8686800" cy="6172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57200" y="914400"/>
              <a:ext cx="8229600" cy="5943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9144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430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9" name="Rectangle 8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828800"/>
            <a:ext cx="4926013" cy="4343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3600"/>
            <a:ext cx="1371600" cy="38862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 rot="5400000">
            <a:off x="3268981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4" name="Straight Connector 13"/>
          <p:cNvCxnSpPr/>
          <p:nvPr/>
        </p:nvCxnSpPr>
        <p:spPr>
          <a:xfrm rot="10800000">
            <a:off x="1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94678"/>
            <a:ext cx="7315200" cy="77877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 rot="5400000">
            <a:off x="3268980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rot="10800000">
            <a:off x="0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13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5" name="Rectangle 14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"/>
            <a:ext cx="7315200" cy="77724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75304" y="1828800"/>
            <a:ext cx="4928616" cy="4562856"/>
          </a:xfrm>
          <a:effectLst>
            <a:reflection blurRad="6350" stA="50000" endA="300" endPos="6000" dist="50800" dir="5400000" sy="-100000" algn="bl" rotWithShape="0"/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0552"/>
            <a:ext cx="1371600" cy="3886200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57150" prstMaterial="metal">
              <a:bevelT w="25400" h="12700" prst="softRound"/>
            </a:sp3d>
          </a:bodyPr>
          <a:lstStyle>
            <a:lvl1pPr marL="0" indent="0">
              <a:buNone/>
              <a:defRPr sz="14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143000"/>
            <a:ext cx="7772400" cy="5715000"/>
            <a:chOff x="1371600" y="1143000"/>
            <a:chExt cx="7772400" cy="5715000"/>
          </a:xfrm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828801"/>
            <a:ext cx="6553200" cy="454470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81600" y="6574536"/>
            <a:ext cx="2133600" cy="27432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 flipV="1">
            <a:off x="836676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2" name="Straight Connector 11"/>
          <p:cNvCxnSpPr/>
          <p:nvPr/>
        </p:nvCxnSpPr>
        <p:spPr>
          <a:xfrm rot="5400000">
            <a:off x="4940146" y="3428206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09296" y="152400"/>
            <a:ext cx="734704" cy="5851525"/>
          </a:xfrm>
        </p:spPr>
        <p:txBody>
          <a:bodyPr vert="eaVert"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/>
          <p:nvPr/>
        </p:nvGrpSpPr>
        <p:grpSpPr>
          <a:xfrm>
            <a:off x="1371600" y="1143000"/>
            <a:ext cx="7772400" cy="5715000"/>
            <a:chOff x="1371600" y="1143000"/>
            <a:chExt cx="7772400" cy="5715000"/>
          </a:xfrm>
        </p:grpSpPr>
        <p:sp>
          <p:nvSpPr>
            <p:cNvPr id="11" name="Rectangle 10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1828800"/>
            <a:ext cx="6400800" cy="454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78240" y="6574536"/>
            <a:ext cx="365760" cy="274320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2667000" y="3429000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15"/>
          <p:cNvSpPr>
            <a:spLocks noGrp="1"/>
          </p:cNvSpPr>
          <p:nvPr>
            <p:ph type="dt" sz="half" idx="2"/>
          </p:nvPr>
        </p:nvSpPr>
        <p:spPr>
          <a:xfrm>
            <a:off x="6553200" y="6574536"/>
            <a:ext cx="2133600" cy="27432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1828800" y="6574536"/>
            <a:ext cx="2895600" cy="27432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75000"/>
              <a:lumOff val="25000"/>
            </a:schemeClr>
          </a:solidFill>
          <a:effectLst>
            <a:innerShdw blurRad="63500">
              <a:srgbClr val="F1F1F1"/>
            </a:inn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20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1pPr>
      <a:lvl2pPr marL="682625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2pPr>
      <a:lvl3pPr marL="1023938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3pPr>
      <a:lvl4pPr marL="1377950" indent="-3540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4pPr>
      <a:lvl5pPr marL="1719263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VY_32_INOVACE_05_M</a:t>
            </a:r>
            <a:r>
              <a:rPr lang="cs-CZ" b="1" dirty="0">
                <a:latin typeface="Calibri" pitchFamily="34" charset="0"/>
              </a:rPr>
              <a:t>_ 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2711017"/>
              </p:ext>
            </p:extLst>
          </p:nvPr>
        </p:nvGraphicFramePr>
        <p:xfrm>
          <a:off x="1476375" y="2924175"/>
          <a:ext cx="6208713" cy="3603372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Září – listopad 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3.ročník  ZŠ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Matematika a její aplikace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Přirozená čísla v oboru 0 - 100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Sudá a lichá čísla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 hledání čísla nejmenšího nebo největšího a poté určení daného čísla, jestli jde o sudé nebo liché číslo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. 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 správném  splnění zadaných úkolů se postupně staví stavba z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geom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. těles – celkem 10  dílů = hrad.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9994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dirty="0">
                <a:solidFill>
                  <a:schemeClr val="accent1">
                    <a:lumMod val="50000"/>
                  </a:schemeClr>
                </a:solidFill>
              </a:rPr>
              <a:t>MATEMATIKA</a:t>
            </a:r>
            <a:br>
              <a:rPr lang="cs-CZ" sz="60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6000" b="1" dirty="0">
                <a:solidFill>
                  <a:schemeClr val="accent1">
                    <a:lumMod val="50000"/>
                  </a:schemeClr>
                </a:solidFill>
              </a:rPr>
              <a:t>2. a </a:t>
            </a:r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</a:rPr>
              <a:t>. ročník</a:t>
            </a:r>
            <a:endParaRPr lang="cs-CZ" sz="6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437112"/>
            <a:ext cx="6400800" cy="829423"/>
          </a:xfrm>
        </p:spPr>
        <p:txBody>
          <a:bodyPr>
            <a:normAutofit/>
          </a:bodyPr>
          <a:lstStyle/>
          <a:p>
            <a:r>
              <a:rPr lang="cs-CZ" sz="4000" b="1" dirty="0">
                <a:solidFill>
                  <a:schemeClr val="accent1">
                    <a:lumMod val="50000"/>
                  </a:schemeClr>
                </a:solidFill>
                <a:effectLst>
                  <a:outerShdw blurRad="50800" dist="50800" dir="5400000" algn="ctr" rotWithShape="0">
                    <a:srgbClr val="92D050"/>
                  </a:outerShdw>
                </a:effectLst>
                <a:latin typeface="Eras Demi ITC" pitchFamily="34" charset="0"/>
              </a:rPr>
              <a:t>Sudá a lichá čísla</a:t>
            </a:r>
          </a:p>
        </p:txBody>
      </p:sp>
    </p:spTree>
    <p:extLst>
      <p:ext uri="{BB962C8B-B14F-4D97-AF65-F5344CB8AC3E}">
        <p14:creationId xmlns:p14="http://schemas.microsoft.com/office/powerpoint/2010/main" val="4199388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push dir="d"/>
      </p:transition>
    </mc:Choice>
    <mc:Fallback xmlns="">
      <p:transition spd="slow">
        <p:push dir="d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Vyber nejmenší číslo.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4195747" y="344298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72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064404" y="344298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506177"/>
      </p:ext>
    </p:extLst>
  </p:cSld>
  <p:clrMapOvr>
    <a:masterClrMapping/>
  </p:clrMapOvr>
  <p:transition spd="slow" advClick="0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7037E-7 L 0.30556 0.07199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78" y="3588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091243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23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12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18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506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0.65295 0.0736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39" y="3681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Vyber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číslo.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4207596" y="344298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64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25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089116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503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7037E-7 L 0.31215 0.07199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08" y="3588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Vyber nejmenší číslo.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2651839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22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088311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51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503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7.40741E-7 L 0.48229 0.07361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15" y="3681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nejmenší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091243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77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80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506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0.65295 0.0736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39" y="3681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2647001" y="344298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44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088311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26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39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503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7037E-7 L 0.48281 0.07199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32" y="3588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nejmenší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2647001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87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091242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90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95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506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7.40741E-7 L 0.48281 0.0736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32" y="3681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Vyber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číslo.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091243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47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31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ravoúhlý trojúhelník 28"/>
          <p:cNvSpPr/>
          <p:nvPr/>
        </p:nvSpPr>
        <p:spPr>
          <a:xfrm rot="16200000">
            <a:off x="2398309" y="4061387"/>
            <a:ext cx="715228" cy="751839"/>
          </a:xfrm>
          <a:prstGeom prst="rt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506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0.65295 0.0736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39" y="3681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4207596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32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14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064404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29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a  poslední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ravoúhlý trojúhelník 28"/>
          <p:cNvSpPr/>
          <p:nvPr/>
        </p:nvSpPr>
        <p:spPr>
          <a:xfrm>
            <a:off x="5220072" y="4079692"/>
            <a:ext cx="715228" cy="71746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ravoúhlý trojúhelník 29"/>
          <p:cNvSpPr/>
          <p:nvPr/>
        </p:nvSpPr>
        <p:spPr>
          <a:xfrm rot="16200000">
            <a:off x="2398309" y="4061387"/>
            <a:ext cx="715228" cy="751839"/>
          </a:xfrm>
          <a:prstGeom prst="rt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503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7.40741E-7 L 0.31215 0.07361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08" y="3681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>
                <a:solidFill>
                  <a:schemeClr val="tx1">
                    <a:lumMod val="95000"/>
                    <a:lumOff val="5000"/>
                  </a:schemeClr>
                </a:solidFill>
              </a:rPr>
              <a:t>Vyber nejmenší číslo.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091243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48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53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71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>
            <a:off x="2877609" y="3189466"/>
            <a:ext cx="2592288" cy="648072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ravoúhlý trojúhelník 29"/>
          <p:cNvSpPr/>
          <p:nvPr/>
        </p:nvSpPr>
        <p:spPr>
          <a:xfrm>
            <a:off x="5220072" y="4079692"/>
            <a:ext cx="715228" cy="71746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ravoúhlý trojúhelník 30"/>
          <p:cNvSpPr/>
          <p:nvPr/>
        </p:nvSpPr>
        <p:spPr>
          <a:xfrm rot="16200000">
            <a:off x="2398309" y="4061387"/>
            <a:ext cx="715228" cy="751839"/>
          </a:xfrm>
          <a:prstGeom prst="rt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503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0.65295 0.07361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39" y="3681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2877609" y="3189466"/>
            <a:ext cx="2592288" cy="648072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oúhlý trojúhelník 9"/>
          <p:cNvSpPr/>
          <p:nvPr/>
        </p:nvSpPr>
        <p:spPr>
          <a:xfrm>
            <a:off x="5220072" y="4079692"/>
            <a:ext cx="715228" cy="71746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ravoúhlý trojúhelník 10"/>
          <p:cNvSpPr/>
          <p:nvPr/>
        </p:nvSpPr>
        <p:spPr>
          <a:xfrm rot="16200000">
            <a:off x="2398309" y="4061387"/>
            <a:ext cx="715228" cy="751839"/>
          </a:xfrm>
          <a:prstGeom prst="rt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980728"/>
            <a:ext cx="698477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accent3">
                    <a:lumMod val="75000"/>
                  </a:schemeClr>
                </a:solidFill>
                <a:latin typeface="Trebuchet MS" pitchFamily="34" charset="0"/>
                <a:cs typeface="FrankRuehl" pitchFamily="34" charset="-79"/>
              </a:rPr>
              <a:t>VÝBORNĚ,</a:t>
            </a:r>
          </a:p>
          <a:p>
            <a:r>
              <a:rPr lang="cs-CZ" sz="6600" b="1" dirty="0" smtClean="0">
                <a:solidFill>
                  <a:schemeClr val="accent3">
                    <a:lumMod val="75000"/>
                  </a:schemeClr>
                </a:solidFill>
                <a:latin typeface="Trebuchet MS" pitchFamily="34" charset="0"/>
                <a:cs typeface="FrankRuehl" pitchFamily="34" charset="-79"/>
              </a:rPr>
              <a:t>SKVĚLÁ PRÁCE!!!</a:t>
            </a:r>
            <a:endParaRPr lang="cs-CZ" sz="6600" b="1" dirty="0">
              <a:solidFill>
                <a:schemeClr val="accent3">
                  <a:lumMod val="75000"/>
                </a:schemeClr>
              </a:solidFill>
              <a:latin typeface="Trebuchet MS" pitchFamily="34" charset="0"/>
              <a:cs typeface="FrankRuehl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319959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99213" y="2636912"/>
            <a:ext cx="59046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accent3">
                    <a:lumMod val="50000"/>
                  </a:schemeClr>
                </a:solidFill>
              </a:rPr>
              <a:t>AHOJ </a:t>
            </a:r>
            <a:r>
              <a:rPr lang="cs-CZ" sz="7200" b="1" dirty="0" smtClean="0">
                <a:solidFill>
                  <a:schemeClr val="accent3">
                    <a:lumMod val="50000"/>
                  </a:schemeClr>
                </a:solidFill>
              </a:rPr>
              <a:t>PŘÍŠTĚ.</a:t>
            </a:r>
            <a:endParaRPr lang="cs-CZ" sz="72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7138600"/>
      </p:ext>
    </p:extLst>
  </p:cSld>
  <p:clrMapOvr>
    <a:masterClrMapping/>
  </p:clrMapOvr>
</p:sld>
</file>

<file path=ppt/theme/theme1.xml><?xml version="1.0" encoding="utf-8"?>
<a:theme xmlns:a="http://schemas.openxmlformats.org/drawingml/2006/main" name="1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finity">
      <a:fillStyleLst>
        <a:solidFill>
          <a:schemeClr val="phClr">
            <a:shade val="95000"/>
            <a:satMod val="115000"/>
          </a:schemeClr>
        </a:solidFill>
        <a:gradFill rotWithShape="1">
          <a:gsLst>
            <a:gs pos="0">
              <a:schemeClr val="phClr">
                <a:tint val="90000"/>
                <a:alpha val="50000"/>
                <a:satMod val="150000"/>
              </a:schemeClr>
            </a:gs>
            <a:gs pos="35000">
              <a:schemeClr val="phClr">
                <a:tint val="100000"/>
                <a:alpha val="80000"/>
                <a:satMod val="130000"/>
              </a:schemeClr>
            </a:gs>
            <a:gs pos="100000">
              <a:schemeClr val="phClr">
                <a:tint val="100000"/>
                <a:shade val="90000"/>
                <a:alpha val="95000"/>
                <a:satMod val="11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1000"/>
                <a:alpha val="90000"/>
                <a:satMod val="130000"/>
              </a:schemeClr>
            </a:gs>
            <a:gs pos="50000">
              <a:schemeClr val="phClr">
                <a:shade val="93000"/>
                <a:alpha val="70000"/>
                <a:satMod val="130000"/>
              </a:schemeClr>
            </a:gs>
            <a:gs pos="75000">
              <a:schemeClr val="phClr">
                <a:shade val="94000"/>
                <a:alpha val="50000"/>
                <a:satMod val="135000"/>
              </a:schemeClr>
            </a:gs>
            <a:gs pos="100000">
              <a:schemeClr val="phClr">
                <a:shade val="94000"/>
                <a:alpha val="50000"/>
                <a:satMod val="135000"/>
              </a:schemeClr>
            </a:gs>
          </a:gsLst>
          <a:lin ang="0" scaled="0"/>
        </a:gradFill>
      </a:fillStyleLst>
      <a:lnStyleLst>
        <a:ln w="19050" cap="flat" cmpd="sng" algn="ctr">
          <a:solidFill>
            <a:schemeClr val="phClr">
              <a:shade val="95000"/>
            </a:schemeClr>
          </a:solidFill>
          <a:prstDash val="solid"/>
        </a:ln>
        <a:ln w="31750" cap="flat" cmpd="sng" algn="ctr">
          <a:solidFill>
            <a:schemeClr val="phClr">
              <a:shade val="95000"/>
              <a:satMod val="110000"/>
            </a:schemeClr>
          </a:solidFill>
          <a:prstDash val="solid"/>
        </a:ln>
        <a:ln w="57150" cap="flat" cmpd="dbl" algn="ctr">
          <a:solidFill>
            <a:schemeClr val="phClr">
              <a:shade val="95000"/>
              <a:satMod val="130000"/>
            </a:schemeClr>
          </a:solidFill>
          <a:prstDash val="solid"/>
        </a:ln>
      </a:lnStyleLst>
      <a:effectStyleLst>
        <a:effectStyle>
          <a:effectLst>
            <a:outerShdw blurRad="63500" dist="25400" dir="5400000" sx="101000" sy="101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63500" dist="12700" dir="5400000" sx="101000" sy="101000" algn="ctr" rotWithShape="0">
              <a:srgbClr val="000000">
                <a:alpha val="50000"/>
              </a:srgbClr>
            </a:outerShdw>
            <a:reflection blurRad="12700" stA="26000" endPos="15000" dist="19050" dir="5400000" sy="-100000" rotWithShape="0"/>
          </a:effectLst>
        </a:effectStyle>
        <a:effectStyle>
          <a:effectLst>
            <a:innerShdw blurRad="101600" dist="12700">
              <a:srgbClr val="000000">
                <a:alpha val="35000"/>
              </a:srgbClr>
            </a:innerShdw>
            <a:reflection blurRad="12700" stA="26000" endPos="25000" dist="19050" dir="5400000" sy="-100000" rotWithShape="0"/>
          </a:effectLst>
          <a:scene3d>
            <a:camera prst="orthographicFront">
              <a:rot lat="0" lon="0" rev="0"/>
            </a:camera>
            <a:lightRig rig="twoPt" dir="t">
              <a:rot lat="0" lon="0" rev="5400000"/>
            </a:lightRig>
          </a:scene3d>
          <a:sp3d>
            <a:bevelT w="381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250000"/>
              </a:schemeClr>
            </a:gs>
            <a:gs pos="40000">
              <a:schemeClr val="phClr">
                <a:tint val="90000"/>
                <a:shade val="80000"/>
                <a:satMod val="200000"/>
              </a:schemeClr>
            </a:gs>
            <a:gs pos="100000">
              <a:schemeClr val="phClr">
                <a:shade val="20000"/>
                <a:satMod val="17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Nekonečno</Template>
  <TotalTime>28</TotalTime>
  <Words>356</Words>
  <Application>Microsoft Office PowerPoint</Application>
  <PresentationFormat>Předvádění na obrazovce (4:3)</PresentationFormat>
  <Paragraphs>136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1</vt:lpstr>
      <vt:lpstr>Prezentace aplikace PowerPoint</vt:lpstr>
      <vt:lpstr>MATEMATIKA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18</cp:revision>
  <dcterms:created xsi:type="dcterms:W3CDTF">2012-07-25T20:08:11Z</dcterms:created>
  <dcterms:modified xsi:type="dcterms:W3CDTF">2012-08-21T08:25:58Z</dcterms:modified>
</cp:coreProperties>
</file>