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81" r:id="rId3"/>
    <p:sldId id="258" r:id="rId4"/>
    <p:sldId id="273" r:id="rId5"/>
    <p:sldId id="274" r:id="rId6"/>
    <p:sldId id="269" r:id="rId7"/>
    <p:sldId id="271" r:id="rId8"/>
    <p:sldId id="259" r:id="rId9"/>
    <p:sldId id="262" r:id="rId10"/>
    <p:sldId id="275" r:id="rId11"/>
    <p:sldId id="276" r:id="rId12"/>
    <p:sldId id="263" r:id="rId13"/>
    <p:sldId id="266" r:id="rId14"/>
    <p:sldId id="265" r:id="rId15"/>
    <p:sldId id="268" r:id="rId16"/>
    <p:sldId id="264" r:id="rId17"/>
    <p:sldId id="267" r:id="rId18"/>
    <p:sldId id="277" r:id="rId19"/>
    <p:sldId id="278" r:id="rId20"/>
    <p:sldId id="270" r:id="rId21"/>
    <p:sldId id="272" r:id="rId22"/>
    <p:sldId id="260" r:id="rId23"/>
    <p:sldId id="280" r:id="rId24"/>
    <p:sldId id="279" r:id="rId25"/>
    <p:sldId id="26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2F8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190" y="-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2093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smtClean="0">
                <a:latin typeface="Calibri" pitchFamily="34" charset="0"/>
              </a:rPr>
              <a:t>VY_32_INOVACE_22_CJ_ </a:t>
            </a:r>
            <a:r>
              <a:rPr lang="cs-CZ" b="1" dirty="0">
                <a:latin typeface="Calibri" pitchFamily="34" charset="0"/>
              </a:rPr>
              <a:t>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17976"/>
              </p:ext>
            </p:extLst>
          </p:nvPr>
        </p:nvGraphicFramePr>
        <p:xfrm>
          <a:off x="1476375" y="2924175"/>
          <a:ext cx="6208713" cy="3603690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Září - říjen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 a jazykové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Český jazyk a literatura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Nauka o slově, pravopis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souhlásek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(měkké a tvrdé slabiky a slova s ě)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doplňování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i,í,y,ý,ě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do slov, po správném určení hlásky či písmena do slova se odkrývá utajený obrázek. Po procvičení následuje přepis s doplňováním do vlastních sešitů.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4141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988840"/>
            <a:ext cx="7772400" cy="1470025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Český jazyk</a:t>
            </a:r>
            <a:br>
              <a:rPr lang="cs-CZ" sz="6600" b="1" dirty="0" smtClean="0">
                <a:solidFill>
                  <a:srgbClr val="FF0000"/>
                </a:solidFill>
              </a:rPr>
            </a:br>
            <a:r>
              <a:rPr lang="cs-CZ" sz="6600" b="1" dirty="0" smtClean="0">
                <a:solidFill>
                  <a:srgbClr val="FF0000"/>
                </a:solidFill>
              </a:rPr>
              <a:t>2. a 3. ročník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789040"/>
            <a:ext cx="6400800" cy="1752600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chemeClr val="accent4">
                    <a:lumMod val="75000"/>
                  </a:schemeClr>
                </a:solidFill>
              </a:rPr>
              <a:t>Nauka o slově - pravopis</a:t>
            </a:r>
            <a:endParaRPr lang="cs-CZ" sz="54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7791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2957001"/>
            <a:ext cx="4032448" cy="3161154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582576" y="2846570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2403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2957001"/>
            <a:ext cx="4032448" cy="3161154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>
            <a:hlinkClick r:id="" action="ppaction://hlinkshowjump?jump=nextslide"/>
          </p:cNvPr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blech-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582576" y="2846570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6466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2957001"/>
            <a:ext cx="4032448" cy="3161154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blech-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blechy</a:t>
            </a:r>
            <a:endParaRPr lang="cs-CZ" sz="6000" dirty="0"/>
          </a:p>
        </p:txBody>
      </p:sp>
      <p:sp>
        <p:nvSpPr>
          <p:cNvPr id="11" name="Obdélník 10"/>
          <p:cNvSpPr/>
          <p:nvPr/>
        </p:nvSpPr>
        <p:spPr>
          <a:xfrm>
            <a:off x="4582576" y="2846570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641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3" grpId="0" animBg="1"/>
      <p:bldP spid="4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2957001"/>
            <a:ext cx="4032448" cy="3161154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ž-žala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894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2957001"/>
            <a:ext cx="4032448" cy="3161154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ž-žala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žížala</a:t>
            </a:r>
            <a:endParaRPr lang="cs-CZ" sz="6000" dirty="0"/>
          </a:p>
        </p:txBody>
      </p:sp>
      <p:sp>
        <p:nvSpPr>
          <p:cNvPr id="12" name="Obdélník 11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902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  <p:bldP spid="4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2957001"/>
            <a:ext cx="4032448" cy="3161154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>
            <a:hlinkClick r:id="" action="ppaction://hlinkshowjump?jump=nextslide"/>
          </p:cNvPr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hráb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-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8718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2957001"/>
            <a:ext cx="4032448" cy="3161154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hráb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-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hrábě</a:t>
            </a:r>
            <a:endParaRPr lang="cs-CZ" sz="6000" dirty="0"/>
          </a:p>
        </p:txBody>
      </p:sp>
      <p:sp>
        <p:nvSpPr>
          <p:cNvPr id="12" name="Obdélník 11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1273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  <p:bldP spid="4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2957001"/>
            <a:ext cx="4032448" cy="3161154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>
            <a:hlinkClick r:id="" action="ppaction://hlinkshowjump?jump=nextslide"/>
          </p:cNvPr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modr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-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047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2957001"/>
            <a:ext cx="4032448" cy="3161154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modr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-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modrý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112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  <p:bldP spid="3" grpId="0" animBg="1"/>
      <p:bldP spid="4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2957001"/>
            <a:ext cx="4032448" cy="3161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>
            <a:hlinkClick r:id="" action="ppaction://hlinkshowjump?jump=nextslide"/>
          </p:cNvPr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zp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-vačka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459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2957001"/>
            <a:ext cx="4032448" cy="3161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zp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-vačka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zpěvačka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13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  <p:bldP spid="4" grpId="0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2957001"/>
            <a:ext cx="4032448" cy="3161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š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-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pek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023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2957001"/>
            <a:ext cx="4032448" cy="3161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š-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pek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šípek</a:t>
            </a:r>
            <a:endParaRPr lang="cs-CZ" sz="6000" dirty="0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384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  <p:bldP spid="4" grpId="0" animBg="1"/>
      <p:bldP spid="1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2957001"/>
            <a:ext cx="4032448" cy="3161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>
            <a:hlinkClick r:id="" action="ppaction://hlinkshowjump?jump=nextslide"/>
          </p:cNvPr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m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-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síc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459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2957001"/>
            <a:ext cx="4032448" cy="3161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m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-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síc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měsíc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13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  <p:bldP spid="4" grpId="0" animBg="1"/>
      <p:bldP spid="1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2957001"/>
            <a:ext cx="4032448" cy="3161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>
            <a:hlinkClick r:id="" action="ppaction://hlinkshowjump?jump=nextslide"/>
          </p:cNvPr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paroh-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8560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2957001"/>
            <a:ext cx="4032448" cy="3161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paroh-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parohy</a:t>
            </a:r>
            <a:endParaRPr lang="cs-CZ" sz="6000" dirty="0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845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3" grpId="0" animBg="1"/>
      <p:bldP spid="4" grpId="0" animBg="1"/>
      <p:bldP spid="1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2957001"/>
            <a:ext cx="4032448" cy="3161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>
            <a:hlinkClick r:id="" action="ppaction://hlinkshowjump?jump=nextslide"/>
          </p:cNvPr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peř-nka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894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7" grpId="0" animBg="1"/>
      <p:bldP spid="8" grpId="0" animBg="1"/>
      <p:bldP spid="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2957001"/>
            <a:ext cx="4032448" cy="3161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>
            <a:hlinkClick r:id="" action="ppaction://hlinkshowjump?jump=nextslide"/>
          </p:cNvPr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peř-nka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peřinka</a:t>
            </a:r>
            <a:endParaRPr lang="cs-CZ" sz="6000" dirty="0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902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7" grpId="0" animBg="1"/>
      <p:bldP spid="8" grpId="0" animBg="1"/>
      <p:bldP spid="3" grpId="0" animBg="1"/>
      <p:bldP spid="4" grpId="0" animBg="1"/>
      <p:bldP spid="1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1331640" y="1340416"/>
            <a:ext cx="648071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C00000"/>
                </a:solidFill>
              </a:rPr>
              <a:t>Hurá  !  </a:t>
            </a:r>
            <a:r>
              <a:rPr lang="cs-CZ" sz="6600" b="1" dirty="0">
                <a:solidFill>
                  <a:srgbClr val="C00000"/>
                </a:solidFill>
              </a:rPr>
              <a:t>S</a:t>
            </a:r>
            <a:r>
              <a:rPr lang="cs-CZ" sz="6600" b="1" dirty="0" smtClean="0">
                <a:solidFill>
                  <a:srgbClr val="C00000"/>
                </a:solidFill>
              </a:rPr>
              <a:t>uper !!!</a:t>
            </a:r>
            <a:endParaRPr lang="cs-CZ" sz="66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15616" y="3660415"/>
            <a:ext cx="31683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5400" b="1" i="1" dirty="0" smtClean="0"/>
              <a:t>UMÍŠ  TO</a:t>
            </a:r>
          </a:p>
          <a:p>
            <a:pPr algn="just"/>
            <a:r>
              <a:rPr lang="cs-CZ" sz="5400" b="1" i="1" dirty="0" smtClean="0"/>
              <a:t>  DOBŘE …</a:t>
            </a:r>
            <a:endParaRPr lang="cs-CZ" sz="5400" b="1" i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2957001"/>
            <a:ext cx="4032448" cy="3161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8718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96752"/>
            <a:ext cx="85324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Šlo ti to výtečně, </a:t>
            </a:r>
          </a:p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takže teď si připrav svůj sešit na český jazyk,</a:t>
            </a:r>
          </a:p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napiš dnešní datum</a:t>
            </a:r>
          </a:p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 pak napiš všechna procvičená slova do sešitu.</a:t>
            </a:r>
            <a:endParaRPr lang="cs-CZ" sz="4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0641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dorovný svitek 1"/>
          <p:cNvSpPr/>
          <p:nvPr/>
        </p:nvSpPr>
        <p:spPr>
          <a:xfrm>
            <a:off x="565880" y="266760"/>
            <a:ext cx="3142024" cy="1123960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blech-</a:t>
            </a:r>
            <a:endParaRPr lang="cs-CZ" sz="6000" dirty="0"/>
          </a:p>
        </p:txBody>
      </p:sp>
      <p:sp>
        <p:nvSpPr>
          <p:cNvPr id="3" name="Vodorovný svitek 2"/>
          <p:cNvSpPr/>
          <p:nvPr/>
        </p:nvSpPr>
        <p:spPr>
          <a:xfrm>
            <a:off x="4716016" y="483488"/>
            <a:ext cx="3024336" cy="1073304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ž</a:t>
            </a:r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-žala</a:t>
            </a:r>
            <a:endParaRPr lang="cs-CZ" sz="6000" dirty="0"/>
          </a:p>
        </p:txBody>
      </p:sp>
      <p:sp>
        <p:nvSpPr>
          <p:cNvPr id="4" name="Vodorovný svitek 3"/>
          <p:cNvSpPr/>
          <p:nvPr/>
        </p:nvSpPr>
        <p:spPr>
          <a:xfrm>
            <a:off x="1187624" y="1556792"/>
            <a:ext cx="3096344" cy="1061276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h</a:t>
            </a:r>
            <a:r>
              <a:rPr lang="cs-CZ" sz="60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ráb</a:t>
            </a:r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-</a:t>
            </a:r>
            <a:endParaRPr lang="cs-CZ" sz="6000" dirty="0"/>
          </a:p>
        </p:txBody>
      </p:sp>
      <p:sp>
        <p:nvSpPr>
          <p:cNvPr id="5" name="Vodorovný svitek 4"/>
          <p:cNvSpPr/>
          <p:nvPr/>
        </p:nvSpPr>
        <p:spPr>
          <a:xfrm>
            <a:off x="5580112" y="1844824"/>
            <a:ext cx="2917264" cy="1061276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m</a:t>
            </a:r>
            <a:r>
              <a:rPr lang="cs-CZ" sz="60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odr</a:t>
            </a:r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-</a:t>
            </a:r>
            <a:endParaRPr lang="cs-CZ" sz="6000" dirty="0"/>
          </a:p>
        </p:txBody>
      </p:sp>
      <p:sp>
        <p:nvSpPr>
          <p:cNvPr id="6" name="Vodorovný svitek 5"/>
          <p:cNvSpPr/>
          <p:nvPr/>
        </p:nvSpPr>
        <p:spPr>
          <a:xfrm>
            <a:off x="536986" y="2812112"/>
            <a:ext cx="3528392" cy="118813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z</a:t>
            </a:r>
            <a:r>
              <a:rPr lang="cs-CZ" sz="60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</a:t>
            </a:r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-vačka</a:t>
            </a:r>
            <a:endParaRPr lang="cs-CZ" sz="6000" dirty="0"/>
          </a:p>
        </p:txBody>
      </p:sp>
      <p:sp>
        <p:nvSpPr>
          <p:cNvPr id="7" name="Vodorovný svitek 6"/>
          <p:cNvSpPr/>
          <p:nvPr/>
        </p:nvSpPr>
        <p:spPr>
          <a:xfrm>
            <a:off x="4987240" y="3103356"/>
            <a:ext cx="3024336" cy="968544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š</a:t>
            </a:r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-</a:t>
            </a:r>
            <a:r>
              <a:rPr lang="cs-CZ" sz="60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pek</a:t>
            </a:r>
            <a:endParaRPr lang="cs-CZ" sz="6000" dirty="0"/>
          </a:p>
        </p:txBody>
      </p:sp>
      <p:sp>
        <p:nvSpPr>
          <p:cNvPr id="8" name="Vodorovný svitek 7"/>
          <p:cNvSpPr/>
          <p:nvPr/>
        </p:nvSpPr>
        <p:spPr>
          <a:xfrm>
            <a:off x="735008" y="4113076"/>
            <a:ext cx="3132348" cy="1116124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m</a:t>
            </a:r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-</a:t>
            </a:r>
            <a:r>
              <a:rPr lang="cs-CZ" sz="60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síc</a:t>
            </a:r>
            <a:endParaRPr lang="cs-CZ" sz="6000" dirty="0"/>
          </a:p>
        </p:txBody>
      </p:sp>
      <p:sp>
        <p:nvSpPr>
          <p:cNvPr id="9" name="Vodorovný svitek 8"/>
          <p:cNvSpPr/>
          <p:nvPr/>
        </p:nvSpPr>
        <p:spPr>
          <a:xfrm>
            <a:off x="4806750" y="4429472"/>
            <a:ext cx="3385316" cy="977944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</a:t>
            </a:r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aroh-</a:t>
            </a:r>
            <a:endParaRPr lang="cs-CZ" sz="6000" dirty="0"/>
          </a:p>
        </p:txBody>
      </p:sp>
      <p:sp>
        <p:nvSpPr>
          <p:cNvPr id="10" name="Vodorovný svitek 9"/>
          <p:cNvSpPr/>
          <p:nvPr/>
        </p:nvSpPr>
        <p:spPr>
          <a:xfrm>
            <a:off x="971600" y="5427592"/>
            <a:ext cx="3528392" cy="1038280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</a:t>
            </a:r>
            <a:r>
              <a:rPr lang="cs-CZ" sz="60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eř-nka</a:t>
            </a:r>
            <a:endParaRPr lang="cs-CZ" sz="6000" dirty="0"/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6499408" y="5844572"/>
            <a:ext cx="1747820" cy="758904"/>
          </a:xfrm>
          <a:prstGeom prst="rightArrow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Georgia" pitchFamily="18" charset="0"/>
              </a:rPr>
              <a:t>HOTOVO</a:t>
            </a:r>
            <a:endParaRPr lang="cs-CZ" b="1" dirty="0">
              <a:solidFill>
                <a:srgbClr val="C00000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5003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2455951"/>
            <a:ext cx="7259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chemeClr val="tx2">
                    <a:lumMod val="75000"/>
                  </a:schemeClr>
                </a:solidFill>
              </a:rPr>
              <a:t>NASHLEDANOU !!!</a:t>
            </a:r>
            <a:endParaRPr lang="cs-CZ" sz="72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8718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</TotalTime>
  <Words>313</Words>
  <Application>Microsoft Office PowerPoint</Application>
  <PresentationFormat>Předvádění na obrazovce (4:3)</PresentationFormat>
  <Paragraphs>164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sady Office</vt:lpstr>
      <vt:lpstr>Prezentace aplikace PowerPoint</vt:lpstr>
      <vt:lpstr>Český jazyk 2. a 3. 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36</cp:revision>
  <dcterms:created xsi:type="dcterms:W3CDTF">2012-03-07T08:59:04Z</dcterms:created>
  <dcterms:modified xsi:type="dcterms:W3CDTF">2012-08-13T19:09:52Z</dcterms:modified>
</cp:coreProperties>
</file>