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83" r:id="rId2"/>
    <p:sldId id="282" r:id="rId3"/>
    <p:sldId id="258" r:id="rId4"/>
    <p:sldId id="273" r:id="rId5"/>
    <p:sldId id="274" r:id="rId6"/>
    <p:sldId id="269" r:id="rId7"/>
    <p:sldId id="271" r:id="rId8"/>
    <p:sldId id="259" r:id="rId9"/>
    <p:sldId id="262" r:id="rId10"/>
    <p:sldId id="275" r:id="rId11"/>
    <p:sldId id="276" r:id="rId12"/>
    <p:sldId id="263" r:id="rId13"/>
    <p:sldId id="266" r:id="rId14"/>
    <p:sldId id="265" r:id="rId15"/>
    <p:sldId id="268" r:id="rId16"/>
    <p:sldId id="264" r:id="rId17"/>
    <p:sldId id="267" r:id="rId18"/>
    <p:sldId id="277" r:id="rId19"/>
    <p:sldId id="278" r:id="rId20"/>
    <p:sldId id="270" r:id="rId21"/>
    <p:sldId id="272" r:id="rId22"/>
    <p:sldId id="260" r:id="rId23"/>
    <p:sldId id="281" r:id="rId24"/>
    <p:sldId id="261" r:id="rId25"/>
    <p:sldId id="284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F8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90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420938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smtClean="0">
                <a:latin typeface="Calibri" pitchFamily="34" charset="0"/>
              </a:rPr>
              <a:t>VY_32_INOVACE_24_CJ_ </a:t>
            </a:r>
            <a:r>
              <a:rPr lang="cs-CZ" b="1" dirty="0">
                <a:latin typeface="Calibri" pitchFamily="34" charset="0"/>
              </a:rPr>
              <a:t>2</a:t>
            </a: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752776"/>
              </p:ext>
            </p:extLst>
          </p:nvPr>
        </p:nvGraphicFramePr>
        <p:xfrm>
          <a:off x="1476375" y="2924175"/>
          <a:ext cx="6208713" cy="3603690"/>
        </p:xfrm>
        <a:graphic>
          <a:graphicData uri="http://schemas.openxmlformats.org/drawingml/2006/table">
            <a:tbl>
              <a:tblPr/>
              <a:tblGrid>
                <a:gridCol w="2139950"/>
                <a:gridCol w="4068763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Září - říjen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 a jazykové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Český jazyk a literatura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Jazyková výchova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Nauka o slově, pravopis souhlásek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(měkké a tvrdé slabiky a slova s ě)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doplňování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i,í,y,ý,ě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do slov, po správném určení hlásky či písmena do slova se odkrývá utajený obrázek. Po procvičení následuje přepis s doplňováním do vlastních sešitů.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414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2924944"/>
            <a:ext cx="8458200" cy="1222375"/>
          </a:xfrm>
        </p:spPr>
        <p:txBody>
          <a:bodyPr>
            <a:noAutofit/>
          </a:bodyPr>
          <a:lstStyle/>
          <a:p>
            <a:r>
              <a:rPr lang="cs-CZ" sz="6600" b="1" dirty="0" smtClean="0"/>
              <a:t>Český jazyk</a:t>
            </a:r>
            <a:br>
              <a:rPr lang="cs-CZ" sz="6600" b="1" dirty="0" smtClean="0"/>
            </a:br>
            <a:r>
              <a:rPr lang="cs-CZ" sz="6600" b="1" dirty="0" smtClean="0"/>
              <a:t>        2. a 3. ročník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5517232"/>
            <a:ext cx="8458200" cy="91440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Nauka o slově - pravopis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4777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582576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18761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16529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4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>
            <a:hlinkClick r:id="" action="ppaction://hlinkshowjump?jump=nextslide"/>
          </p:cNvPr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brok-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582576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018761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16529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646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rok-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broky</a:t>
            </a:r>
            <a:endParaRPr lang="cs-CZ" sz="6000" dirty="0"/>
          </a:p>
        </p:txBody>
      </p:sp>
      <p:sp>
        <p:nvSpPr>
          <p:cNvPr id="11" name="Obdélník 10"/>
          <p:cNvSpPr/>
          <p:nvPr/>
        </p:nvSpPr>
        <p:spPr>
          <a:xfrm>
            <a:off x="4582576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018761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16529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64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  <p:bldP spid="3" grpId="0" animBg="1"/>
      <p:bldP spid="4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ž-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zeň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018761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16529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89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ž-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zeň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žízeň</a:t>
            </a:r>
            <a:endParaRPr lang="cs-CZ" sz="6000" dirty="0"/>
          </a:p>
        </p:txBody>
      </p:sp>
      <p:sp>
        <p:nvSpPr>
          <p:cNvPr id="12" name="Obdélník 11"/>
          <p:cNvSpPr/>
          <p:nvPr/>
        </p:nvSpPr>
        <p:spPr>
          <a:xfrm>
            <a:off x="6018761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16529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0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" grpId="0" animBg="1"/>
      <p:bldP spid="4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>
            <a:hlinkClick r:id="" action="ppaction://hlinkshowjump?jump=nextslide"/>
          </p:cNvPr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nev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-sta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416529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71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nev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-sta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nevěsta</a:t>
            </a:r>
            <a:endParaRPr lang="cs-CZ" sz="6000" dirty="0"/>
          </a:p>
        </p:txBody>
      </p:sp>
      <p:sp>
        <p:nvSpPr>
          <p:cNvPr id="12" name="Obdélník 11"/>
          <p:cNvSpPr/>
          <p:nvPr/>
        </p:nvSpPr>
        <p:spPr>
          <a:xfrm>
            <a:off x="7416529" y="2846570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127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3" grpId="0" animBg="1"/>
      <p:bldP spid="4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>
            <a:hlinkClick r:id="" action="ppaction://hlinkshowjump?jump=nextslide"/>
          </p:cNvPr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krokod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-l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04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krokod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-l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krokodýl</a:t>
            </a:r>
            <a:endParaRPr lang="cs-CZ" sz="6000" dirty="0"/>
          </a:p>
        </p:txBody>
      </p:sp>
      <p:sp>
        <p:nvSpPr>
          <p:cNvPr id="13" name="Obdélník 12"/>
          <p:cNvSpPr/>
          <p:nvPr/>
        </p:nvSpPr>
        <p:spPr>
          <a:xfrm>
            <a:off x="4582576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211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3" grpId="0" animBg="1"/>
      <p:bldP spid="4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>
            <a:hlinkClick r:id="" action="ppaction://hlinkshowjump?jump=nextslide"/>
          </p:cNvPr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záv-sy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045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záv-sy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závěsy</a:t>
            </a:r>
            <a:endParaRPr lang="cs-CZ" sz="6000" dirty="0"/>
          </a:p>
        </p:txBody>
      </p:sp>
      <p:sp>
        <p:nvSpPr>
          <p:cNvPr id="14" name="Obdélník 13"/>
          <p:cNvSpPr/>
          <p:nvPr/>
        </p:nvSpPr>
        <p:spPr>
          <a:xfrm>
            <a:off x="6018761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613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3" grpId="0" animBg="1"/>
      <p:bldP spid="4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buben-k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02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buben-k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bubeník</a:t>
            </a:r>
            <a:endParaRPr lang="cs-CZ" sz="6000" dirty="0"/>
          </a:p>
        </p:txBody>
      </p:sp>
      <p:sp>
        <p:nvSpPr>
          <p:cNvPr id="15" name="Obdélník 14"/>
          <p:cNvSpPr/>
          <p:nvPr/>
        </p:nvSpPr>
        <p:spPr>
          <a:xfrm>
            <a:off x="7416529" y="393887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38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" grpId="0" animBg="1"/>
      <p:bldP spid="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>
            <a:hlinkClick r:id="" action="ppaction://hlinkshowjump?jump=nextslide"/>
          </p:cNvPr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ťátko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045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d-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ťátko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ěťátko</a:t>
            </a:r>
            <a:endParaRPr lang="cs-CZ" sz="6000" dirty="0"/>
          </a:p>
        </p:txBody>
      </p:sp>
      <p:sp>
        <p:nvSpPr>
          <p:cNvPr id="16" name="Obdélník 15"/>
          <p:cNvSpPr/>
          <p:nvPr/>
        </p:nvSpPr>
        <p:spPr>
          <a:xfrm>
            <a:off x="4586551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613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3" grpId="0" animBg="1"/>
      <p:bldP spid="4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>
            <a:hlinkClick r:id="" action="ppaction://hlinkshowjump?jump=nextslide"/>
          </p:cNvPr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mouch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856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mouch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mouchy</a:t>
            </a:r>
            <a:endParaRPr lang="cs-CZ" sz="6000" dirty="0"/>
          </a:p>
        </p:txBody>
      </p:sp>
      <p:sp>
        <p:nvSpPr>
          <p:cNvPr id="17" name="Obdélník 16"/>
          <p:cNvSpPr/>
          <p:nvPr/>
        </p:nvSpPr>
        <p:spPr>
          <a:xfrm>
            <a:off x="6022736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84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  <p:bldP spid="3" grpId="0" animBg="1"/>
      <p:bldP spid="4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/>
          <p:cNvSpPr/>
          <p:nvPr/>
        </p:nvSpPr>
        <p:spPr>
          <a:xfrm>
            <a:off x="865760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>
            <a:hlinkClick r:id="" action="ppaction://hlinkshowjump?jump=nextslide"/>
          </p:cNvPr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ž-dle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89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8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estnácticípá hvězda 1">
            <a:hlinkClick r:id="" action="ppaction://hlinkshowjump?jump=nextslide"/>
          </p:cNvPr>
          <p:cNvSpPr/>
          <p:nvPr/>
        </p:nvSpPr>
        <p:spPr>
          <a:xfrm>
            <a:off x="85102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í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5" name="Šestnácticípá hvězda 4"/>
          <p:cNvSpPr/>
          <p:nvPr/>
        </p:nvSpPr>
        <p:spPr>
          <a:xfrm>
            <a:off x="367610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ý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2207940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rgbClr val="7030A0"/>
                </a:solidFill>
                <a:latin typeface="Franklin Gothic Demi" pitchFamily="34" charset="0"/>
              </a:rPr>
              <a:t>i</a:t>
            </a:r>
            <a:endParaRPr lang="cs-CZ" sz="6600" dirty="0">
              <a:solidFill>
                <a:srgbClr val="7030A0"/>
              </a:solidFill>
              <a:latin typeface="Franklin Gothic Demi" pitchFamily="34" charset="0"/>
            </a:endParaRPr>
          </a:p>
        </p:txBody>
      </p:sp>
      <p:sp>
        <p:nvSpPr>
          <p:cNvPr id="7" name="Šestnácticípá hvězda 6"/>
          <p:cNvSpPr/>
          <p:nvPr/>
        </p:nvSpPr>
        <p:spPr>
          <a:xfrm>
            <a:off x="5076056" y="507571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y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8" name="Šestnácticípá hvězda 7"/>
          <p:cNvSpPr/>
          <p:nvPr/>
        </p:nvSpPr>
        <p:spPr>
          <a:xfrm>
            <a:off x="6397392" y="1268760"/>
            <a:ext cx="1584176" cy="1008112"/>
          </a:xfrm>
          <a:prstGeom prst="star16">
            <a:avLst/>
          </a:prstGeom>
          <a:solidFill>
            <a:srgbClr val="FFFF0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rgbClr val="7030A0"/>
                </a:solidFill>
                <a:latin typeface="Franklin Gothic Demi" pitchFamily="34" charset="0"/>
              </a:rPr>
              <a:t>ě</a:t>
            </a:r>
            <a:endParaRPr lang="cs-CZ" sz="7200" dirty="0">
              <a:latin typeface="Franklin Gothic Demi" pitchFamily="34" charset="0"/>
            </a:endParaRPr>
          </a:p>
        </p:txBody>
      </p:sp>
      <p:sp>
        <p:nvSpPr>
          <p:cNvPr id="3" name="Mrak 2"/>
          <p:cNvSpPr/>
          <p:nvPr/>
        </p:nvSpPr>
        <p:spPr>
          <a:xfrm>
            <a:off x="431683" y="2852936"/>
            <a:ext cx="4036507" cy="15121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ž-dle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Vodorovný svitek 3"/>
          <p:cNvSpPr/>
          <p:nvPr/>
        </p:nvSpPr>
        <p:spPr>
          <a:xfrm>
            <a:off x="671002" y="4653136"/>
            <a:ext cx="3528392" cy="1368152"/>
          </a:xfrm>
          <a:prstGeom prst="horizontalScroll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židle</a:t>
            </a:r>
            <a:endParaRPr lang="cs-CZ" sz="6000" dirty="0"/>
          </a:p>
        </p:txBody>
      </p:sp>
      <p:sp>
        <p:nvSpPr>
          <p:cNvPr id="18" name="Obdélník 17"/>
          <p:cNvSpPr/>
          <p:nvPr/>
        </p:nvSpPr>
        <p:spPr>
          <a:xfrm>
            <a:off x="7420504" y="5028514"/>
            <a:ext cx="1440160" cy="108964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0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8" grpId="0" animBg="1"/>
      <p:bldP spid="3" grpId="0" animBg="1"/>
      <p:bldP spid="4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683568" y="908720"/>
            <a:ext cx="7560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C00000"/>
                </a:solidFill>
              </a:rPr>
              <a:t>JSI BOREC  !  HURÁ !</a:t>
            </a:r>
            <a:endParaRPr lang="cs-CZ" sz="66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1600" y="3030840"/>
            <a:ext cx="31683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i="1" dirty="0" smtClean="0"/>
              <a:t>TO JE DOBRÁ PRÁCE.</a:t>
            </a:r>
            <a:endParaRPr lang="cs-CZ" sz="5400" b="1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936" y="2879714"/>
            <a:ext cx="4240753" cy="3209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71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96752"/>
            <a:ext cx="85324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Šlo ti to výtečně, </a:t>
            </a:r>
          </a:p>
          <a:p>
            <a:r>
              <a:rPr lang="cs-CZ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takže teď si připrav svůj sešit na český jazyk,</a:t>
            </a:r>
          </a:p>
          <a:p>
            <a:r>
              <a:rPr lang="cs-CZ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napiš dnešní datum</a:t>
            </a:r>
          </a:p>
          <a:p>
            <a:r>
              <a:rPr lang="cs-CZ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 pak napiš všechna procvičená slova do sešitu.</a:t>
            </a:r>
            <a:endParaRPr lang="cs-CZ" sz="4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69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rak 1"/>
          <p:cNvSpPr/>
          <p:nvPr/>
        </p:nvSpPr>
        <p:spPr>
          <a:xfrm>
            <a:off x="329436" y="370032"/>
            <a:ext cx="2658610" cy="116999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brok-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2822496" y="955028"/>
            <a:ext cx="2592065" cy="116999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ž-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zeň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5414561" y="370816"/>
            <a:ext cx="3528615" cy="116999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nev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-sta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250615" y="2276872"/>
            <a:ext cx="3960439" cy="118539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krokod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-l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4456071" y="2276872"/>
            <a:ext cx="3960439" cy="118539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záv-sy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879542" y="3706964"/>
            <a:ext cx="3996131" cy="123420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buben-k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5092323" y="3706964"/>
            <a:ext cx="3996131" cy="1234204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</a:t>
            </a:r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ťátko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Mrak 8"/>
          <p:cNvSpPr/>
          <p:nvPr/>
        </p:nvSpPr>
        <p:spPr>
          <a:xfrm>
            <a:off x="329436" y="5157192"/>
            <a:ext cx="3789093" cy="115212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mouch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-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4225169" y="5157192"/>
            <a:ext cx="3789093" cy="115212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ž-dle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2" name="Šipka doprava 11">
            <a:hlinkClick r:id="" action="ppaction://hlinkshowjump?jump=nextslide"/>
          </p:cNvPr>
          <p:cNvSpPr/>
          <p:nvPr/>
        </p:nvSpPr>
        <p:spPr>
          <a:xfrm>
            <a:off x="7484764" y="6165304"/>
            <a:ext cx="1556586" cy="576064"/>
          </a:xfrm>
          <a:prstGeom prst="rightArrow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latin typeface="Georgia" pitchFamily="18" charset="0"/>
              </a:rPr>
              <a:t>HOTOVO</a:t>
            </a:r>
            <a:endParaRPr lang="cs-CZ" b="1" dirty="0">
              <a:solidFill>
                <a:srgbClr val="C0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718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46176"/>
            <a:ext cx="8388424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ZASE  </a:t>
            </a:r>
          </a:p>
          <a:p>
            <a:r>
              <a:rPr lang="cs-CZ" sz="8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8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NĚKDY</a:t>
            </a:r>
          </a:p>
          <a:p>
            <a:endParaRPr lang="cs-CZ" sz="11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8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8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PŘÍŠTĚ …</a:t>
            </a:r>
            <a:endParaRPr lang="cs-CZ" sz="8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35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233</TotalTime>
  <Words>317</Words>
  <Application>Microsoft Office PowerPoint</Application>
  <PresentationFormat>Předvádění na obrazovce (4:3)</PresentationFormat>
  <Paragraphs>166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Cesta</vt:lpstr>
      <vt:lpstr>Prezentace aplikace PowerPoint</vt:lpstr>
      <vt:lpstr>Český jazyk         2. a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38</cp:revision>
  <dcterms:created xsi:type="dcterms:W3CDTF">2012-03-07T08:59:04Z</dcterms:created>
  <dcterms:modified xsi:type="dcterms:W3CDTF">2012-08-13T19:20:35Z</dcterms:modified>
</cp:coreProperties>
</file>