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2" r:id="rId3"/>
    <p:sldId id="256" r:id="rId4"/>
    <p:sldId id="258" r:id="rId5"/>
    <p:sldId id="259" r:id="rId6"/>
    <p:sldId id="260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088" autoAdjust="0"/>
    <p:restoredTop sz="94660"/>
  </p:normalViewPr>
  <p:slideViewPr>
    <p:cSldViewPr>
      <p:cViewPr>
        <p:scale>
          <a:sx n="70" d="100"/>
          <a:sy n="70" d="100"/>
        </p:scale>
        <p:origin x="-1488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AAC7FE8-1185-47A3-819D-928F018823F1}" type="datetimeFigureOut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5B2D15A-E984-4FA6-B8D1-0A89A2860F6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128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B2D15A-E984-4FA6-B8D1-0A89A2860F68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0477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5B2D15A-E984-4FA6-B8D1-0A89A2860F6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0231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87D9F5-8FB2-448D-BC5F-D4ACF886982D}" type="datetime1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9669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3A5F9D-17AA-4221-A835-DF3E64873313}" type="datetime1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58309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76C3A-D4F5-4F49-A939-8AA2CD629FA0}" type="datetime1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631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5770AC-4C4D-480B-9888-6B8F8C97F0F6}" type="datetime1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7201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5A061F-0288-44C6-BC98-B8941189B2A2}" type="datetime1">
              <a:rPr lang="cs-CZ" smtClean="0"/>
              <a:t>21.8.2012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84439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71AE9-1C34-4FBC-A462-102FC4504686}" type="datetime1">
              <a:rPr lang="cs-CZ" smtClean="0"/>
              <a:t>21.8.2012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797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2D230C-987A-4D4E-BBC5-70E922A732D2}" type="datetime1">
              <a:rPr lang="cs-CZ" smtClean="0"/>
              <a:t>21.8.2012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3429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02258-6234-4209-91AB-5A904FF3FE51}" type="datetime1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86623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FDA46-AC7B-4B80-BD92-46C6235B72C4}" type="datetime1">
              <a:rPr lang="cs-CZ" smtClean="0"/>
              <a:t>21.8.2012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331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A5C3A-3072-4D8E-ABE6-EE80BCE93310}" type="datetime1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098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CC6AC9-A01F-4D38-93EA-8F3AB1F55994}" type="datetime1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52330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793CB6-0BF2-4F3D-9BC1-B819EF237BFD}" type="datetime1">
              <a:rPr lang="cs-CZ" smtClean="0"/>
              <a:t>21.8.2012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FC2FE-26F9-4B6E-AA13-C0983C57322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57382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4" y="773705"/>
            <a:ext cx="8064895" cy="223224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Název školy: Svobodná základní škola, o.p.s.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Autor: Gabriela Divišová</a:t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Název materiálu: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VY_32_INOVACE_01_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raje ČR -křížovka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 smtClean="0">
                <a:latin typeface="Arial" pitchFamily="34" charset="0"/>
                <a:cs typeface="Arial" pitchFamily="34" charset="0"/>
              </a:rPr>
              <a:t>Název: Kraje ČR- křížovka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cs-CZ" sz="2000" dirty="0">
                <a:latin typeface="Arial" pitchFamily="34" charset="0"/>
                <a:cs typeface="Arial" pitchFamily="34" charset="0"/>
              </a:rPr>
              <a:t>Číslo projektu: CZ.1.07/1.4.00/21.0929</a:t>
            </a: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1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smtClean="0">
                <a:latin typeface="Arial" pitchFamily="34" charset="0"/>
                <a:cs typeface="Arial" pitchFamily="34" charset="0"/>
              </a:rPr>
              <a:t>Autorem materiálu a všech jeho částí, není-li uvedeno jinak, je Mgr. Gabriela Divišová</a:t>
            </a:r>
            <a:endParaRPr lang="cs-CZ" sz="11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88190" y="3102378"/>
            <a:ext cx="5869367" cy="815598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ctr"/>
            <a:r>
              <a:rPr lang="cs-CZ" sz="2900" b="1" dirty="0" smtClean="0">
                <a:latin typeface="Arial" pitchFamily="34" charset="0"/>
                <a:cs typeface="Arial" pitchFamily="34" charset="0"/>
              </a:rPr>
              <a:t>Kraje ČR-křížovka</a:t>
            </a:r>
            <a:endParaRPr lang="cs-CZ" sz="2900" b="1" dirty="0">
              <a:latin typeface="Arial" pitchFamily="34" charset="0"/>
              <a:cs typeface="Arial" pitchFamily="34" charset="0"/>
            </a:endParaRPr>
          </a:p>
          <a:p>
            <a:pPr algn="ctr"/>
            <a:endParaRPr lang="cs-CZ" dirty="0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0" y="-184660"/>
            <a:ext cx="184710" cy="369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30" tIns="45715" rIns="91430" bIns="45715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3313" name="Object 1"/>
          <p:cNvGraphicFramePr>
            <a:graphicFrameLocks noChangeAspect="1"/>
          </p:cNvGraphicFramePr>
          <p:nvPr/>
        </p:nvGraphicFramePr>
        <p:xfrm>
          <a:off x="7667972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88" name="Acrobat Document" r:id="rId3" imgW="9523810" imgH="7621064" progId="AcroExch.Document.7">
                  <p:embed/>
                </p:oleObj>
              </mc:Choice>
              <mc:Fallback>
                <p:oleObj name="Acrobat Document" r:id="rId3" imgW="9523810" imgH="7621064" progId="AcroExch.Document.7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2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31641" y="6092637"/>
            <a:ext cx="3519391" cy="276999"/>
          </a:xfrm>
          <a:prstGeom prst="rect">
            <a:avLst/>
          </a:prstGeom>
          <a:noFill/>
        </p:spPr>
        <p:txBody>
          <a:bodyPr wrap="square" lIns="91430" tIns="45715" rIns="91430" bIns="45715" rtlCol="0">
            <a:spAutoFit/>
          </a:bodyPr>
          <a:lstStyle/>
          <a:p>
            <a:pPr algn="r"/>
            <a:r>
              <a:rPr lang="cs-CZ" sz="1200" dirty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3340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6375" y="4284095"/>
            <a:ext cx="6191250" cy="135255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58247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620688"/>
            <a:ext cx="9144000" cy="57246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dirty="0"/>
              <a:t>Anotace:</a:t>
            </a:r>
          </a:p>
          <a:p>
            <a:r>
              <a:rPr lang="cs-CZ" sz="2600" dirty="0"/>
              <a:t>Materiál je určen pro žáky 4. třídy.</a:t>
            </a:r>
          </a:p>
          <a:p>
            <a:r>
              <a:rPr lang="cs-CZ" sz="2600" dirty="0"/>
              <a:t>Žáci hravou formou poznávají zajímavá místa v</a:t>
            </a:r>
            <a:r>
              <a:rPr lang="cs-CZ" sz="2600" dirty="0" smtClean="0"/>
              <a:t> České republice. </a:t>
            </a:r>
            <a:r>
              <a:rPr lang="cs-CZ" sz="2600" dirty="0"/>
              <a:t>Lépe si zapamatují novou látku, protože zde vidí názorné ukázky.  Pro některé žáky je takto připravený materiál motivací ke zdokonalení svých znalostí. Dále se naučí vyhledávat podrobnější informace o těchto místech a pracovat s počítačovou technikou. Soubor obsahuje kontrolní otázky a správné odpovědi. </a:t>
            </a:r>
          </a:p>
          <a:p>
            <a:r>
              <a:rPr lang="cs-CZ" sz="2600" dirty="0"/>
              <a:t> </a:t>
            </a:r>
          </a:p>
          <a:p>
            <a:r>
              <a:rPr lang="cs-CZ" sz="2600" b="1" dirty="0"/>
              <a:t>Pomůcky:</a:t>
            </a:r>
            <a:r>
              <a:rPr lang="cs-CZ" sz="2600" dirty="0"/>
              <a:t> tabulka na psaní + fix (papír a tužka</a:t>
            </a:r>
            <a:r>
              <a:rPr lang="cs-CZ" sz="2600" dirty="0" smtClean="0"/>
              <a:t>), mapa </a:t>
            </a:r>
            <a:r>
              <a:rPr lang="cs-CZ" sz="2600" dirty="0" smtClean="0"/>
              <a:t>České </a:t>
            </a:r>
            <a:r>
              <a:rPr lang="cs-CZ" sz="2600" dirty="0" smtClean="0"/>
              <a:t>republiky, fixy </a:t>
            </a:r>
            <a:r>
              <a:rPr lang="cs-CZ" sz="2600" dirty="0"/>
              <a:t>na tabuli (možnost využití popisovače v programu Microsoft PowerPoint</a:t>
            </a:r>
            <a:r>
              <a:rPr lang="cs-CZ" sz="2600" dirty="0" smtClean="0"/>
              <a:t>)</a:t>
            </a:r>
            <a:endParaRPr lang="cs-CZ" sz="2600" dirty="0"/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  <a:p>
            <a:r>
              <a:rPr lang="cs-CZ" dirty="0"/>
              <a:t> 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83568" y="6356350"/>
            <a:ext cx="648072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15299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Křížovka</a:t>
            </a:r>
            <a:endParaRPr lang="cs-CZ" dirty="0"/>
          </a:p>
        </p:txBody>
      </p:sp>
      <p:pic>
        <p:nvPicPr>
          <p:cNvPr id="1026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64904"/>
            <a:ext cx="3600451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323528" y="1484784"/>
            <a:ext cx="4536504" cy="3024336"/>
          </a:xfrm>
          <a:prstGeom prst="wedgeRoundRectCallout">
            <a:avLst>
              <a:gd name="adj1" fmla="val 64647"/>
              <a:gd name="adj2" fmla="val 2508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Ahoj, já jsem housenka Běla. Budu Vás provázet cestou, která nás čeká. Uhodnete, kudy budeme cestovat? </a:t>
            </a:r>
          </a:p>
          <a:p>
            <a:pPr algn="ctr"/>
            <a:r>
              <a:rPr lang="cs-CZ" sz="2400" dirty="0" smtClean="0"/>
              <a:t>Myslíte, že ne? Tak to nevadí, já Vám poradím. Vyluštěte křížovku a tajenka Vám poradí, kudy se vydáme.</a:t>
            </a:r>
            <a:endParaRPr lang="cs-CZ" sz="2400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331640" y="6381328"/>
            <a:ext cx="6019800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88424" y="5814323"/>
            <a:ext cx="546429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Obr.1</a:t>
            </a:r>
          </a:p>
        </p:txBody>
      </p:sp>
    </p:spTree>
    <p:extLst>
      <p:ext uri="{BB962C8B-B14F-4D97-AF65-F5344CB8AC3E}">
        <p14:creationId xmlns:p14="http://schemas.microsoft.com/office/powerpoint/2010/main" val="2874973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93896"/>
          </a:xfr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4000" dirty="0" smtClean="0"/>
              <a:t>1. Jak se jmenoval vládce Krkonoš?</a:t>
            </a:r>
            <a:endParaRPr lang="cs-CZ" sz="4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628800"/>
            <a:ext cx="7346166" cy="3416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971600" y="5524512"/>
            <a:ext cx="77048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TAJEMKA: Budeme putovat po </a:t>
            </a:r>
            <a:r>
              <a:rPr lang="cs-CZ" sz="2400" dirty="0" smtClean="0"/>
              <a:t>. . . . . . </a:t>
            </a:r>
            <a:r>
              <a:rPr lang="cs-CZ" dirty="0" smtClean="0"/>
              <a:t>České republiky. 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253806"/>
            <a:ext cx="8208912" cy="707886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2.Železným Brodem protéká řeka?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67544" y="253806"/>
            <a:ext cx="8208912" cy="707886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3.Hlavní město České republiky?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67544" y="253806"/>
            <a:ext cx="8208912" cy="707886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4.Město,které proslavila bižuterie?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249515"/>
            <a:ext cx="8208912" cy="707886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5.Brzo ráno na východě vychází?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244325"/>
            <a:ext cx="8242566" cy="7078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6</a:t>
            </a:r>
            <a:r>
              <a:rPr lang="cs-CZ" sz="4000" dirty="0" smtClean="0"/>
              <a:t>. Největší </a:t>
            </a:r>
            <a:r>
              <a:rPr lang="cs-CZ" sz="4000" dirty="0" smtClean="0"/>
              <a:t>rybník v Libereckém kraji?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1916832"/>
            <a:ext cx="4751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36296" y="19168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KRAKONOŠ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420888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236296" y="2420888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JIZERA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3528" y="298766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164288" y="2924944"/>
            <a:ext cx="1225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PRAHA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23528" y="342900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7162938" y="3419708"/>
            <a:ext cx="1225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JABLONEC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23528" y="3923764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092280" y="3861048"/>
            <a:ext cx="12254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SLUNÍČKO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59532" y="4437112"/>
            <a:ext cx="468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7164288" y="494116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MÁCHOVO JEZERO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115616" y="5986177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Budeme putovat po krajích České republiky.</a:t>
            </a:r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98630" y="6356350"/>
            <a:ext cx="6797706" cy="365125"/>
          </a:xfrm>
        </p:spPr>
        <p:txBody>
          <a:bodyPr/>
          <a:lstStyle/>
          <a:p>
            <a:r>
              <a:rPr lang="cs-CZ" smtClean="0"/>
              <a:t>Autorem materiálu a všech jeho částí, není-li uvedeno jinak, je Mgr. Gabriela Divišová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2239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3" grpId="0" animBg="1"/>
      <p:bldP spid="14" grpId="0" animBg="1"/>
      <p:bldP spid="16" grpId="0"/>
      <p:bldP spid="18" grpId="0"/>
      <p:bldP spid="20" grpId="0"/>
      <p:bldP spid="22" grpId="0"/>
      <p:bldP spid="24" grpId="0"/>
      <p:bldP spid="26" grpId="0"/>
      <p:bldP spid="2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64904"/>
            <a:ext cx="3600451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1115616" y="1628800"/>
            <a:ext cx="3528392" cy="2592288"/>
          </a:xfrm>
          <a:prstGeom prst="wedgeRoundRectCallout">
            <a:avLst>
              <a:gd name="adj1" fmla="val 72385"/>
              <a:gd name="adj2" fmla="val 3091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Výborně, tento úkol jste splnily na velkou pochvalu.</a:t>
            </a:r>
          </a:p>
          <a:p>
            <a:pPr algn="ctr"/>
            <a:r>
              <a:rPr lang="cs-CZ" sz="2800" dirty="0" smtClean="0"/>
              <a:t>Tleskám.</a:t>
            </a:r>
          </a:p>
          <a:p>
            <a:pPr algn="ctr"/>
            <a:endParaRPr lang="cs-CZ" dirty="0"/>
          </a:p>
        </p:txBody>
      </p:sp>
      <p:pic>
        <p:nvPicPr>
          <p:cNvPr id="7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884368" y="476672"/>
            <a:ext cx="609600" cy="609600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619672" y="6381328"/>
            <a:ext cx="5696272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493968" y="5517232"/>
            <a:ext cx="578556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Obr.2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734340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64904"/>
            <a:ext cx="3600451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827584" y="1772816"/>
            <a:ext cx="4032448" cy="2592313"/>
          </a:xfrm>
          <a:prstGeom prst="wedgeRoundRectCallout">
            <a:avLst>
              <a:gd name="adj1" fmla="val 65810"/>
              <a:gd name="adj2" fmla="val 2775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Koukám, že jste šikovné děti, proto jsem si pro Vás připravila další úkol.</a:t>
            </a:r>
            <a:endParaRPr lang="cs-CZ" sz="2400" dirty="0"/>
          </a:p>
        </p:txBody>
      </p:sp>
      <p:sp>
        <p:nvSpPr>
          <p:cNvPr id="2" name="Zaoblený obdélníkový popisek 1"/>
          <p:cNvSpPr/>
          <p:nvPr/>
        </p:nvSpPr>
        <p:spPr>
          <a:xfrm>
            <a:off x="827584" y="1790269"/>
            <a:ext cx="4032448" cy="2592313"/>
          </a:xfrm>
          <a:prstGeom prst="wedgeRoundRectCallout">
            <a:avLst>
              <a:gd name="adj1" fmla="val 66487"/>
              <a:gd name="adj2" fmla="val 28279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 Rozdělte se do tří skupin, připravte si věci na psaní. 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827584" y="1790269"/>
            <a:ext cx="4032448" cy="2604889"/>
          </a:xfrm>
          <a:prstGeom prst="wedgeRoundRectCallout">
            <a:avLst>
              <a:gd name="adj1" fmla="val 66825"/>
              <a:gd name="adj2" fmla="val 27753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Tento úkol je postavený  na Morseově abecedě.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805755" y="1756322"/>
            <a:ext cx="4071443" cy="2608807"/>
          </a:xfrm>
          <a:prstGeom prst="wedgeRoundRectCallout">
            <a:avLst>
              <a:gd name="adj1" fmla="val 66321"/>
              <a:gd name="adj2" fmla="val 27450"/>
              <a:gd name="adj3" fmla="val 16667"/>
            </a:avLst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N</a:t>
            </a:r>
            <a:r>
              <a:rPr lang="cs-CZ" sz="2400" dirty="0" smtClean="0"/>
              <a:t>evíte </a:t>
            </a:r>
            <a:r>
              <a:rPr lang="cs-CZ" sz="2400" dirty="0"/>
              <a:t>co je to Morseova </a:t>
            </a:r>
            <a:r>
              <a:rPr lang="cs-CZ" sz="2400" dirty="0" smtClean="0"/>
              <a:t>abeceda? </a:t>
            </a:r>
            <a:r>
              <a:rPr lang="cs-CZ" sz="2400" dirty="0"/>
              <a:t>Morseova abeceda kóduje znaky latinské abecedy, pomocí krátkých</a:t>
            </a:r>
          </a:p>
          <a:p>
            <a:pPr algn="ctr"/>
            <a:r>
              <a:rPr lang="cs-CZ" sz="2400" dirty="0"/>
              <a:t> a dlouhých </a:t>
            </a:r>
            <a:r>
              <a:rPr lang="cs-CZ" sz="2400" dirty="0" smtClean="0"/>
              <a:t>signálů.</a:t>
            </a:r>
            <a:endParaRPr lang="cs-CZ" sz="2400" dirty="0"/>
          </a:p>
        </p:txBody>
      </p:sp>
      <p:sp>
        <p:nvSpPr>
          <p:cNvPr id="7" name="Zaoblený obdélníkový popisek 6"/>
          <p:cNvSpPr/>
          <p:nvPr/>
        </p:nvSpPr>
        <p:spPr>
          <a:xfrm>
            <a:off x="782211" y="1790269"/>
            <a:ext cx="4077821" cy="2627725"/>
          </a:xfrm>
          <a:prstGeom prst="wedgeRoundRectCallout">
            <a:avLst>
              <a:gd name="adj1" fmla="val 67017"/>
              <a:gd name="adj2" fmla="val 2770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/>
              <a:t>Na další stránce se Vám ukáže zašifrovaný kraj České republiky, zkuste ho vyluštit, </a:t>
            </a:r>
            <a:r>
              <a:rPr lang="cs-CZ" sz="2400" dirty="0" smtClean="0"/>
              <a:t>nebojte se, </a:t>
            </a:r>
            <a:r>
              <a:rPr lang="cs-CZ" sz="2400" dirty="0"/>
              <a:t>máte tam nápovědu.</a:t>
            </a: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803933" y="6356350"/>
            <a:ext cx="7584491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8298649" y="5517232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5857505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3840" y="188640"/>
            <a:ext cx="8229600" cy="936104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800" dirty="0" smtClean="0"/>
              <a:t>._../../_..././._././_._./_._ /_._ _ </a:t>
            </a:r>
            <a:br>
              <a:rPr lang="cs-CZ" sz="2800" dirty="0" smtClean="0"/>
            </a:br>
            <a:r>
              <a:rPr lang="cs-CZ" sz="2800" dirty="0" smtClean="0"/>
              <a:t>_._ /._./._ /._ _ _</a:t>
            </a:r>
            <a:endParaRPr lang="cs-CZ" sz="28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76831037"/>
              </p:ext>
            </p:extLst>
          </p:nvPr>
        </p:nvGraphicFramePr>
        <p:xfrm>
          <a:off x="395657" y="4725144"/>
          <a:ext cx="8352925" cy="132854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80508"/>
                <a:gridCol w="880508"/>
                <a:gridCol w="880508"/>
                <a:gridCol w="880508"/>
                <a:gridCol w="880508"/>
                <a:gridCol w="880508"/>
                <a:gridCol w="880508"/>
                <a:gridCol w="880508"/>
                <a:gridCol w="1308861"/>
              </a:tblGrid>
              <a:tr h="44284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A</a:t>
                      </a:r>
                      <a:r>
                        <a:rPr lang="cs-CZ" b="1" baseline="0" dirty="0" smtClean="0"/>
                        <a:t> 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B_...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 _._.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D _..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E 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F .._.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G ._..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H ….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CH _ _ _ _</a:t>
                      </a:r>
                      <a:endParaRPr lang="cs-CZ" b="1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 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 ._ 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 _ .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 ._..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 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 _ 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 _ 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 ._</a:t>
                      </a:r>
                      <a:r>
                        <a:rPr lang="cs-CZ" b="1" baseline="0" dirty="0" smtClean="0"/>
                        <a:t> 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Q _ _ . _</a:t>
                      </a:r>
                      <a:endParaRPr lang="cs-CZ" b="1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._.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 …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 .._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…_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 ._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 _.._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 _._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r>
                        <a:rPr lang="cs-CZ" b="1" baseline="0" dirty="0" smtClean="0"/>
                        <a:t> _ _..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386611" y="2393022"/>
            <a:ext cx="828092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1.______________________________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2._____________________________</a:t>
            </a:r>
          </a:p>
          <a:p>
            <a:r>
              <a:rPr lang="cs-CZ" sz="2000" dirty="0" smtClean="0"/>
              <a:t>3.______________________________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4._____________________________</a:t>
            </a:r>
          </a:p>
          <a:p>
            <a:r>
              <a:rPr lang="cs-CZ" sz="2000" dirty="0" smtClean="0"/>
              <a:t>5.______________________________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6._____________________________</a:t>
            </a:r>
          </a:p>
          <a:p>
            <a:r>
              <a:rPr lang="cs-CZ" sz="2000" dirty="0" smtClean="0"/>
              <a:t>7.______________________________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8._____________________________</a:t>
            </a:r>
          </a:p>
          <a:p>
            <a:r>
              <a:rPr lang="cs-CZ" sz="2000" dirty="0" smtClean="0"/>
              <a:t>9.______________________________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10.____________________________</a:t>
            </a:r>
          </a:p>
          <a:p>
            <a:r>
              <a:rPr lang="cs-CZ" sz="2000" dirty="0" smtClean="0"/>
              <a:t>11._____________________________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12.____________________________</a:t>
            </a:r>
          </a:p>
          <a:p>
            <a:r>
              <a:rPr lang="cs-CZ" sz="2000" dirty="0" smtClean="0"/>
              <a:t>13._____________________________</a:t>
            </a:r>
            <a:r>
              <a:rPr lang="cs-CZ" sz="2000" dirty="0"/>
              <a:t> </a:t>
            </a:r>
            <a:r>
              <a:rPr lang="cs-CZ" sz="2000" dirty="0" smtClean="0"/>
              <a:t>14.____________________________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9605" y="1331619"/>
            <a:ext cx="828092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Liberecký kraj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4883" y="198043"/>
            <a:ext cx="8692049" cy="95410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_ _ /_ _ _ /._./._ /…_ /…/_._ /_ _ _ /…/._.././_ _../_._ /_._ _</a:t>
            </a:r>
          </a:p>
          <a:p>
            <a:pPr algn="ctr"/>
            <a:r>
              <a:rPr lang="cs-CZ" sz="2800" dirty="0" smtClean="0"/>
              <a:t>_._ /._./._ /._ _ _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49113" y="1354764"/>
            <a:ext cx="828092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0349" y="223981"/>
            <a:ext cx="8698667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_ _ ../._../../_./…/_._ /_._ _ </a:t>
            </a:r>
          </a:p>
          <a:p>
            <a:pPr algn="ctr"/>
            <a:r>
              <a:rPr lang="cs-CZ" sz="2800" dirty="0" smtClean="0"/>
              <a:t>_._ /._./._ /._ _ _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40269" y="1384218"/>
            <a:ext cx="828092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Moravsko-Slezský kraj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468" y="219272"/>
            <a:ext cx="8701852" cy="95410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._ _ _ /../…./_ _ _ /_ _ /_ _ _ /._./._ /…_ /…/_._ /_._ _</a:t>
            </a:r>
          </a:p>
          <a:p>
            <a:pPr algn="ctr"/>
            <a:r>
              <a:rPr lang="cs-CZ" sz="2800" dirty="0" smtClean="0"/>
              <a:t>_._ /._./._ /._ _ _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58454" y="1367594"/>
            <a:ext cx="8297177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0468" y="198037"/>
            <a:ext cx="8734269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_._ /._./._ /._ _ _</a:t>
            </a:r>
          </a:p>
          <a:p>
            <a:pPr algn="ctr"/>
            <a:r>
              <a:rPr lang="cs-CZ" sz="2800" dirty="0" smtClean="0"/>
              <a:t>…_ /_._ _ /…/_ _ _ /_._.ˇ/../_./._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3807" y="1370508"/>
            <a:ext cx="828092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Zlínský kraj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52411" y="1378347"/>
            <a:ext cx="8306538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30887" y="1354764"/>
            <a:ext cx="828092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Jihomoravský kraj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31344" y="1386436"/>
            <a:ext cx="8280920" cy="515131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1694" y="1391995"/>
            <a:ext cx="8327972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 kraj Vysočina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57449" y="141535"/>
            <a:ext cx="8897193" cy="2348880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1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564" y="74009"/>
            <a:ext cx="2592288" cy="2592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Zaoblený obdélníkový popisek 14"/>
          <p:cNvSpPr/>
          <p:nvPr/>
        </p:nvSpPr>
        <p:spPr>
          <a:xfrm>
            <a:off x="922508" y="224017"/>
            <a:ext cx="3600400" cy="2088232"/>
          </a:xfrm>
          <a:prstGeom prst="wedgeRoundRectCallout">
            <a:avLst>
              <a:gd name="adj1" fmla="val 84645"/>
              <a:gd name="adj2" fmla="val -1362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Pracujete  velmi pěkně, proto vám to ztížím.</a:t>
            </a:r>
            <a:endParaRPr lang="cs-CZ" dirty="0"/>
          </a:p>
        </p:txBody>
      </p:sp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1153297"/>
              </p:ext>
            </p:extLst>
          </p:nvPr>
        </p:nvGraphicFramePr>
        <p:xfrm>
          <a:off x="420711" y="4725144"/>
          <a:ext cx="8352925" cy="132854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41085"/>
                <a:gridCol w="919931"/>
                <a:gridCol w="880508"/>
                <a:gridCol w="880508"/>
                <a:gridCol w="880508"/>
                <a:gridCol w="880508"/>
                <a:gridCol w="880508"/>
                <a:gridCol w="880508"/>
                <a:gridCol w="1308861"/>
              </a:tblGrid>
              <a:tr h="442848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I 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J ._ 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K _ .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L ._..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M 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N _ 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O _ 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P ._</a:t>
                      </a:r>
                      <a:r>
                        <a:rPr lang="cs-CZ" b="1" baseline="0" dirty="0" smtClean="0"/>
                        <a:t> 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Q _ _ . _</a:t>
                      </a:r>
                      <a:endParaRPr lang="cs-CZ" b="1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._.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 …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 .._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…_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 ._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 _.._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 _._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r>
                        <a:rPr lang="cs-CZ" b="1" baseline="0" dirty="0" smtClean="0"/>
                        <a:t> _ _..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171666" y="97942"/>
            <a:ext cx="8825231" cy="2308324"/>
          </a:xfrm>
          <a:prstGeom prst="rect">
            <a:avLst/>
          </a:prstGeom>
        </p:spPr>
        <p:style>
          <a:lnRef idx="0">
            <a:scrgbClr r="0" g="0" b="0"/>
          </a:lnRef>
          <a:fillRef idx="1001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61383" y="198038"/>
            <a:ext cx="8690936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._ _ _ /../…./_ _ _ /_._.ˇ/./…/_._ /_._ _</a:t>
            </a:r>
          </a:p>
          <a:p>
            <a:pPr algn="ctr"/>
            <a:r>
              <a:rPr lang="cs-CZ" sz="2800" dirty="0" smtClean="0"/>
              <a:t>_._ /._./._ /._ _ _ 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36211" y="1354764"/>
            <a:ext cx="8296142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Jihočeský kraj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64883" y="198039"/>
            <a:ext cx="8704134" cy="95410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._ _./._../_ _.././_.ˇ/…/_._ /_._ _ </a:t>
            </a:r>
          </a:p>
          <a:p>
            <a:pPr algn="ctr"/>
            <a:r>
              <a:rPr lang="cs-CZ" sz="2800" dirty="0" smtClean="0"/>
              <a:t>_._ /._./._ /._ _ _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4829" y="1331619"/>
            <a:ext cx="8304837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36210" y="1354764"/>
            <a:ext cx="8328511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Plzeňský kraj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2671" y="198040"/>
            <a:ext cx="8676346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…/_ /._.ˇ/./_../_ _ _ /_._.ˇ/./…/_._ /_._ _ </a:t>
            </a:r>
          </a:p>
          <a:p>
            <a:pPr algn="ctr"/>
            <a:r>
              <a:rPr lang="cs-CZ" sz="2800" dirty="0" smtClean="0"/>
              <a:t>_._ /._./._ /._ _ _ 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31344" y="1339375"/>
            <a:ext cx="829119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40203" y="1331619"/>
            <a:ext cx="8282331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Středočeský kraj    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49381" y="1339375"/>
            <a:ext cx="8280920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79200" y="198042"/>
            <a:ext cx="8689817" cy="95410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_._ /._./._ /._../_ _ _ /…_ /./…./._./._ /_.././_._./_._ /_._ _ </a:t>
            </a:r>
          </a:p>
          <a:p>
            <a:pPr algn="ctr"/>
            <a:r>
              <a:rPr lang="cs-CZ" sz="2800" dirty="0" smtClean="0"/>
              <a:t>_._ /._./._ /._ _ _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40269" y="1370508"/>
            <a:ext cx="8290032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Královéhradecký kraj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43054" y="219272"/>
            <a:ext cx="8675350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.._ /…/_ /./_._./_._ /_._ _</a:t>
            </a:r>
          </a:p>
          <a:p>
            <a:pPr algn="ctr"/>
            <a:r>
              <a:rPr lang="cs-CZ" sz="2800" dirty="0" smtClean="0"/>
              <a:t>_._ /._./._ /._ _ _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48180" y="1370508"/>
            <a:ext cx="8325456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48180" y="1354764"/>
            <a:ext cx="8325456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Ústecký kraj</a:t>
            </a:r>
            <a:endParaRPr lang="cs-CZ" sz="2800" dirty="0"/>
          </a:p>
        </p:txBody>
      </p:sp>
      <p:sp>
        <p:nvSpPr>
          <p:cNvPr id="38" name="Zástupný symbol pro zápatí 37"/>
          <p:cNvSpPr>
            <a:spLocks noGrp="1"/>
          </p:cNvSpPr>
          <p:nvPr>
            <p:ph type="ftr" sz="quarter" idx="11"/>
          </p:nvPr>
        </p:nvSpPr>
        <p:spPr>
          <a:xfrm>
            <a:off x="1259632" y="6461184"/>
            <a:ext cx="56166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300946" y="219271"/>
            <a:ext cx="8662874" cy="954107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._ _./._ /._./_../.._ /_.../../_._./_._ /_._ _</a:t>
            </a:r>
          </a:p>
          <a:p>
            <a:pPr algn="ctr"/>
            <a:r>
              <a:rPr lang="cs-CZ" sz="2800" dirty="0" smtClean="0"/>
              <a:t>_._ /._./._ /._ _ _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60008" y="1370153"/>
            <a:ext cx="8275721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graphicFrame>
        <p:nvGraphicFramePr>
          <p:cNvPr id="41" name="Tabulka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75462047"/>
              </p:ext>
            </p:extLst>
          </p:nvPr>
        </p:nvGraphicFramePr>
        <p:xfrm>
          <a:off x="395341" y="4725144"/>
          <a:ext cx="8352925" cy="1328544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821329"/>
                <a:gridCol w="939687"/>
                <a:gridCol w="880508"/>
                <a:gridCol w="880508"/>
                <a:gridCol w="880508"/>
                <a:gridCol w="880508"/>
                <a:gridCol w="880508"/>
                <a:gridCol w="880508"/>
                <a:gridCol w="1308861"/>
              </a:tblGrid>
              <a:tr h="442848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b="1" dirty="0"/>
                    </a:p>
                  </a:txBody>
                  <a:tcPr/>
                </a:tc>
              </a:tr>
              <a:tr h="442848">
                <a:tc>
                  <a:txBody>
                    <a:bodyPr/>
                    <a:lstStyle/>
                    <a:p>
                      <a:r>
                        <a:rPr lang="cs-CZ" b="1" dirty="0" smtClean="0"/>
                        <a:t>R ._.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S …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T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U .._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V …_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W ._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X _.._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Y _._ _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/>
                        <a:t>Z</a:t>
                      </a:r>
                      <a:r>
                        <a:rPr lang="cs-CZ" b="1" baseline="0" dirty="0" smtClean="0"/>
                        <a:t> _ _..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2" name="TextovéPole 41"/>
          <p:cNvSpPr txBox="1"/>
          <p:nvPr/>
        </p:nvSpPr>
        <p:spPr>
          <a:xfrm>
            <a:off x="463132" y="1370153"/>
            <a:ext cx="8272597" cy="52322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Pardubický kraj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62543" y="223980"/>
            <a:ext cx="8692049" cy="954107"/>
          </a:xfrm>
          <a:prstGeom prst="rect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…./._../._ /…_ /_./..//_ _ /.ˇ/…/_ /_ _ _</a:t>
            </a:r>
          </a:p>
          <a:p>
            <a:pPr algn="ctr"/>
            <a:r>
              <a:rPr lang="cs-CZ" sz="2800" dirty="0" smtClean="0"/>
              <a:t>._ _./._./._ /…./._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455221" y="1339375"/>
            <a:ext cx="8309501" cy="553998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val="1724637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3" grpId="0" animBg="1"/>
      <p:bldP spid="14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15" grpId="0" animBg="1"/>
      <p:bldP spid="23" grpId="0" animBg="1"/>
      <p:bldP spid="24" grpId="0" animBg="1"/>
      <p:bldP spid="25" grpId="0" animBg="1"/>
      <p:bldP spid="26" grpId="0" animBg="1"/>
      <p:bldP spid="12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5" grpId="0" animBg="1"/>
      <p:bldP spid="36" grpId="0" animBg="1"/>
      <p:bldP spid="37" grpId="0" animBg="1"/>
      <p:bldP spid="39" grpId="0" animBg="1"/>
      <p:bldP spid="40" grpId="0" animBg="1"/>
      <p:bldP spid="42" grpId="0" animBg="1"/>
      <p:bldP spid="43" grpId="0" animBg="1"/>
      <p:bldP spid="4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31640" y="6356350"/>
            <a:ext cx="6336704" cy="365125"/>
          </a:xfrm>
        </p:spPr>
        <p:txBody>
          <a:bodyPr/>
          <a:lstStyle/>
          <a:p>
            <a:r>
              <a:rPr lang="cs-CZ" dirty="0"/>
              <a:t>Autorem materiálu a všech jeho částí, není-li uvedeno jinak, je Mgr. Gabriela Divišová</a:t>
            </a:r>
          </a:p>
          <a:p>
            <a:endParaRPr lang="cs-CZ" dirty="0"/>
          </a:p>
        </p:txBody>
      </p:sp>
      <p:pic>
        <p:nvPicPr>
          <p:cNvPr id="5" name="Picture 2" descr="C:\Users\hotový projekt-kraje\obrázky\housenk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2564904"/>
            <a:ext cx="3600451" cy="3600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aoblený obdélníkový popisek 5"/>
          <p:cNvSpPr/>
          <p:nvPr/>
        </p:nvSpPr>
        <p:spPr>
          <a:xfrm>
            <a:off x="1331640" y="1412776"/>
            <a:ext cx="3528392" cy="2664296"/>
          </a:xfrm>
          <a:prstGeom prst="wedgeRoundRectCallout">
            <a:avLst>
              <a:gd name="adj1" fmla="val 64650"/>
              <a:gd name="adj2" fmla="val 33814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Uděluji všem velkou pochvalu.</a:t>
            </a:r>
          </a:p>
          <a:p>
            <a:pPr algn="ctr"/>
            <a:r>
              <a:rPr lang="cs-CZ" sz="3200" dirty="0" smtClean="0"/>
              <a:t>Hurá!</a:t>
            </a:r>
            <a:endParaRPr lang="cs-CZ" sz="3200" dirty="0"/>
          </a:p>
        </p:txBody>
      </p:sp>
      <p:sp>
        <p:nvSpPr>
          <p:cNvPr id="2" name="Obdélník 1"/>
          <p:cNvSpPr/>
          <p:nvPr/>
        </p:nvSpPr>
        <p:spPr>
          <a:xfrm>
            <a:off x="8537840" y="5661248"/>
            <a:ext cx="521874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52871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Obr.1:Vlastní archív</a:t>
            </a:r>
            <a:r>
              <a:rPr lang="en-US" sz="2400" dirty="0" smtClean="0"/>
              <a:t>[</a:t>
            </a:r>
            <a:r>
              <a:rPr lang="cs-CZ" sz="2400" dirty="0" smtClean="0"/>
              <a:t>3.8.2012</a:t>
            </a:r>
            <a:r>
              <a:rPr lang="en-US" sz="2400" dirty="0" smtClean="0"/>
              <a:t>]</a:t>
            </a:r>
            <a:endParaRPr lang="cs-CZ" sz="2400" dirty="0" smtClean="0"/>
          </a:p>
          <a:p>
            <a:r>
              <a:rPr lang="cs-CZ" sz="2400" dirty="0" smtClean="0"/>
              <a:t>Obr.2:Vlastní </a:t>
            </a:r>
            <a:r>
              <a:rPr lang="cs-CZ" sz="2400" dirty="0"/>
              <a:t>archív</a:t>
            </a:r>
            <a:r>
              <a:rPr lang="en-US" sz="2400" dirty="0"/>
              <a:t>[</a:t>
            </a:r>
            <a:r>
              <a:rPr lang="cs-CZ" sz="2400" dirty="0"/>
              <a:t>3.8.2012</a:t>
            </a:r>
            <a:r>
              <a:rPr lang="en-US" sz="2400" dirty="0"/>
              <a:t>]</a:t>
            </a:r>
            <a:endParaRPr lang="cs-CZ" sz="2400" dirty="0"/>
          </a:p>
          <a:p>
            <a:r>
              <a:rPr lang="cs-CZ" sz="2400" dirty="0" smtClean="0"/>
              <a:t>Obr.3:Vlastní </a:t>
            </a:r>
            <a:r>
              <a:rPr lang="cs-CZ" sz="2400" dirty="0"/>
              <a:t>archív</a:t>
            </a:r>
            <a:r>
              <a:rPr lang="en-US" sz="2400" dirty="0"/>
              <a:t>[</a:t>
            </a:r>
            <a:r>
              <a:rPr lang="cs-CZ" sz="2400" dirty="0"/>
              <a:t>3.8.2012</a:t>
            </a:r>
            <a:r>
              <a:rPr lang="en-US" sz="2400" dirty="0"/>
              <a:t>]</a:t>
            </a:r>
            <a:endParaRPr lang="cs-CZ" sz="2400" dirty="0"/>
          </a:p>
          <a:p>
            <a:r>
              <a:rPr lang="cs-CZ" sz="2400" dirty="0" smtClean="0"/>
              <a:t>Obr.4:Vlastní </a:t>
            </a:r>
            <a:r>
              <a:rPr lang="cs-CZ" sz="2400" dirty="0"/>
              <a:t>archív</a:t>
            </a:r>
            <a:r>
              <a:rPr lang="en-US" sz="2400" dirty="0"/>
              <a:t>[</a:t>
            </a:r>
            <a:r>
              <a:rPr lang="cs-CZ" sz="2400" dirty="0"/>
              <a:t>3.8.2012</a:t>
            </a:r>
            <a:r>
              <a:rPr lang="en-US" sz="2400" dirty="0"/>
              <a:t>]</a:t>
            </a:r>
            <a:endParaRPr lang="cs-CZ" sz="2400" dirty="0"/>
          </a:p>
          <a:p>
            <a:r>
              <a:rPr lang="cs-CZ" sz="2400" dirty="0" smtClean="0"/>
              <a:t>Obr.5:Vlastní </a:t>
            </a:r>
            <a:r>
              <a:rPr lang="cs-CZ" sz="2400" dirty="0"/>
              <a:t>archív</a:t>
            </a:r>
            <a:r>
              <a:rPr lang="en-US" sz="2400" dirty="0"/>
              <a:t>[</a:t>
            </a:r>
            <a:r>
              <a:rPr lang="cs-CZ" sz="2400" dirty="0"/>
              <a:t>3.8.2012</a:t>
            </a:r>
            <a:r>
              <a:rPr lang="en-US" sz="2400" dirty="0"/>
              <a:t>]</a:t>
            </a:r>
            <a:endParaRPr lang="cs-CZ" sz="24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2267744" y="6356350"/>
            <a:ext cx="5616624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Mgr. Gabriela Divišová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321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1472</TotalTime>
  <Words>825</Words>
  <Application>Microsoft Office PowerPoint</Application>
  <PresentationFormat>Předvádění na obrazovce (4:3)</PresentationFormat>
  <Paragraphs>167</Paragraphs>
  <Slides>9</Slides>
  <Notes>2</Notes>
  <HiddenSlides>0</HiddenSlides>
  <MMClips>1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Acrobat Document</vt:lpstr>
      <vt:lpstr>Název školy: Svobodná základní škola, o.p.s. Autor: Gabriela Divišová Název materiálu: VY_32_INOVACE_01_ Kraje ČR -křížovka Název: Kraje ČR- křížovka Číslo projektu: CZ.1.07/1.4.00/21.0929</vt:lpstr>
      <vt:lpstr>Prezentace aplikace PowerPoint</vt:lpstr>
      <vt:lpstr>Křížovka</vt:lpstr>
      <vt:lpstr>1. Jak se jmenoval vládce Krkonoš?</vt:lpstr>
      <vt:lpstr>Prezentace aplikace PowerPoint</vt:lpstr>
      <vt:lpstr>Prezentace aplikace PowerPoint</vt:lpstr>
      <vt:lpstr>._../../_..././._././_._./_._ /_._ _  _._ /._./._ /._ _ _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Svobodná základní škola, o.p.s. Autor: Gabriela Divišová Název materiálu: VY_32_INOVACE_02_ČR-naše vlast _Rozhledny Název: Rozhledny Jablonecka-Bramberk  Číslo projektu: CZ.1.07/1.4.00/21.0929</dc:title>
  <dc:creator>pc</dc:creator>
  <cp:lastModifiedBy>Martin a Lída</cp:lastModifiedBy>
  <cp:revision>71</cp:revision>
  <dcterms:created xsi:type="dcterms:W3CDTF">2012-08-03T19:13:10Z</dcterms:created>
  <dcterms:modified xsi:type="dcterms:W3CDTF">2012-08-21T12:19:29Z</dcterms:modified>
</cp:coreProperties>
</file>