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56" r:id="rId2"/>
    <p:sldId id="259" r:id="rId3"/>
    <p:sldId id="260" r:id="rId4"/>
    <p:sldId id="261" r:id="rId5"/>
    <p:sldId id="262" r:id="rId6"/>
    <p:sldId id="263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23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36" d="100"/>
          <a:sy n="36" d="100"/>
        </p:scale>
        <p:origin x="-2190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VY_32_INOVACE_25_Tvary </a:t>
          </a:r>
          <a:r>
            <a:rPr lang="cs-CZ" sz="2000" baseline="0" dirty="0" smtClean="0"/>
            <a:t>stejného slova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Slatina, okres Nový Jičín,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err="1" smtClean="0"/>
            <a:t>AUTOR</a:t>
          </a:r>
          <a:r>
            <a:rPr lang="cs-CZ" sz="2000" smtClean="0"/>
            <a:t>: Lenka </a:t>
          </a:r>
          <a:r>
            <a:rPr lang="cs-CZ" sz="2000" dirty="0" err="1" smtClean="0"/>
            <a:t>Malčíková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Jazyk a jazyková komunikace - Český jazyk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CZ.1.07/1.4.00/21.2288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Slatina, okres Nový Jičín,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err="1" smtClean="0"/>
            <a:t>AUTOR</a:t>
          </a:r>
          <a:r>
            <a:rPr lang="cs-CZ" sz="2000" kern="1200" smtClean="0"/>
            <a:t>: Lenka </a:t>
          </a:r>
          <a:r>
            <a:rPr lang="cs-CZ" sz="2000" kern="1200" dirty="0" err="1" smtClean="0"/>
            <a:t>Malčíková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VY_32_INOVACE_25_Tvary </a:t>
          </a:r>
          <a:r>
            <a:rPr lang="cs-CZ" sz="2000" kern="1200" baseline="0" dirty="0" smtClean="0"/>
            <a:t>stejného slova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Jazyk a jazyková komunikace - Český jazyk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CZ.1.07/1.4.00/21.2288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DDD203-9E57-46B1-84C6-7D0A91B0E16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573B99-8821-4ABC-A618-0598AA6A18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8731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1645620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2292">
        <p14:reveal/>
      </p:transition>
    </mc:Choice>
    <mc:Fallback xmlns="">
      <p:transition spd="slow" advTm="2292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Různé tvary jediného slova označují vždy stejnou věc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4525963"/>
          </a:xfrm>
        </p:spPr>
        <p:txBody>
          <a:bodyPr>
            <a:normAutofit fontScale="92500" lnSpcReduction="20000"/>
          </a:bodyPr>
          <a:lstStyle/>
          <a:p>
            <a:endParaRPr lang="cs-CZ" dirty="0" smtClean="0">
              <a:solidFill>
                <a:srgbClr val="7030A0"/>
              </a:solidFill>
            </a:endParaRPr>
          </a:p>
          <a:p>
            <a:r>
              <a:rPr lang="cs-CZ" sz="3500" dirty="0" smtClean="0">
                <a:solidFill>
                  <a:srgbClr val="7030A0"/>
                </a:solidFill>
              </a:rPr>
              <a:t>pes</a:t>
            </a:r>
            <a:r>
              <a:rPr lang="cs-CZ" sz="3500" dirty="0" smtClean="0"/>
              <a:t>, (vedle) </a:t>
            </a:r>
            <a:r>
              <a:rPr lang="cs-CZ" sz="3500" dirty="0" smtClean="0">
                <a:solidFill>
                  <a:srgbClr val="7030A0"/>
                </a:solidFill>
              </a:rPr>
              <a:t>psa</a:t>
            </a:r>
            <a:r>
              <a:rPr lang="cs-CZ" sz="3500" dirty="0" smtClean="0"/>
              <a:t>, </a:t>
            </a:r>
            <a:r>
              <a:rPr lang="cs-CZ" sz="3500" dirty="0" smtClean="0">
                <a:solidFill>
                  <a:srgbClr val="7030A0"/>
                </a:solidFill>
              </a:rPr>
              <a:t>psi</a:t>
            </a:r>
            <a:r>
              <a:rPr lang="cs-CZ" sz="3500" dirty="0" smtClean="0"/>
              <a:t>, (se) </a:t>
            </a:r>
            <a:r>
              <a:rPr lang="cs-CZ" sz="3500" dirty="0" smtClean="0">
                <a:solidFill>
                  <a:srgbClr val="7030A0"/>
                </a:solidFill>
              </a:rPr>
              <a:t>psem</a:t>
            </a:r>
            <a:r>
              <a:rPr lang="cs-CZ" sz="3500" dirty="0" smtClean="0"/>
              <a:t>, (o) </a:t>
            </a:r>
            <a:r>
              <a:rPr lang="cs-CZ" sz="3500" dirty="0" smtClean="0">
                <a:solidFill>
                  <a:srgbClr val="7030A0"/>
                </a:solidFill>
              </a:rPr>
              <a:t>psech</a:t>
            </a:r>
          </a:p>
          <a:p>
            <a:endParaRPr lang="cs-CZ" sz="3500" dirty="0"/>
          </a:p>
          <a:p>
            <a:r>
              <a:rPr lang="cs-CZ" sz="3500" dirty="0">
                <a:solidFill>
                  <a:srgbClr val="FFFF00"/>
                </a:solidFill>
              </a:rPr>
              <a:t>p</a:t>
            </a:r>
            <a:r>
              <a:rPr lang="cs-CZ" sz="3500" dirty="0" smtClean="0">
                <a:solidFill>
                  <a:srgbClr val="FFFF00"/>
                </a:solidFill>
              </a:rPr>
              <a:t>ejsek</a:t>
            </a:r>
            <a:r>
              <a:rPr lang="cs-CZ" sz="3500" dirty="0" smtClean="0"/>
              <a:t>, </a:t>
            </a:r>
            <a:r>
              <a:rPr lang="cs-CZ" sz="3500" dirty="0" smtClean="0">
                <a:solidFill>
                  <a:srgbClr val="FFFF00"/>
                </a:solidFill>
              </a:rPr>
              <a:t>pejska</a:t>
            </a:r>
            <a:r>
              <a:rPr lang="cs-CZ" sz="3500" dirty="0" smtClean="0"/>
              <a:t>, </a:t>
            </a:r>
            <a:r>
              <a:rPr lang="cs-CZ" sz="3500" dirty="0" smtClean="0">
                <a:solidFill>
                  <a:srgbClr val="FFFF00"/>
                </a:solidFill>
              </a:rPr>
              <a:t>pejsci</a:t>
            </a:r>
            <a:r>
              <a:rPr lang="cs-CZ" sz="3500" dirty="0" smtClean="0"/>
              <a:t>, </a:t>
            </a:r>
            <a:r>
              <a:rPr lang="cs-CZ" sz="3500" dirty="0" smtClean="0">
                <a:solidFill>
                  <a:srgbClr val="FFFF00"/>
                </a:solidFill>
              </a:rPr>
              <a:t>pejskem</a:t>
            </a:r>
            <a:r>
              <a:rPr lang="cs-CZ" sz="3500" dirty="0" smtClean="0"/>
              <a:t>, </a:t>
            </a:r>
            <a:r>
              <a:rPr lang="cs-CZ" sz="3500" dirty="0" smtClean="0">
                <a:solidFill>
                  <a:srgbClr val="FFFF00"/>
                </a:solidFill>
              </a:rPr>
              <a:t>pejskovi</a:t>
            </a:r>
            <a:r>
              <a:rPr lang="cs-CZ" sz="3500" dirty="0" smtClean="0">
                <a:solidFill>
                  <a:srgbClr val="FF0000"/>
                </a:solidFill>
              </a:rPr>
              <a:t>   </a:t>
            </a:r>
          </a:p>
          <a:p>
            <a:endParaRPr lang="cs-CZ" sz="3500" dirty="0">
              <a:solidFill>
                <a:srgbClr val="FF0000"/>
              </a:solidFill>
            </a:endParaRPr>
          </a:p>
          <a:p>
            <a:r>
              <a:rPr lang="cs-CZ" sz="3500" dirty="0" smtClean="0">
                <a:solidFill>
                  <a:srgbClr val="FF0000"/>
                </a:solidFill>
              </a:rPr>
              <a:t>sedlo</a:t>
            </a:r>
            <a:r>
              <a:rPr lang="cs-CZ" sz="3500" dirty="0" smtClean="0"/>
              <a:t>,</a:t>
            </a:r>
            <a:r>
              <a:rPr lang="cs-CZ" sz="3500" dirty="0" smtClean="0">
                <a:solidFill>
                  <a:srgbClr val="FF0000"/>
                </a:solidFill>
              </a:rPr>
              <a:t> </a:t>
            </a:r>
            <a:r>
              <a:rPr lang="cs-CZ" sz="3500" dirty="0" smtClean="0"/>
              <a:t>(pod) </a:t>
            </a:r>
            <a:r>
              <a:rPr lang="cs-CZ" sz="3500" dirty="0" smtClean="0">
                <a:solidFill>
                  <a:srgbClr val="FF0000"/>
                </a:solidFill>
              </a:rPr>
              <a:t>sedlem</a:t>
            </a:r>
            <a:r>
              <a:rPr lang="cs-CZ" sz="3500" dirty="0" smtClean="0"/>
              <a:t>, (v) </a:t>
            </a:r>
            <a:r>
              <a:rPr lang="cs-CZ" sz="3500" dirty="0" smtClean="0">
                <a:solidFill>
                  <a:srgbClr val="FF0000"/>
                </a:solidFill>
              </a:rPr>
              <a:t>sedle</a:t>
            </a:r>
            <a:r>
              <a:rPr lang="cs-CZ" sz="3500" dirty="0" smtClean="0"/>
              <a:t>, (do) </a:t>
            </a:r>
            <a:r>
              <a:rPr lang="cs-CZ" sz="3500" dirty="0" smtClean="0">
                <a:solidFill>
                  <a:srgbClr val="FF0000"/>
                </a:solidFill>
              </a:rPr>
              <a:t>sedla</a:t>
            </a:r>
            <a:r>
              <a:rPr lang="cs-CZ" sz="3500" dirty="0" smtClean="0"/>
              <a:t>, </a:t>
            </a:r>
          </a:p>
          <a:p>
            <a:endParaRPr lang="cs-CZ" sz="3500" dirty="0">
              <a:solidFill>
                <a:srgbClr val="FF0000"/>
              </a:solidFill>
            </a:endParaRPr>
          </a:p>
          <a:p>
            <a:r>
              <a:rPr lang="cs-CZ" sz="3500" dirty="0" smtClean="0"/>
              <a:t>(já) </a:t>
            </a:r>
            <a:r>
              <a:rPr lang="cs-CZ" sz="3500" dirty="0" smtClean="0">
                <a:solidFill>
                  <a:srgbClr val="00B050"/>
                </a:solidFill>
              </a:rPr>
              <a:t>sedím</a:t>
            </a:r>
            <a:r>
              <a:rPr lang="cs-CZ" sz="3500" dirty="0" smtClean="0"/>
              <a:t>,</a:t>
            </a:r>
            <a:r>
              <a:rPr lang="cs-CZ" sz="3500" dirty="0" smtClean="0">
                <a:solidFill>
                  <a:srgbClr val="FF0000"/>
                </a:solidFill>
              </a:rPr>
              <a:t> </a:t>
            </a:r>
            <a:r>
              <a:rPr lang="cs-CZ" sz="3500" dirty="0" smtClean="0"/>
              <a:t>(ty) </a:t>
            </a:r>
            <a:r>
              <a:rPr lang="cs-CZ" sz="3500" dirty="0" smtClean="0">
                <a:solidFill>
                  <a:srgbClr val="00B050"/>
                </a:solidFill>
              </a:rPr>
              <a:t>sedíš</a:t>
            </a:r>
            <a:r>
              <a:rPr lang="cs-CZ" sz="3500" dirty="0" smtClean="0"/>
              <a:t>,</a:t>
            </a:r>
            <a:r>
              <a:rPr lang="cs-CZ" sz="3500" dirty="0" smtClean="0">
                <a:solidFill>
                  <a:srgbClr val="FF0000"/>
                </a:solidFill>
              </a:rPr>
              <a:t> </a:t>
            </a:r>
            <a:r>
              <a:rPr lang="cs-CZ" sz="3500" dirty="0" smtClean="0"/>
              <a:t>(on) </a:t>
            </a:r>
            <a:r>
              <a:rPr lang="cs-CZ" sz="3500" dirty="0" smtClean="0">
                <a:solidFill>
                  <a:srgbClr val="00B050"/>
                </a:solidFill>
              </a:rPr>
              <a:t>sedí</a:t>
            </a:r>
            <a:r>
              <a:rPr lang="cs-CZ" sz="3500" dirty="0" smtClean="0"/>
              <a:t>, (my) </a:t>
            </a:r>
            <a:r>
              <a:rPr lang="cs-CZ" sz="3500" dirty="0" smtClean="0">
                <a:solidFill>
                  <a:srgbClr val="00B050"/>
                </a:solidFill>
              </a:rPr>
              <a:t>sedíme</a:t>
            </a:r>
            <a:r>
              <a:rPr lang="cs-CZ" sz="3500" dirty="0" smtClean="0"/>
              <a:t>,</a:t>
            </a:r>
            <a:r>
              <a:rPr lang="cs-CZ" sz="3500" dirty="0" smtClean="0">
                <a:solidFill>
                  <a:srgbClr val="FF0000"/>
                </a:solidFill>
              </a:rPr>
              <a:t> </a:t>
            </a:r>
            <a:r>
              <a:rPr lang="cs-CZ" sz="3500" dirty="0" smtClean="0"/>
              <a:t>(vy) </a:t>
            </a:r>
            <a:r>
              <a:rPr lang="cs-CZ" sz="3500" dirty="0" smtClean="0">
                <a:solidFill>
                  <a:srgbClr val="00B050"/>
                </a:solidFill>
              </a:rPr>
              <a:t>sedíte</a:t>
            </a:r>
            <a:endParaRPr lang="cs-CZ" sz="3500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0177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260648"/>
            <a:ext cx="8424936" cy="1077218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každém řádku vyhledej dva tvary stejného slova a barevně je vyznač.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132856"/>
            <a:ext cx="842493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lesík, les, prales, lesem, zálesák, lesíček</a:t>
            </a:r>
          </a:p>
          <a:p>
            <a:endParaRPr lang="cs-CZ" sz="3200" dirty="0" smtClean="0"/>
          </a:p>
          <a:p>
            <a:r>
              <a:rPr lang="cs-CZ" sz="3200" dirty="0" smtClean="0"/>
              <a:t>podchod, chodec, chodím, chodník, chodíš</a:t>
            </a:r>
          </a:p>
          <a:p>
            <a:endParaRPr lang="cs-CZ" sz="3200" dirty="0"/>
          </a:p>
          <a:p>
            <a:r>
              <a:rPr lang="cs-CZ" sz="3200" dirty="0"/>
              <a:t>k</a:t>
            </a:r>
            <a:r>
              <a:rPr lang="cs-CZ" sz="3200" dirty="0" smtClean="0"/>
              <a:t>rásná, Krasomila, nejkrásnější, krásný, krásně</a:t>
            </a:r>
          </a:p>
          <a:p>
            <a:endParaRPr lang="cs-CZ" sz="3200" dirty="0"/>
          </a:p>
          <a:p>
            <a:r>
              <a:rPr lang="cs-CZ" sz="3200" dirty="0"/>
              <a:t>s</a:t>
            </a:r>
            <a:r>
              <a:rPr lang="cs-CZ" sz="3200" dirty="0" smtClean="0"/>
              <a:t>klenice, sklo, sklárna, skla, zasklít, skleněný</a:t>
            </a:r>
          </a:p>
          <a:p>
            <a:endParaRPr lang="cs-CZ" sz="3200" dirty="0"/>
          </a:p>
          <a:p>
            <a:r>
              <a:rPr lang="cs-CZ" sz="3200" dirty="0"/>
              <a:t>l</a:t>
            </a:r>
            <a:r>
              <a:rPr lang="cs-CZ" sz="3200" dirty="0" smtClean="0"/>
              <a:t>etec, letadlo, letí, přílet, letuška, letíme,  </a:t>
            </a:r>
            <a:endParaRPr lang="cs-CZ" sz="3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454247" y="1441722"/>
            <a:ext cx="8438233" cy="5232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Vymysli další tvary stejného slova.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45285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543911"/>
            <a:ext cx="8424936" cy="1077218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každém řádku vyhledej dva tvary stejného slova a barevně je vyznač - řešení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5594" y="2107026"/>
            <a:ext cx="842493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lesík, </a:t>
            </a:r>
            <a:r>
              <a:rPr lang="cs-CZ" sz="3200" dirty="0" smtClean="0">
                <a:solidFill>
                  <a:srgbClr val="FFFF00"/>
                </a:solidFill>
              </a:rPr>
              <a:t>les</a:t>
            </a:r>
            <a:r>
              <a:rPr lang="cs-CZ" sz="3200" dirty="0" smtClean="0"/>
              <a:t>, prales, </a:t>
            </a:r>
            <a:r>
              <a:rPr lang="cs-CZ" sz="3200" dirty="0" smtClean="0">
                <a:solidFill>
                  <a:srgbClr val="FFFF00"/>
                </a:solidFill>
              </a:rPr>
              <a:t>lesem</a:t>
            </a:r>
            <a:r>
              <a:rPr lang="cs-CZ" sz="3200" dirty="0" smtClean="0"/>
              <a:t>, zálesák, lesíček</a:t>
            </a:r>
          </a:p>
          <a:p>
            <a:endParaRPr lang="cs-CZ" sz="3200" dirty="0" smtClean="0"/>
          </a:p>
          <a:p>
            <a:r>
              <a:rPr lang="cs-CZ" sz="3200" dirty="0" smtClean="0"/>
              <a:t>podchod, chodec, </a:t>
            </a:r>
            <a:r>
              <a:rPr lang="cs-CZ" sz="3200" dirty="0" smtClean="0">
                <a:solidFill>
                  <a:srgbClr val="FF0000"/>
                </a:solidFill>
              </a:rPr>
              <a:t>chodím</a:t>
            </a:r>
            <a:r>
              <a:rPr lang="cs-CZ" sz="3200" dirty="0" smtClean="0"/>
              <a:t>, chodník, </a:t>
            </a:r>
            <a:r>
              <a:rPr lang="cs-CZ" sz="3200" dirty="0" smtClean="0">
                <a:solidFill>
                  <a:srgbClr val="FF0000"/>
                </a:solidFill>
              </a:rPr>
              <a:t>chodíš</a:t>
            </a:r>
          </a:p>
          <a:p>
            <a:endParaRPr lang="cs-CZ" sz="3200" dirty="0"/>
          </a:p>
          <a:p>
            <a:r>
              <a:rPr lang="cs-CZ" sz="3200" dirty="0">
                <a:solidFill>
                  <a:srgbClr val="00B050"/>
                </a:solidFill>
              </a:rPr>
              <a:t>k</a:t>
            </a:r>
            <a:r>
              <a:rPr lang="cs-CZ" sz="3200" dirty="0" smtClean="0">
                <a:solidFill>
                  <a:srgbClr val="00B050"/>
                </a:solidFill>
              </a:rPr>
              <a:t>rásná</a:t>
            </a:r>
            <a:r>
              <a:rPr lang="cs-CZ" sz="3200" dirty="0" smtClean="0"/>
              <a:t>, Krasomila, nejkrásnější, </a:t>
            </a:r>
            <a:r>
              <a:rPr lang="cs-CZ" sz="3200" dirty="0" smtClean="0">
                <a:solidFill>
                  <a:srgbClr val="00B050"/>
                </a:solidFill>
              </a:rPr>
              <a:t>krásný</a:t>
            </a:r>
            <a:r>
              <a:rPr lang="cs-CZ" sz="3200" dirty="0" smtClean="0"/>
              <a:t>, krásně</a:t>
            </a:r>
          </a:p>
          <a:p>
            <a:endParaRPr lang="cs-CZ" sz="3200" dirty="0"/>
          </a:p>
          <a:p>
            <a:r>
              <a:rPr lang="cs-CZ" sz="3200" dirty="0"/>
              <a:t>s</a:t>
            </a:r>
            <a:r>
              <a:rPr lang="cs-CZ" sz="3200" dirty="0" smtClean="0"/>
              <a:t>klenice, 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sklo</a:t>
            </a:r>
            <a:r>
              <a:rPr lang="cs-CZ" sz="3200" dirty="0" smtClean="0"/>
              <a:t>, sklárna, 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skla</a:t>
            </a:r>
            <a:r>
              <a:rPr lang="cs-CZ" sz="3200" dirty="0" smtClean="0"/>
              <a:t>, zasklít, skleněný</a:t>
            </a:r>
          </a:p>
          <a:p>
            <a:endParaRPr lang="cs-CZ" sz="3200" dirty="0"/>
          </a:p>
          <a:p>
            <a:r>
              <a:rPr lang="cs-CZ" sz="3200" dirty="0"/>
              <a:t>l</a:t>
            </a:r>
            <a:r>
              <a:rPr lang="cs-CZ" sz="3200" dirty="0" smtClean="0"/>
              <a:t>etec, letadlo, </a:t>
            </a:r>
            <a:r>
              <a:rPr lang="cs-CZ" sz="3200" dirty="0" smtClean="0">
                <a:solidFill>
                  <a:srgbClr val="0070C0"/>
                </a:solidFill>
              </a:rPr>
              <a:t>letí</a:t>
            </a:r>
            <a:r>
              <a:rPr lang="cs-CZ" sz="3200" dirty="0" smtClean="0"/>
              <a:t>, přílet, letuška, </a:t>
            </a:r>
            <a:r>
              <a:rPr lang="cs-CZ" sz="3200" dirty="0" smtClean="0">
                <a:solidFill>
                  <a:srgbClr val="0070C0"/>
                </a:solidFill>
              </a:rPr>
              <a:t>letíme</a:t>
            </a:r>
            <a:r>
              <a:rPr lang="cs-CZ" sz="3200" dirty="0" smtClean="0"/>
              <a:t>, 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094480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1" y="396685"/>
            <a:ext cx="7992889" cy="954107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Z každého řádku </a:t>
            </a:r>
            <a:r>
              <a:rPr lang="cs-CZ" sz="2800" u="sng" dirty="0" smtClean="0"/>
              <a:t>vypiš</a:t>
            </a:r>
            <a:r>
              <a:rPr lang="cs-CZ" sz="2800" dirty="0" smtClean="0"/>
              <a:t> dva různé </a:t>
            </a:r>
            <a:r>
              <a:rPr lang="cs-CZ" sz="2800" u="sng" dirty="0" smtClean="0"/>
              <a:t>tvary stejného slova</a:t>
            </a:r>
            <a:r>
              <a:rPr lang="cs-CZ" sz="2800" dirty="0" smtClean="0"/>
              <a:t>.</a:t>
            </a:r>
          </a:p>
          <a:p>
            <a:r>
              <a:rPr lang="cs-CZ" sz="2800" u="sng" dirty="0" smtClean="0"/>
              <a:t>Připiš</a:t>
            </a:r>
            <a:r>
              <a:rPr lang="cs-CZ" sz="2800" dirty="0" smtClean="0"/>
              <a:t> další </a:t>
            </a:r>
            <a:r>
              <a:rPr lang="cs-CZ" sz="2800" u="sng" dirty="0" smtClean="0"/>
              <a:t>jiné tvary </a:t>
            </a:r>
            <a:r>
              <a:rPr lang="cs-CZ" sz="2800" dirty="0" smtClean="0"/>
              <a:t>téhož slova.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40408" y="1734412"/>
            <a:ext cx="8393947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lesík, les, prales, lesem, zálesák, lesíček</a:t>
            </a:r>
          </a:p>
          <a:p>
            <a:endParaRPr lang="cs-CZ" sz="3200" dirty="0"/>
          </a:p>
          <a:p>
            <a:r>
              <a:rPr lang="cs-CZ" sz="3200" dirty="0"/>
              <a:t>podchod, chodec, chodím, chodník, chodíš</a:t>
            </a:r>
          </a:p>
          <a:p>
            <a:endParaRPr lang="cs-CZ" sz="3200" dirty="0"/>
          </a:p>
          <a:p>
            <a:r>
              <a:rPr lang="cs-CZ" sz="3200" dirty="0"/>
              <a:t>krásná, Krasomila, nejkrásnější, krásný, krásně</a:t>
            </a:r>
          </a:p>
          <a:p>
            <a:endParaRPr lang="cs-CZ" sz="3200" dirty="0"/>
          </a:p>
          <a:p>
            <a:r>
              <a:rPr lang="cs-CZ" sz="3200" dirty="0"/>
              <a:t>sklenice, sklo, sklárna, skla, zasklít, skleněný</a:t>
            </a:r>
          </a:p>
          <a:p>
            <a:endParaRPr lang="cs-CZ" sz="3200" dirty="0"/>
          </a:p>
          <a:p>
            <a:r>
              <a:rPr lang="cs-CZ" sz="3200" dirty="0"/>
              <a:t>letec, letadlo, letí, přílet, letuška, letíme,  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341938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1" y="396685"/>
            <a:ext cx="7992889" cy="954107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Z každého řádku </a:t>
            </a:r>
            <a:r>
              <a:rPr lang="cs-CZ" sz="2800" u="sng" dirty="0" smtClean="0"/>
              <a:t>vypiš </a:t>
            </a:r>
            <a:r>
              <a:rPr lang="cs-CZ" sz="2800" dirty="0" smtClean="0"/>
              <a:t>dva různé tvary stejného slova.</a:t>
            </a:r>
          </a:p>
          <a:p>
            <a:r>
              <a:rPr lang="cs-CZ" sz="2800" u="sng" dirty="0" smtClean="0"/>
              <a:t>Připiš</a:t>
            </a:r>
            <a:r>
              <a:rPr lang="cs-CZ" sz="2800" dirty="0" smtClean="0"/>
              <a:t> další jiné tvary téhož slova.  </a:t>
            </a:r>
            <a:r>
              <a:rPr lang="cs-CZ" sz="2800" b="1" u="sng" dirty="0" smtClean="0">
                <a:solidFill>
                  <a:srgbClr val="FF0000"/>
                </a:solidFill>
              </a:rPr>
              <a:t>Řešení: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1" y="1844824"/>
            <a:ext cx="8424937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/>
              <a:t>les</a:t>
            </a:r>
            <a:r>
              <a:rPr lang="cs-CZ" sz="3200" dirty="0" smtClean="0"/>
              <a:t>, </a:t>
            </a:r>
            <a:r>
              <a:rPr lang="cs-CZ" sz="3200" u="sng" dirty="0" smtClean="0"/>
              <a:t>lesem</a:t>
            </a:r>
            <a:r>
              <a:rPr lang="cs-CZ" sz="3200" dirty="0" smtClean="0"/>
              <a:t>...lesa, lesu, lese, lesy, lesů, lesům…… </a:t>
            </a:r>
            <a:endParaRPr lang="cs-CZ" sz="3200" dirty="0"/>
          </a:p>
          <a:p>
            <a:endParaRPr lang="cs-CZ" sz="3200" dirty="0" smtClean="0"/>
          </a:p>
          <a:p>
            <a:r>
              <a:rPr lang="cs-CZ" sz="3200" u="sng" dirty="0" smtClean="0"/>
              <a:t>chodím</a:t>
            </a:r>
            <a:r>
              <a:rPr lang="cs-CZ" sz="3200" dirty="0" smtClean="0"/>
              <a:t>, </a:t>
            </a:r>
            <a:r>
              <a:rPr lang="cs-CZ" sz="3200" u="sng" dirty="0" smtClean="0"/>
              <a:t>chodíš</a:t>
            </a:r>
            <a:r>
              <a:rPr lang="cs-CZ" sz="3200" dirty="0" smtClean="0"/>
              <a:t>…chodí, chodíme, chodíte, chodit..</a:t>
            </a:r>
            <a:endParaRPr lang="cs-CZ" sz="3200" dirty="0"/>
          </a:p>
          <a:p>
            <a:endParaRPr lang="cs-CZ" sz="3200" dirty="0"/>
          </a:p>
          <a:p>
            <a:r>
              <a:rPr lang="cs-CZ" sz="3200" u="sng" dirty="0" smtClean="0"/>
              <a:t>krásná</a:t>
            </a:r>
            <a:r>
              <a:rPr lang="cs-CZ" sz="3200" dirty="0" smtClean="0"/>
              <a:t>, </a:t>
            </a:r>
            <a:r>
              <a:rPr lang="cs-CZ" sz="3200" u="sng" dirty="0" smtClean="0"/>
              <a:t>krásný</a:t>
            </a:r>
            <a:r>
              <a:rPr lang="cs-CZ" sz="3200" dirty="0" smtClean="0"/>
              <a:t>…krásné, krásní, krásným, krásnou..</a:t>
            </a:r>
            <a:endParaRPr lang="cs-CZ" sz="3200" dirty="0"/>
          </a:p>
          <a:p>
            <a:endParaRPr lang="cs-CZ" sz="3200" dirty="0"/>
          </a:p>
          <a:p>
            <a:r>
              <a:rPr lang="cs-CZ" sz="3200" u="sng" dirty="0" smtClean="0"/>
              <a:t>sklo</a:t>
            </a:r>
            <a:r>
              <a:rPr lang="cs-CZ" sz="3200" dirty="0"/>
              <a:t>, </a:t>
            </a:r>
            <a:r>
              <a:rPr lang="cs-CZ" sz="3200" u="sng" dirty="0" smtClean="0"/>
              <a:t>skla</a:t>
            </a:r>
            <a:r>
              <a:rPr lang="cs-CZ" sz="3200" dirty="0" smtClean="0"/>
              <a:t>…sklu, skle, sklem, skel, sklům, sklech…</a:t>
            </a:r>
            <a:endParaRPr lang="cs-CZ" sz="3200" dirty="0"/>
          </a:p>
          <a:p>
            <a:endParaRPr lang="cs-CZ" sz="3200" dirty="0"/>
          </a:p>
          <a:p>
            <a:r>
              <a:rPr lang="cs-CZ" sz="3200" u="sng" dirty="0" smtClean="0"/>
              <a:t>letí</a:t>
            </a:r>
            <a:r>
              <a:rPr lang="cs-CZ" sz="3200" dirty="0" smtClean="0"/>
              <a:t>, </a:t>
            </a:r>
            <a:r>
              <a:rPr lang="cs-CZ" sz="3200" u="sng" dirty="0" smtClean="0"/>
              <a:t>letíme</a:t>
            </a:r>
            <a:r>
              <a:rPr lang="cs-CZ" sz="3200" dirty="0" smtClean="0"/>
              <a:t>…letím, letíš, letíte, letěli, letěl, letět…  </a:t>
            </a:r>
            <a:endParaRPr lang="cs-CZ" sz="3200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910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Materiál slouží k prezentaci nového učiva, zápisu do sešitu, praktickému </a:t>
            </a:r>
            <a:r>
              <a:rPr lang="cs-CZ" dirty="0" smtClean="0"/>
              <a:t>rozpoznání </a:t>
            </a:r>
            <a:r>
              <a:rPr lang="cs-CZ" dirty="0"/>
              <a:t>jiného </a:t>
            </a:r>
            <a:r>
              <a:rPr lang="cs-CZ" dirty="0" smtClean="0"/>
              <a:t>tvaru stejného slova.</a:t>
            </a:r>
            <a:endParaRPr lang="cs-CZ" dirty="0"/>
          </a:p>
          <a:p>
            <a:r>
              <a:rPr lang="cs-CZ" dirty="0"/>
              <a:t>Děti po prezentaci, vysvětlení a zápisu </a:t>
            </a:r>
            <a:r>
              <a:rPr lang="cs-CZ" dirty="0" smtClean="0"/>
              <a:t>do sešitu plnili zadaný úkol na tabuli.</a:t>
            </a:r>
            <a:endParaRPr lang="cs-CZ" dirty="0"/>
          </a:p>
          <a:p>
            <a:r>
              <a:rPr lang="cs-CZ" dirty="0"/>
              <a:t>Poté si zkusili tentýž úkol vypracovat samostatně do sešitu a podle tabule zkontrolovat, případně opravit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Podobný úkol pak řešili v </a:t>
            </a:r>
            <a:r>
              <a:rPr lang="cs-CZ" smtClean="0"/>
              <a:t>pracovních sešitech.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339</TotalTime>
  <Words>463</Words>
  <Application>Microsoft Office PowerPoint</Application>
  <PresentationFormat>Předvádění na obrazovce (4:3)</PresentationFormat>
  <Paragraphs>64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Různé tvary jediného slova označují vždy stejnou věc</vt:lpstr>
      <vt:lpstr>Prezentace aplikace PowerPoint</vt:lpstr>
      <vt:lpstr>Prezentace aplikace PowerPoint</vt:lpstr>
      <vt:lpstr>Prezentace aplikace PowerPoint</vt:lpstr>
      <vt:lpstr>Prezentace aplikace PowerPoint</vt:lpstr>
      <vt:lpstr>ANOTACE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admin</cp:lastModifiedBy>
  <cp:revision>56</cp:revision>
  <dcterms:created xsi:type="dcterms:W3CDTF">2011-06-20T10:40:08Z</dcterms:created>
  <dcterms:modified xsi:type="dcterms:W3CDTF">2012-06-12T20:25:07Z</dcterms:modified>
</cp:coreProperties>
</file>