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56" r:id="rId2"/>
    <p:sldId id="262" r:id="rId3"/>
    <p:sldId id="263" r:id="rId4"/>
    <p:sldId id="265" r:id="rId5"/>
    <p:sldId id="264" r:id="rId6"/>
    <p:sldId id="266" r:id="rId7"/>
    <p:sldId id="25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9F7D789-25CD-4CDA-9E73-E05F9B007740}">
          <p14:sldIdLst>
            <p14:sldId id="256"/>
            <p14:sldId id="262"/>
            <p14:sldId id="263"/>
            <p14:sldId id="265"/>
            <p14:sldId id="264"/>
            <p14:sldId id="266"/>
            <p14:sldId id="25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66" d="100"/>
          <a:sy n="66" d="100"/>
        </p:scale>
        <p:origin x="-123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36" d="100"/>
          <a:sy n="36" d="100"/>
        </p:scale>
        <p:origin x="-2190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Slatina, okres Nový Jičín,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err="1" smtClean="0"/>
            <a:t>AUTOR</a:t>
          </a:r>
          <a:r>
            <a:rPr lang="cs-CZ" sz="2000" smtClean="0"/>
            <a:t>: Lenka </a:t>
          </a:r>
          <a:r>
            <a:rPr lang="cs-CZ" sz="2000" dirty="0" err="1" smtClean="0"/>
            <a:t>Malčíková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VY_32_INOVACE_27_Podst</a:t>
          </a:r>
          <a:r>
            <a:rPr lang="cs-CZ" sz="2000" baseline="0" dirty="0" smtClean="0"/>
            <a:t>. </a:t>
          </a:r>
          <a:r>
            <a:rPr lang="cs-CZ" sz="2000" baseline="0" dirty="0" err="1" smtClean="0"/>
            <a:t>jm</a:t>
          </a:r>
          <a:r>
            <a:rPr lang="cs-CZ" sz="2000" baseline="0" dirty="0" smtClean="0"/>
            <a:t>. rodu muž. – rod životný a neživotný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CZ.1.07/1.4.00/21.2288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Jazyk a jazyková komunikace - Český jazyk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5C8F735-30A0-40CC-B3D6-4FC1B3AEE4E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2443D938-3636-4FAB-B3DB-8AE36710CA73}">
      <dgm:prSet/>
      <dgm:spPr/>
      <dgm:t>
        <a:bodyPr/>
        <a:lstStyle/>
        <a:p>
          <a:pPr rtl="0"/>
          <a:r>
            <a:rPr lang="cs-CZ" dirty="0" smtClean="0">
              <a:solidFill>
                <a:srgbClr val="FFFF00"/>
              </a:solidFill>
            </a:rPr>
            <a:t>Životnost  a  neživotnost</a:t>
          </a:r>
          <a:endParaRPr lang="cs-CZ" dirty="0">
            <a:solidFill>
              <a:srgbClr val="FFFF00"/>
            </a:solidFill>
          </a:endParaRPr>
        </a:p>
      </dgm:t>
    </dgm:pt>
    <dgm:pt modelId="{83512B01-3EF3-4343-8FE2-C98016C14F36}" type="parTrans" cxnId="{C3F585BA-5315-4F6C-BE07-DC71614C9ACF}">
      <dgm:prSet/>
      <dgm:spPr/>
      <dgm:t>
        <a:bodyPr/>
        <a:lstStyle/>
        <a:p>
          <a:endParaRPr lang="cs-CZ"/>
        </a:p>
      </dgm:t>
    </dgm:pt>
    <dgm:pt modelId="{B891DC65-536F-4369-B2B9-D833907DDA83}" type="sibTrans" cxnId="{C3F585BA-5315-4F6C-BE07-DC71614C9ACF}">
      <dgm:prSet/>
      <dgm:spPr/>
      <dgm:t>
        <a:bodyPr/>
        <a:lstStyle/>
        <a:p>
          <a:endParaRPr lang="cs-CZ"/>
        </a:p>
      </dgm:t>
    </dgm:pt>
    <dgm:pt modelId="{0D977227-695E-4DA1-AB48-95B86999B5B0}" type="pres">
      <dgm:prSet presAssocID="{85C8F735-30A0-40CC-B3D6-4FC1B3AEE4E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5BC0F45-C5FF-463A-890F-EDCF6C46A62B}" type="pres">
      <dgm:prSet presAssocID="{2443D938-3636-4FAB-B3DB-8AE36710CA73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3F585BA-5315-4F6C-BE07-DC71614C9ACF}" srcId="{85C8F735-30A0-40CC-B3D6-4FC1B3AEE4E8}" destId="{2443D938-3636-4FAB-B3DB-8AE36710CA73}" srcOrd="0" destOrd="0" parTransId="{83512B01-3EF3-4343-8FE2-C98016C14F36}" sibTransId="{B891DC65-536F-4369-B2B9-D833907DDA83}"/>
    <dgm:cxn modelId="{ECC31DE3-4C01-4532-B5F7-3967C1A5599E}" type="presOf" srcId="{85C8F735-30A0-40CC-B3D6-4FC1B3AEE4E8}" destId="{0D977227-695E-4DA1-AB48-95B86999B5B0}" srcOrd="0" destOrd="0" presId="urn:microsoft.com/office/officeart/2005/8/layout/vList2"/>
    <dgm:cxn modelId="{A5BEB160-33B4-4E58-8D26-C254183701A4}" type="presOf" srcId="{2443D938-3636-4FAB-B3DB-8AE36710CA73}" destId="{D5BC0F45-C5FF-463A-890F-EDCF6C46A62B}" srcOrd="0" destOrd="0" presId="urn:microsoft.com/office/officeart/2005/8/layout/vList2"/>
    <dgm:cxn modelId="{31CD9238-A828-4953-801B-09D9A237292D}" type="presParOf" srcId="{0D977227-695E-4DA1-AB48-95B86999B5B0}" destId="{D5BC0F45-C5FF-463A-890F-EDCF6C46A62B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Slatina, okres Nový Jičín,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err="1" smtClean="0"/>
            <a:t>AUTOR</a:t>
          </a:r>
          <a:r>
            <a:rPr lang="cs-CZ" sz="2000" kern="1200" smtClean="0"/>
            <a:t>: Lenka </a:t>
          </a:r>
          <a:r>
            <a:rPr lang="cs-CZ" sz="2000" kern="1200" dirty="0" err="1" smtClean="0"/>
            <a:t>Malčíková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VY_32_INOVACE_27_Podst</a:t>
          </a:r>
          <a:r>
            <a:rPr lang="cs-CZ" sz="2000" kern="1200" baseline="0" dirty="0" smtClean="0"/>
            <a:t>. </a:t>
          </a:r>
          <a:r>
            <a:rPr lang="cs-CZ" sz="2000" kern="1200" baseline="0" dirty="0" err="1" smtClean="0"/>
            <a:t>jm</a:t>
          </a:r>
          <a:r>
            <a:rPr lang="cs-CZ" sz="2000" kern="1200" baseline="0" dirty="0" smtClean="0"/>
            <a:t>. rodu muž. – rod životný a neživotný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Jazyk a jazyková komunikace - Český jazyk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CZ.1.07/1.4.00/21.2288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BC0F45-C5FF-463A-890F-EDCF6C46A62B}">
      <dsp:nvSpPr>
        <dsp:cNvPr id="0" name=""/>
        <dsp:cNvSpPr/>
      </dsp:nvSpPr>
      <dsp:spPr>
        <a:xfrm>
          <a:off x="0" y="324644"/>
          <a:ext cx="6400800" cy="11033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lvl="0" algn="l" defTabSz="2044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>
              <a:solidFill>
                <a:srgbClr val="FFFF00"/>
              </a:solidFill>
            </a:rPr>
            <a:t>Životnost  a  neživotnost</a:t>
          </a:r>
          <a:endParaRPr lang="cs-CZ" sz="4600" kern="1200" dirty="0">
            <a:solidFill>
              <a:srgbClr val="FFFF00"/>
            </a:solidFill>
          </a:endParaRPr>
        </a:p>
      </dsp:txBody>
      <dsp:txXfrm>
        <a:off x="53859" y="378503"/>
        <a:ext cx="6293082" cy="9955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DDD203-9E57-46B1-84C6-7D0A91B0E16E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573B99-8821-4ABC-A618-0598AA6A18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87313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3009997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2292">
        <p14:reveal/>
      </p:transition>
    </mc:Choice>
    <mc:Fallback xmlns="">
      <p:transition spd="slow" advTm="2292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772400" cy="1470025"/>
          </a:xfrm>
        </p:spPr>
        <p:txBody>
          <a:bodyPr/>
          <a:lstStyle/>
          <a:p>
            <a:r>
              <a:rPr lang="cs-CZ" dirty="0" smtClean="0"/>
              <a:t>Podstatná jména</a:t>
            </a:r>
            <a:br>
              <a:rPr lang="cs-CZ" dirty="0" smtClean="0"/>
            </a:br>
            <a:r>
              <a:rPr lang="cs-CZ" dirty="0" smtClean="0"/>
              <a:t>rodu mužského</a:t>
            </a:r>
            <a:endParaRPr lang="cs-CZ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598583321"/>
              </p:ext>
            </p:extLst>
          </p:nvPr>
        </p:nvGraphicFramePr>
        <p:xfrm>
          <a:off x="1371600" y="3886200"/>
          <a:ext cx="6400800" cy="1752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93056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6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Podstatná jména rodu mužského</a:t>
            </a:r>
            <a:br>
              <a:rPr lang="cs-CZ" sz="3600" b="1" dirty="0" smtClean="0">
                <a:solidFill>
                  <a:schemeClr val="tx2"/>
                </a:solidFill>
              </a:rPr>
            </a:br>
            <a:r>
              <a:rPr lang="cs-CZ" sz="3600" b="1" dirty="0" smtClean="0">
                <a:solidFill>
                  <a:schemeClr val="tx2"/>
                </a:solidFill>
              </a:rPr>
              <a:t> zakončená na </a:t>
            </a:r>
            <a:r>
              <a:rPr lang="cs-CZ" sz="3600" b="1" dirty="0" smtClean="0">
                <a:solidFill>
                  <a:schemeClr val="tx2"/>
                </a:solidFill>
                <a:latin typeface="Arial Black" pitchFamily="34" charset="0"/>
              </a:rPr>
              <a:t>souhlásku</a:t>
            </a:r>
            <a:endParaRPr lang="cs-CZ" sz="3600" b="1" dirty="0">
              <a:solidFill>
                <a:schemeClr val="tx2"/>
              </a:solidFill>
              <a:latin typeface="Arial Black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pPr algn="ctr"/>
            <a:r>
              <a:rPr lang="cs-CZ" sz="4000" dirty="0" smtClean="0"/>
              <a:t> rod životný</a:t>
            </a:r>
            <a:endParaRPr lang="cs-CZ" sz="4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7544" y="2174875"/>
            <a:ext cx="4040188" cy="4683125"/>
          </a:xfrm>
        </p:spPr>
        <p:txBody>
          <a:bodyPr>
            <a:normAutofit lnSpcReduction="10000"/>
          </a:bodyPr>
          <a:lstStyle/>
          <a:p>
            <a:endParaRPr lang="cs-CZ" sz="2800" b="1" dirty="0" smtClean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1. a 4. pádě  jednotného čísla mají </a:t>
            </a:r>
            <a:r>
              <a:rPr lang="cs-CZ" sz="28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různý tvar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pád    kdo, co? </a:t>
            </a:r>
          </a:p>
          <a:p>
            <a:pPr marL="0" indent="0">
              <a:buNone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   </a:t>
            </a:r>
            <a:r>
              <a:rPr lang="cs-CZ" sz="28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učitel</a:t>
            </a:r>
            <a:endParaRPr lang="cs-CZ" sz="28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4. pád    koho , co? </a:t>
            </a:r>
          </a:p>
          <a:p>
            <a:pPr marL="0" indent="0">
              <a:buNone/>
            </a:pPr>
            <a:r>
              <a:rPr lang="cs-CZ" sz="28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   učitel</a:t>
            </a: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</a:t>
            </a:r>
          </a:p>
          <a:p>
            <a:pPr marL="0" indent="0">
              <a:buNone/>
            </a:pPr>
            <a:endParaRPr lang="cs-CZ" sz="2800" b="1" dirty="0" smtClean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marL="0" indent="0">
              <a:buNone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2800" dirty="0"/>
              <a:t>uveď další příklady…..</a:t>
            </a:r>
            <a:endParaRPr lang="cs-CZ" sz="2800" b="1" dirty="0" smtClean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solidFill>
            <a:srgbClr val="FF0000"/>
          </a:solidFill>
        </p:spPr>
        <p:txBody>
          <a:bodyPr>
            <a:noAutofit/>
          </a:bodyPr>
          <a:lstStyle/>
          <a:p>
            <a:pPr algn="ctr"/>
            <a:r>
              <a:rPr lang="cs-CZ" sz="4000" dirty="0" smtClean="0"/>
              <a:t> rod neživotný</a:t>
            </a:r>
            <a:endParaRPr lang="cs-CZ" sz="40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4008" y="2204864"/>
            <a:ext cx="4041775" cy="4653136"/>
          </a:xfrm>
        </p:spPr>
        <p:txBody>
          <a:bodyPr>
            <a:normAutofit lnSpcReduction="10000"/>
          </a:bodyPr>
          <a:lstStyle/>
          <a:p>
            <a:endParaRPr lang="cs-CZ" sz="2800" b="1" dirty="0" smtClean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1. a 4. pádě jednotného čísla mají </a:t>
            </a: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stejný tvar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pád    kdo, co?   </a:t>
            </a:r>
            <a:endParaRPr lang="cs-CZ" sz="2800" b="1" u="sng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marL="0" indent="0">
              <a:buNone/>
            </a:pP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   strom</a:t>
            </a:r>
          </a:p>
          <a:p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4. pád    koho, co? </a:t>
            </a:r>
          </a:p>
          <a:p>
            <a:pPr marL="0" indent="0">
              <a:buNone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   </a:t>
            </a: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strom</a:t>
            </a:r>
          </a:p>
          <a:p>
            <a:pPr marL="0" indent="0">
              <a:buNone/>
            </a:pPr>
            <a:endParaRPr lang="cs-CZ" sz="2800" b="1" dirty="0" smtClean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marL="0" indent="0">
              <a:buNone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 </a:t>
            </a:r>
            <a:r>
              <a:rPr lang="cs-CZ" sz="2800" dirty="0"/>
              <a:t>uveď další příklady…..</a:t>
            </a:r>
          </a:p>
          <a:p>
            <a:pPr marL="0" indent="0">
              <a:buNone/>
            </a:pPr>
            <a:endParaRPr lang="cs-CZ" sz="2800" b="1" dirty="0" smtClean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marL="0" indent="0">
              <a:buNone/>
            </a:pPr>
            <a:endParaRPr lang="cs-CZ" sz="2800" u="sng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758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 animBg="1"/>
      <p:bldP spid="6" grpId="0" build="p"/>
      <p:bldP spid="7" grpId="0" build="p" animBg="1"/>
      <p:bldP spid="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Podstatná jména rodu mužského zakončená na </a:t>
            </a:r>
            <a:r>
              <a:rPr lang="cs-CZ" sz="3600" b="1" dirty="0" smtClean="0">
                <a:solidFill>
                  <a:schemeClr val="tx2"/>
                </a:solidFill>
                <a:latin typeface="Arial Black" pitchFamily="34" charset="0"/>
              </a:rPr>
              <a:t>samohlásku –a, -e</a:t>
            </a:r>
            <a:endParaRPr lang="cs-CZ" sz="3600" b="1" dirty="0">
              <a:solidFill>
                <a:schemeClr val="tx2"/>
              </a:solidFill>
              <a:latin typeface="Arial Black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434907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3000" dirty="0" smtClean="0"/>
          </a:p>
          <a:p>
            <a:r>
              <a:rPr lang="cs-CZ" sz="3600" dirty="0" smtClean="0"/>
              <a:t>jsou</a:t>
            </a:r>
            <a:r>
              <a:rPr lang="cs-CZ" sz="3600" b="1" dirty="0" smtClean="0"/>
              <a:t> </a:t>
            </a:r>
            <a:r>
              <a:rPr lang="cs-CZ" sz="3600" b="1" u="sng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rodu životného</a:t>
            </a:r>
            <a:endParaRPr lang="cs-CZ" sz="3600" b="1" u="sng" dirty="0" smtClean="0">
              <a:solidFill>
                <a:srgbClr val="00B050"/>
              </a:solidFill>
            </a:endParaRPr>
          </a:p>
          <a:p>
            <a:endParaRPr lang="cs-CZ" sz="3000" b="1" dirty="0"/>
          </a:p>
          <a:p>
            <a:r>
              <a:rPr lang="cs-CZ" sz="3000" u="sng" dirty="0"/>
              <a:t>n</a:t>
            </a:r>
            <a:r>
              <a:rPr lang="cs-CZ" sz="3000" u="sng" dirty="0" smtClean="0"/>
              <a:t>apříklad</a:t>
            </a:r>
            <a:r>
              <a:rPr lang="cs-CZ" sz="3000" dirty="0" smtClean="0"/>
              <a:t>: tenista, průvodce, soudce, artista, </a:t>
            </a:r>
          </a:p>
          <a:p>
            <a:pPr marL="0" indent="0">
              <a:buNone/>
            </a:pPr>
            <a:r>
              <a:rPr lang="cs-CZ" sz="3000" dirty="0"/>
              <a:t> </a:t>
            </a:r>
            <a:r>
              <a:rPr lang="cs-CZ" sz="3000" dirty="0" smtClean="0"/>
              <a:t>                      předseda, vůdce</a:t>
            </a:r>
          </a:p>
          <a:p>
            <a:pPr marL="0" indent="0">
              <a:buNone/>
            </a:pPr>
            <a:endParaRPr lang="cs-CZ" sz="3000" dirty="0" smtClean="0"/>
          </a:p>
          <a:p>
            <a:r>
              <a:rPr lang="cs-CZ" sz="3000" u="sng" dirty="0"/>
              <a:t>j</a:t>
            </a:r>
            <a:r>
              <a:rPr lang="cs-CZ" sz="3000" u="sng" dirty="0" smtClean="0"/>
              <a:t>menuj další příklady</a:t>
            </a:r>
            <a:r>
              <a:rPr lang="cs-CZ" sz="3000" dirty="0" smtClean="0"/>
              <a:t> podstatných </a:t>
            </a:r>
            <a:r>
              <a:rPr lang="cs-CZ" sz="3000" dirty="0"/>
              <a:t>j</a:t>
            </a:r>
            <a:r>
              <a:rPr lang="cs-CZ" sz="3000" dirty="0" smtClean="0"/>
              <a:t>men rodu mužského životného zakončených na samohlásku: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53839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Podstatná jména rodu mužského přiřaď do správného sloupce podle životnosti:</a:t>
            </a:r>
            <a:endParaRPr lang="cs-CZ" sz="3200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idx="1"/>
          </p:nvPr>
        </p:nvSpPr>
        <p:spPr>
          <a:xfrm>
            <a:off x="467544" y="1574333"/>
            <a:ext cx="8229600" cy="4525963"/>
          </a:xfrm>
        </p:spPr>
        <p:txBody>
          <a:bodyPr>
            <a:normAutofit/>
          </a:bodyPr>
          <a:lstStyle/>
          <a:p>
            <a:r>
              <a:rPr lang="cs-CZ" sz="2800" dirty="0"/>
              <a:t>l</a:t>
            </a:r>
            <a:r>
              <a:rPr lang="cs-CZ" sz="2800" dirty="0" smtClean="0"/>
              <a:t>ist, chlapec, vítr, panák, kaktus, Praděd, dědeček, telefon, hrdina, ředitel, prosinec, jelen, vojevůdce, sníh, vápenec, řidič, los, ořech, drak, hokejista, závoj, kovboj, pohyb,  vládce, měsíc, život</a:t>
            </a:r>
          </a:p>
          <a:p>
            <a:endParaRPr lang="cs-CZ" sz="2800" dirty="0"/>
          </a:p>
        </p:txBody>
      </p:sp>
      <p:sp>
        <p:nvSpPr>
          <p:cNvPr id="19" name="Obdélník 18"/>
          <p:cNvSpPr/>
          <p:nvPr/>
        </p:nvSpPr>
        <p:spPr>
          <a:xfrm>
            <a:off x="477298" y="3567693"/>
            <a:ext cx="3444597" cy="58477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</a:t>
            </a:r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od mužský životný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844873" y="3544927"/>
            <a:ext cx="3866956" cy="58477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</a:t>
            </a:r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od mužský neživotný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80344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8" grpId="0" build="p"/>
      <p:bldP spid="19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Kontrola zadaného úkolu: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2229" y="1620093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17"/>
          <p:cNvSpPr txBox="1">
            <a:spLocks/>
          </p:cNvSpPr>
          <p:nvPr/>
        </p:nvSpPr>
        <p:spPr>
          <a:xfrm>
            <a:off x="467544" y="1574333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sz="2800" dirty="0" smtClean="0"/>
          </a:p>
          <a:p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439731" y="1585530"/>
            <a:ext cx="3444597" cy="58477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</a:t>
            </a:r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od mužský životný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44873" y="1589903"/>
            <a:ext cx="3866956" cy="58477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</a:t>
            </a:r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od mužský neživotný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07504" y="2564904"/>
            <a:ext cx="436850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chlapec, panák, dědeček,</a:t>
            </a:r>
          </a:p>
          <a:p>
            <a:r>
              <a:rPr lang="cs-CZ" sz="3200" dirty="0" smtClean="0"/>
              <a:t>hrdina, ředitel, jelen,</a:t>
            </a:r>
          </a:p>
          <a:p>
            <a:r>
              <a:rPr lang="cs-CZ" sz="3200" dirty="0"/>
              <a:t>v</a:t>
            </a:r>
            <a:r>
              <a:rPr lang="cs-CZ" sz="3200" dirty="0" smtClean="0"/>
              <a:t>ojevůdce, řidič, los,</a:t>
            </a:r>
          </a:p>
          <a:p>
            <a:r>
              <a:rPr lang="cs-CZ" sz="3200" dirty="0"/>
              <a:t>d</a:t>
            </a:r>
            <a:r>
              <a:rPr lang="cs-CZ" sz="3200" dirty="0" smtClean="0"/>
              <a:t>rak, hokejista, kovboj, </a:t>
            </a:r>
          </a:p>
          <a:p>
            <a:r>
              <a:rPr lang="cs-CZ" sz="3200" dirty="0" smtClean="0"/>
              <a:t>vládce   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49975" y="2564904"/>
            <a:ext cx="4524059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l</a:t>
            </a:r>
            <a:r>
              <a:rPr lang="cs-CZ" sz="3200" dirty="0" smtClean="0"/>
              <a:t>ist, vítr, kaktus, Praděd,</a:t>
            </a:r>
          </a:p>
          <a:p>
            <a:r>
              <a:rPr lang="cs-CZ" sz="3200" dirty="0"/>
              <a:t>t</a:t>
            </a:r>
            <a:r>
              <a:rPr lang="cs-CZ" sz="3200" dirty="0" smtClean="0"/>
              <a:t>elefon, prosinec, sníh, </a:t>
            </a:r>
          </a:p>
          <a:p>
            <a:r>
              <a:rPr lang="cs-CZ" sz="3200" dirty="0"/>
              <a:t>v</a:t>
            </a:r>
            <a:r>
              <a:rPr lang="cs-CZ" sz="3200" dirty="0" smtClean="0"/>
              <a:t>ápenec, los, ořech, závoj,</a:t>
            </a:r>
          </a:p>
          <a:p>
            <a:r>
              <a:rPr lang="cs-CZ" sz="3200" dirty="0" smtClean="0"/>
              <a:t>pohyb, měsíc, život,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61014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slouží k prezentaci nového učiva, zápisu do sešitu, praktickému rozlišení životnosti podstatných jmen </a:t>
            </a:r>
            <a:r>
              <a:rPr lang="cs-CZ" smtClean="0"/>
              <a:t>rodu mužského.</a:t>
            </a:r>
            <a:endParaRPr lang="cs-CZ" dirty="0" smtClean="0"/>
          </a:p>
          <a:p>
            <a:r>
              <a:rPr lang="cs-CZ" dirty="0" smtClean="0"/>
              <a:t>Děti po prezentaci, vysvětlení a zápisu do sešitu chodili k tabuli a do příslušných sloupců zapisovali správná slova.</a:t>
            </a:r>
          </a:p>
          <a:p>
            <a:r>
              <a:rPr lang="cs-CZ" dirty="0" smtClean="0"/>
              <a:t>Poté si zkusili tentýž úkol vypracovat samostatně do sešitu a podle tabule zkontrolovat, případně opravit.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771</TotalTime>
  <Words>362</Words>
  <Application>Microsoft Office PowerPoint</Application>
  <PresentationFormat>Předvádění na obrazovce (4:3)</PresentationFormat>
  <Paragraphs>57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Podstatná jména rodu mužského</vt:lpstr>
      <vt:lpstr>Podstatná jména rodu mužského  zakončená na souhlásku</vt:lpstr>
      <vt:lpstr>Podstatná jména rodu mužského zakončená na samohlásku –a, -e</vt:lpstr>
      <vt:lpstr>Podstatná jména rodu mužského přiřaď do správného sloupce podle životnosti:</vt:lpstr>
      <vt:lpstr>Kontrola zadaného úkolu:</vt:lpstr>
      <vt:lpstr>ANOTACE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admin</cp:lastModifiedBy>
  <cp:revision>93</cp:revision>
  <dcterms:created xsi:type="dcterms:W3CDTF">2011-06-20T10:40:08Z</dcterms:created>
  <dcterms:modified xsi:type="dcterms:W3CDTF">2012-06-12T20:25:49Z</dcterms:modified>
</cp:coreProperties>
</file>