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9" r:id="rId3"/>
    <p:sldId id="261" r:id="rId4"/>
    <p:sldId id="262" r:id="rId5"/>
    <p:sldId id="263" r:id="rId6"/>
    <p:sldId id="264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59"/>
            <p14:sldId id="261"/>
            <p14:sldId id="262"/>
            <p14:sldId id="263"/>
            <p14:sldId id="264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VY_32_INOVACE_30_Slovní </a:t>
          </a:r>
          <a:r>
            <a:rPr lang="cs-CZ" sz="2000" baseline="0" dirty="0" smtClean="0"/>
            <a:t>druhy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- Český jazyk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VY_32_INOVACE_30_Slovní </a:t>
          </a:r>
          <a:r>
            <a:rPr lang="cs-CZ" sz="2000" kern="1200" baseline="0" dirty="0" smtClean="0"/>
            <a:t>druhy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- Český jazyk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274270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19256" cy="1728192"/>
          </a:xfrm>
          <a:solidFill>
            <a:schemeClr val="accent3">
              <a:lumMod val="40000"/>
              <a:lumOff val="60000"/>
            </a:schemeClr>
          </a:solidFill>
          <a:ln w="762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S l o v n í    d r u h y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2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Slovní druhy 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/>
              <a:t>Některá slova </a:t>
            </a:r>
            <a:r>
              <a:rPr lang="cs-CZ" u="sng" dirty="0" smtClean="0"/>
              <a:t>mohou měnit svůj tvar</a:t>
            </a:r>
            <a:r>
              <a:rPr lang="cs-CZ" dirty="0" smtClean="0"/>
              <a:t> – jsou to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slova ohebná</a:t>
            </a:r>
          </a:p>
          <a:p>
            <a:r>
              <a:rPr lang="cs-CZ" dirty="0"/>
              <a:t>a</a:t>
            </a:r>
            <a:r>
              <a:rPr lang="cs-CZ" dirty="0" smtClean="0"/>
              <a:t>uto, auta, autem, auty</a:t>
            </a:r>
          </a:p>
          <a:p>
            <a:r>
              <a:rPr lang="cs-CZ" dirty="0"/>
              <a:t>b</a:t>
            </a:r>
            <a:r>
              <a:rPr lang="cs-CZ" dirty="0" smtClean="0"/>
              <a:t>ílý, bílého, bílým, bílém</a:t>
            </a:r>
          </a:p>
          <a:p>
            <a:r>
              <a:rPr lang="cs-CZ" dirty="0"/>
              <a:t>t</a:t>
            </a:r>
            <a:r>
              <a:rPr lang="cs-CZ" dirty="0" smtClean="0"/>
              <a:t>en, toto, tomu, tím</a:t>
            </a:r>
          </a:p>
          <a:p>
            <a:r>
              <a:rPr lang="cs-CZ" dirty="0"/>
              <a:t>t</a:t>
            </a:r>
            <a:r>
              <a:rPr lang="cs-CZ" dirty="0" smtClean="0"/>
              <a:t>ři, třech, třem, třemi</a:t>
            </a:r>
          </a:p>
          <a:p>
            <a:r>
              <a:rPr lang="cs-CZ" dirty="0"/>
              <a:t>č</a:t>
            </a:r>
            <a:r>
              <a:rPr lang="cs-CZ" dirty="0" smtClean="0"/>
              <a:t>tu, čteš, čteme, čtou</a:t>
            </a:r>
          </a:p>
          <a:p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  <a:ln w="381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/>
              <a:t>Některá slova </a:t>
            </a:r>
            <a:r>
              <a:rPr lang="cs-CZ" u="sng" dirty="0" smtClean="0"/>
              <a:t>nemohou měnit svůj tvar</a:t>
            </a:r>
            <a:r>
              <a:rPr lang="cs-CZ" dirty="0" smtClean="0"/>
              <a:t> – jsou to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slova neohebná</a:t>
            </a:r>
          </a:p>
          <a:p>
            <a:r>
              <a:rPr lang="cs-CZ" dirty="0" smtClean="0"/>
              <a:t>nahoře</a:t>
            </a:r>
          </a:p>
          <a:p>
            <a:r>
              <a:rPr lang="cs-CZ" dirty="0" smtClean="0"/>
              <a:t>do</a:t>
            </a:r>
          </a:p>
          <a:p>
            <a:r>
              <a:rPr lang="cs-CZ" dirty="0" smtClean="0"/>
              <a:t>protože</a:t>
            </a:r>
          </a:p>
          <a:p>
            <a:r>
              <a:rPr lang="cs-CZ" dirty="0" smtClean="0"/>
              <a:t>kéž</a:t>
            </a:r>
          </a:p>
          <a:p>
            <a:r>
              <a:rPr lang="cs-CZ" dirty="0" smtClean="0"/>
              <a:t>ouvej</a:t>
            </a:r>
          </a:p>
          <a:p>
            <a:pPr algn="ctr"/>
            <a:endParaRPr lang="cs-CZ" dirty="0" smtClean="0"/>
          </a:p>
          <a:p>
            <a:pPr algn="ctr"/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1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608512" cy="5069160"/>
          </a:xfrm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/>
              <a:t>Některá slova </a:t>
            </a:r>
            <a:r>
              <a:rPr lang="cs-CZ" u="sng" dirty="0" smtClean="0"/>
              <a:t>mohou měnit svůj tvar</a:t>
            </a:r>
            <a:r>
              <a:rPr lang="cs-CZ" dirty="0" smtClean="0"/>
              <a:t> – jsou to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3600" b="1" u="sng" dirty="0" smtClean="0">
                <a:solidFill>
                  <a:srgbClr val="00B050"/>
                </a:solidFill>
              </a:rPr>
              <a:t>slova ohebná</a:t>
            </a:r>
          </a:p>
          <a:p>
            <a:r>
              <a:rPr lang="cs-CZ" sz="3200" dirty="0" smtClean="0"/>
              <a:t>auto</a:t>
            </a:r>
            <a:r>
              <a:rPr lang="cs-CZ" sz="3200" dirty="0"/>
              <a:t>, auta, autem, auty</a:t>
            </a:r>
          </a:p>
          <a:p>
            <a:r>
              <a:rPr lang="cs-CZ" sz="3200" dirty="0"/>
              <a:t>bílý, bílého, </a:t>
            </a:r>
            <a:r>
              <a:rPr lang="cs-CZ" sz="3200" dirty="0" smtClean="0"/>
              <a:t>bílým, bílém</a:t>
            </a:r>
            <a:endParaRPr lang="cs-CZ" sz="3200" dirty="0"/>
          </a:p>
          <a:p>
            <a:r>
              <a:rPr lang="cs-CZ" sz="3200" dirty="0"/>
              <a:t>ten, toto, tomu, tím</a:t>
            </a:r>
          </a:p>
          <a:p>
            <a:r>
              <a:rPr lang="cs-CZ" sz="3200" dirty="0"/>
              <a:t>tři, třech, třem, třemi</a:t>
            </a:r>
          </a:p>
          <a:p>
            <a:r>
              <a:rPr lang="cs-CZ" sz="3200" dirty="0"/>
              <a:t>čtu, čteš, čteme, čtou</a:t>
            </a:r>
          </a:p>
          <a:p>
            <a:endParaRPr lang="cs-CZ" dirty="0"/>
          </a:p>
        </p:txBody>
      </p:sp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Slovní druhy  - ohebné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3" name="Zástupný symbol pro obsah 4"/>
          <p:cNvSpPr>
            <a:spLocks noGrp="1"/>
          </p:cNvSpPr>
          <p:nvPr>
            <p:ph sz="half" idx="2"/>
          </p:nvPr>
        </p:nvSpPr>
        <p:spPr>
          <a:xfrm>
            <a:off x="4932040" y="1916832"/>
            <a:ext cx="4038600" cy="4680520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b="1" u="sng" dirty="0" smtClean="0"/>
              <a:t>Ohebné slovní druhy</a:t>
            </a:r>
          </a:p>
          <a:p>
            <a:r>
              <a:rPr lang="cs-CZ" sz="3200" dirty="0" smtClean="0"/>
              <a:t>Podstatná jména</a:t>
            </a:r>
            <a:endParaRPr lang="cs-CZ" sz="3200" dirty="0"/>
          </a:p>
          <a:p>
            <a:r>
              <a:rPr lang="cs-CZ" sz="3200" dirty="0" smtClean="0"/>
              <a:t>Přídavná jména</a:t>
            </a:r>
            <a:endParaRPr lang="cs-CZ" sz="3200" dirty="0"/>
          </a:p>
          <a:p>
            <a:r>
              <a:rPr lang="cs-CZ" sz="3200" dirty="0" smtClean="0"/>
              <a:t>Zájmena</a:t>
            </a:r>
            <a:endParaRPr lang="cs-CZ" sz="3200" dirty="0"/>
          </a:p>
          <a:p>
            <a:r>
              <a:rPr lang="cs-CZ" sz="3200" dirty="0" smtClean="0"/>
              <a:t>Číslovky</a:t>
            </a:r>
            <a:endParaRPr lang="cs-CZ" sz="3200" dirty="0"/>
          </a:p>
          <a:p>
            <a:r>
              <a:rPr lang="cs-CZ" sz="3200" dirty="0"/>
              <a:t>S</a:t>
            </a:r>
            <a:r>
              <a:rPr lang="cs-CZ" sz="3200" dirty="0" smtClean="0"/>
              <a:t>lovesa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4670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Slovní druhy - neohebné 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28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968552"/>
          </a:xfrm>
          <a:ln w="38100">
            <a:solidFill>
              <a:srgbClr val="FF0000"/>
            </a:solidFill>
          </a:ln>
        </p:spPr>
        <p:txBody>
          <a:bodyPr>
            <a:normAutofit fontScale="85000" lnSpcReduction="20000"/>
          </a:bodyPr>
          <a:lstStyle/>
          <a:p>
            <a:pPr algn="ctr"/>
            <a:endParaRPr lang="cs-CZ" sz="3000" dirty="0" smtClean="0"/>
          </a:p>
          <a:p>
            <a:pPr algn="ctr"/>
            <a:r>
              <a:rPr lang="cs-CZ" sz="3000" dirty="0" smtClean="0"/>
              <a:t>Některá slova </a:t>
            </a:r>
            <a:r>
              <a:rPr lang="cs-CZ" sz="3000" u="sng" dirty="0" smtClean="0"/>
              <a:t>nemohou měnit svůj tvar</a:t>
            </a:r>
            <a:r>
              <a:rPr lang="cs-CZ" sz="3000" dirty="0" smtClean="0"/>
              <a:t> – jsou to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3600" b="1" u="sng" dirty="0" smtClean="0">
                <a:solidFill>
                  <a:srgbClr val="FF0000"/>
                </a:solidFill>
              </a:rPr>
              <a:t>slova neohebná</a:t>
            </a:r>
          </a:p>
          <a:p>
            <a:pPr marL="0" indent="0" algn="ctr">
              <a:buNone/>
            </a:pPr>
            <a:endParaRPr lang="cs-CZ" sz="3200" dirty="0" smtClean="0"/>
          </a:p>
          <a:p>
            <a:r>
              <a:rPr lang="cs-CZ" sz="3900" dirty="0" smtClean="0"/>
              <a:t>dole, hezky, včera</a:t>
            </a:r>
          </a:p>
          <a:p>
            <a:r>
              <a:rPr lang="cs-CZ" sz="3900" dirty="0"/>
              <a:t>d</a:t>
            </a:r>
            <a:r>
              <a:rPr lang="cs-CZ" sz="3900" dirty="0" smtClean="0"/>
              <a:t>o, v, na, o, pod</a:t>
            </a:r>
          </a:p>
          <a:p>
            <a:r>
              <a:rPr lang="cs-CZ" sz="3900" dirty="0"/>
              <a:t>p</a:t>
            </a:r>
            <a:r>
              <a:rPr lang="cs-CZ" sz="3900" dirty="0" smtClean="0"/>
              <a:t>rotože, ale, a, že</a:t>
            </a:r>
          </a:p>
          <a:p>
            <a:r>
              <a:rPr lang="cs-CZ" sz="3900" dirty="0"/>
              <a:t>k</a:t>
            </a:r>
            <a:r>
              <a:rPr lang="cs-CZ" sz="3900" dirty="0" smtClean="0"/>
              <a:t>éž, ať, nechť</a:t>
            </a:r>
          </a:p>
          <a:p>
            <a:r>
              <a:rPr lang="cs-CZ" sz="3900" dirty="0"/>
              <a:t>o</a:t>
            </a:r>
            <a:r>
              <a:rPr lang="cs-CZ" sz="3900" dirty="0" smtClean="0"/>
              <a:t>uvej, krá, bác</a:t>
            </a:r>
          </a:p>
          <a:p>
            <a:pPr algn="ctr"/>
            <a:endParaRPr lang="cs-CZ" dirty="0" smtClean="0"/>
          </a:p>
          <a:p>
            <a:pPr algn="ctr"/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 fontScale="85000" lnSpcReduction="20000"/>
          </a:bodyPr>
          <a:lstStyle/>
          <a:p>
            <a:pPr algn="ctr"/>
            <a:endParaRPr lang="cs-CZ" sz="4300" b="1" u="sng" dirty="0" smtClean="0"/>
          </a:p>
          <a:p>
            <a:pPr algn="ctr"/>
            <a:r>
              <a:rPr lang="cs-CZ" sz="4300" b="1" u="sng" dirty="0" smtClean="0"/>
              <a:t>Neohebné slovní druhy</a:t>
            </a:r>
          </a:p>
          <a:p>
            <a:pPr marL="0" indent="0">
              <a:buNone/>
            </a:pPr>
            <a:endParaRPr lang="cs-CZ" sz="3900" dirty="0" smtClean="0"/>
          </a:p>
          <a:p>
            <a:r>
              <a:rPr lang="cs-CZ" sz="3900" dirty="0" smtClean="0"/>
              <a:t>Příslovce</a:t>
            </a:r>
          </a:p>
          <a:p>
            <a:r>
              <a:rPr lang="cs-CZ" sz="3900" dirty="0" smtClean="0"/>
              <a:t>Předložky</a:t>
            </a:r>
          </a:p>
          <a:p>
            <a:r>
              <a:rPr lang="cs-CZ" sz="3900" dirty="0" smtClean="0"/>
              <a:t>Spojky</a:t>
            </a:r>
          </a:p>
          <a:p>
            <a:r>
              <a:rPr lang="cs-CZ" sz="3900" dirty="0" smtClean="0"/>
              <a:t>Částice</a:t>
            </a:r>
          </a:p>
          <a:p>
            <a:r>
              <a:rPr lang="cs-CZ" sz="3900" dirty="0" smtClean="0"/>
              <a:t>Citoslovce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8217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build="p" animBg="1"/>
      <p:bldP spid="2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text 3"/>
          <p:cNvSpPr txBox="1">
            <a:spLocks/>
          </p:cNvSpPr>
          <p:nvPr/>
        </p:nvSpPr>
        <p:spPr>
          <a:xfrm>
            <a:off x="467544" y="1772816"/>
            <a:ext cx="4040188" cy="639762"/>
          </a:xfrm>
          <a:prstGeom prst="rect">
            <a:avLst/>
          </a:prstGeom>
          <a:solidFill>
            <a:srgbClr val="92D050"/>
          </a:solidFill>
          <a:ln w="28575">
            <a:solidFill>
              <a:schemeClr val="accent3">
                <a:lumMod val="50000"/>
              </a:schemeClr>
            </a:solidFill>
          </a:ln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smtClean="0"/>
              <a:t>   Ohebné</a:t>
            </a:r>
            <a:endParaRPr lang="cs-CZ" sz="4000" dirty="0"/>
          </a:p>
        </p:txBody>
      </p:sp>
      <p:sp>
        <p:nvSpPr>
          <p:cNvPr id="16" name="Zástupný symbol pro obsah 4"/>
          <p:cNvSpPr txBox="1">
            <a:spLocks/>
          </p:cNvSpPr>
          <p:nvPr/>
        </p:nvSpPr>
        <p:spPr>
          <a:xfrm>
            <a:off x="467544" y="2780928"/>
            <a:ext cx="4320480" cy="377440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000" dirty="0" smtClean="0"/>
              <a:t>1. Podstatná jména</a:t>
            </a:r>
          </a:p>
          <a:p>
            <a:pPr marL="0" indent="0">
              <a:buNone/>
            </a:pPr>
            <a:r>
              <a:rPr lang="cs-CZ" sz="4000" dirty="0" smtClean="0"/>
              <a:t>2. Přídavná jména</a:t>
            </a:r>
          </a:p>
          <a:p>
            <a:pPr marL="0" indent="0">
              <a:buNone/>
            </a:pPr>
            <a:r>
              <a:rPr lang="cs-CZ" sz="4000" dirty="0" smtClean="0"/>
              <a:t>3. Zájmena</a:t>
            </a:r>
          </a:p>
          <a:p>
            <a:pPr marL="0" indent="0">
              <a:buNone/>
            </a:pPr>
            <a:r>
              <a:rPr lang="cs-CZ" sz="4000" dirty="0" smtClean="0"/>
              <a:t>4. Číslovky</a:t>
            </a:r>
          </a:p>
          <a:p>
            <a:pPr marL="0" indent="0">
              <a:buNone/>
            </a:pPr>
            <a:r>
              <a:rPr lang="cs-CZ" sz="4000" dirty="0" smtClean="0"/>
              <a:t>5. Slovesa</a:t>
            </a:r>
            <a:endParaRPr lang="cs-CZ" sz="4000" dirty="0"/>
          </a:p>
        </p:txBody>
      </p:sp>
      <p:sp>
        <p:nvSpPr>
          <p:cNvPr id="17" name="Zástupný symbol pro text 5"/>
          <p:cNvSpPr txBox="1">
            <a:spLocks/>
          </p:cNvSpPr>
          <p:nvPr/>
        </p:nvSpPr>
        <p:spPr>
          <a:xfrm>
            <a:off x="4644008" y="1772816"/>
            <a:ext cx="4041775" cy="639762"/>
          </a:xfrm>
          <a:prstGeom prst="rect">
            <a:avLst/>
          </a:prstGeom>
          <a:solidFill>
            <a:srgbClr val="FF0000"/>
          </a:solidFill>
          <a:ln w="28575">
            <a:solidFill>
              <a:srgbClr val="7030A0"/>
            </a:solidFill>
          </a:ln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smtClean="0"/>
              <a:t>      Neohebné</a:t>
            </a:r>
            <a:endParaRPr lang="cs-CZ" sz="4000" dirty="0"/>
          </a:p>
        </p:txBody>
      </p:sp>
      <p:sp>
        <p:nvSpPr>
          <p:cNvPr id="18" name="Zástupný symbol pro obsah 6"/>
          <p:cNvSpPr txBox="1">
            <a:spLocks/>
          </p:cNvSpPr>
          <p:nvPr/>
        </p:nvSpPr>
        <p:spPr>
          <a:xfrm>
            <a:off x="5004048" y="2780928"/>
            <a:ext cx="3383359" cy="374441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000" dirty="0" smtClean="0"/>
              <a:t>  6. Příslovce</a:t>
            </a:r>
          </a:p>
          <a:p>
            <a:pPr marL="0" indent="0">
              <a:buNone/>
            </a:pPr>
            <a:r>
              <a:rPr lang="cs-CZ" sz="4000" dirty="0" smtClean="0"/>
              <a:t>  7. Předložky</a:t>
            </a:r>
          </a:p>
          <a:p>
            <a:pPr marL="0" indent="0">
              <a:buNone/>
            </a:pPr>
            <a:r>
              <a:rPr lang="cs-CZ" sz="4000" dirty="0" smtClean="0"/>
              <a:t>  8. Spojky</a:t>
            </a:r>
          </a:p>
          <a:p>
            <a:pPr marL="0" indent="0">
              <a:buNone/>
            </a:pPr>
            <a:r>
              <a:rPr lang="cs-CZ" sz="4000" dirty="0" smtClean="0"/>
              <a:t>  9. Částice</a:t>
            </a:r>
          </a:p>
          <a:p>
            <a:pPr marL="0" indent="0">
              <a:buNone/>
            </a:pPr>
            <a:r>
              <a:rPr lang="cs-CZ" sz="4000" dirty="0" smtClean="0"/>
              <a:t>10. Citoslovce</a:t>
            </a:r>
          </a:p>
          <a:p>
            <a:endParaRPr lang="cs-CZ" sz="4000" dirty="0"/>
          </a:p>
        </p:txBody>
      </p:sp>
      <p:sp>
        <p:nvSpPr>
          <p:cNvPr id="19" name="Nadpis 2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accent1"/>
            </a:solidFill>
          </a:ln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solidFill>
                  <a:schemeClr val="tx2"/>
                </a:solidFill>
              </a:rPr>
              <a:t>Slovní druhy 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02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 animBg="1"/>
      <p:bldP spid="16" grpId="0" build="p"/>
      <p:bldP spid="17" grpId="0" build="p" animBg="1"/>
      <p:bldP spid="1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prezentaci učiva o slovních druzích, vyvození a rozdělení na slovní druhy ohebné a neohebné podle možnosti slov měnit svůj tvar a </a:t>
            </a:r>
            <a:r>
              <a:rPr lang="cs-CZ" smtClean="0"/>
              <a:t>následné </a:t>
            </a:r>
            <a:r>
              <a:rPr lang="cs-CZ" smtClean="0"/>
              <a:t>vy</a:t>
            </a:r>
            <a:r>
              <a:rPr lang="cs-CZ" smtClean="0"/>
              <a:t>jmenování </a:t>
            </a:r>
            <a:r>
              <a:rPr lang="cs-CZ" dirty="0" smtClean="0"/>
              <a:t>sl. </a:t>
            </a:r>
            <a:r>
              <a:rPr lang="cs-CZ" dirty="0"/>
              <a:t>d</a:t>
            </a:r>
            <a:r>
              <a:rPr lang="cs-CZ" dirty="0" smtClean="0"/>
              <a:t>ruhů.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898</TotalTime>
  <Words>305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 l o v n í    d r u h y</vt:lpstr>
      <vt:lpstr>Slovní druhy </vt:lpstr>
      <vt:lpstr>Slovní druhy  - ohebné</vt:lpstr>
      <vt:lpstr>Slovní druhy - neohebné 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110</cp:revision>
  <dcterms:created xsi:type="dcterms:W3CDTF">2011-06-20T10:40:08Z</dcterms:created>
  <dcterms:modified xsi:type="dcterms:W3CDTF">2012-06-12T20:23:52Z</dcterms:modified>
</cp:coreProperties>
</file>