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2" r:id="rId4"/>
    <p:sldId id="264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2"/>
            <p14:sldId id="264"/>
            <p14:sldId id="263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VY_32_INOVACE_31_Podstatná </a:t>
          </a:r>
          <a:r>
            <a:rPr lang="cs-CZ" sz="2000" baseline="0" dirty="0" smtClean="0"/>
            <a:t>jména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VY_32_INOVACE_31_Podstatná </a:t>
          </a:r>
          <a:r>
            <a:rPr lang="cs-CZ" sz="2000" kern="1200" baseline="0" dirty="0" smtClean="0"/>
            <a:t>jména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20262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1.  Podstatná jména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2162785"/>
            <a:ext cx="8496944" cy="4680520"/>
          </a:xfrm>
        </p:spPr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rgbClr val="FFFF00"/>
                </a:solidFill>
              </a:rPr>
              <a:t>c</a:t>
            </a:r>
            <a:r>
              <a:rPr lang="cs-CZ" sz="3600" b="1" dirty="0" smtClean="0">
                <a:solidFill>
                  <a:srgbClr val="FFFF00"/>
                </a:solidFill>
              </a:rPr>
              <a:t>hlapec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včela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auto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pilnost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psaní</a:t>
            </a:r>
            <a:r>
              <a:rPr lang="cs-CZ" sz="3600" b="1" dirty="0" smtClean="0">
                <a:solidFill>
                  <a:schemeClr val="tx1"/>
                </a:solidFill>
              </a:rPr>
              <a:t>  </a:t>
            </a: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jsou </a:t>
            </a:r>
            <a:r>
              <a:rPr lang="cs-CZ" sz="3600" b="1" dirty="0" smtClean="0">
                <a:solidFill>
                  <a:schemeClr val="tx1"/>
                </a:solidFill>
              </a:rPr>
              <a:t>názvy </a:t>
            </a:r>
            <a:r>
              <a:rPr lang="cs-CZ" sz="3600" b="1" dirty="0" smtClean="0">
                <a:solidFill>
                  <a:srgbClr val="FF0000"/>
                </a:solidFill>
              </a:rPr>
              <a:t>osob</a:t>
            </a:r>
            <a:r>
              <a:rPr lang="cs-CZ" sz="3600" b="1" dirty="0" smtClean="0">
                <a:solidFill>
                  <a:schemeClr val="tx1"/>
                </a:solidFill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</a:rPr>
              <a:t>zvířat</a:t>
            </a:r>
            <a:r>
              <a:rPr lang="cs-CZ" sz="3600" b="1" dirty="0" smtClean="0">
                <a:solidFill>
                  <a:schemeClr val="tx1"/>
                </a:solidFill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</a:rPr>
              <a:t>věcí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vlastností</a:t>
            </a:r>
            <a:r>
              <a:rPr lang="cs-CZ" sz="3600" b="1" dirty="0" smtClean="0">
                <a:solidFill>
                  <a:schemeClr val="tx1"/>
                </a:solidFill>
              </a:rPr>
              <a:t> a </a:t>
            </a:r>
            <a:r>
              <a:rPr lang="cs-CZ" sz="3600" b="1" dirty="0" smtClean="0">
                <a:solidFill>
                  <a:srgbClr val="FF0000"/>
                </a:solidFill>
              </a:rPr>
              <a:t>dějů</a:t>
            </a:r>
          </a:p>
          <a:p>
            <a:endParaRPr lang="cs-CZ" sz="36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rgbClr val="FFFF00"/>
                </a:solidFill>
              </a:rPr>
              <a:t>c</a:t>
            </a:r>
            <a:r>
              <a:rPr lang="cs-CZ" sz="3600" b="1" dirty="0" smtClean="0">
                <a:solidFill>
                  <a:srgbClr val="FFFF00"/>
                </a:solidFill>
              </a:rPr>
              <a:t>hlapci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včelách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autu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pilností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psaním 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chemeClr val="tx1"/>
                </a:solidFill>
              </a:rPr>
              <a:t>j</a:t>
            </a:r>
            <a:r>
              <a:rPr lang="cs-CZ" sz="3600" b="1" dirty="0" smtClean="0">
                <a:solidFill>
                  <a:schemeClr val="tx1"/>
                </a:solidFill>
              </a:rPr>
              <a:t>sou to slova </a:t>
            </a:r>
            <a:r>
              <a:rPr lang="cs-CZ" sz="3600" b="1" u="sng" dirty="0" smtClean="0">
                <a:solidFill>
                  <a:schemeClr val="tx1"/>
                </a:solidFill>
              </a:rPr>
              <a:t>ohebná</a:t>
            </a:r>
            <a:r>
              <a:rPr lang="cs-CZ" sz="3600" b="1" dirty="0" smtClean="0">
                <a:solidFill>
                  <a:schemeClr val="tx1"/>
                </a:solidFill>
              </a:rPr>
              <a:t> – </a:t>
            </a:r>
            <a:endParaRPr lang="cs-CZ" sz="3600" b="1" dirty="0" smtClean="0">
              <a:solidFill>
                <a:schemeClr val="tx1"/>
              </a:solidFill>
            </a:endParaRP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  </a:t>
            </a:r>
            <a:r>
              <a:rPr lang="cs-CZ" sz="3600" b="1" dirty="0" smtClean="0">
                <a:solidFill>
                  <a:schemeClr val="tx1"/>
                </a:solidFill>
              </a:rPr>
              <a:t>mohou </a:t>
            </a:r>
            <a:r>
              <a:rPr lang="cs-CZ" sz="3600" b="1" dirty="0" smtClean="0">
                <a:solidFill>
                  <a:schemeClr val="tx1"/>
                </a:solidFill>
              </a:rPr>
              <a:t>měnit svůj </a:t>
            </a:r>
            <a:r>
              <a:rPr lang="cs-CZ" sz="3600" b="1" dirty="0">
                <a:solidFill>
                  <a:schemeClr val="tx1"/>
                </a:solidFill>
              </a:rPr>
              <a:t>t</a:t>
            </a:r>
            <a:r>
              <a:rPr lang="cs-CZ" sz="3600" b="1" dirty="0" smtClean="0">
                <a:solidFill>
                  <a:schemeClr val="tx1"/>
                </a:solidFill>
              </a:rPr>
              <a:t>var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51411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U </a:t>
            </a:r>
            <a:r>
              <a:rPr lang="cs-CZ" sz="2800" dirty="0" smtClean="0"/>
              <a:t>babičky na dvoře bylo veselo. </a:t>
            </a:r>
            <a:r>
              <a:rPr lang="cs-CZ" sz="2800" dirty="0" err="1" smtClean="0"/>
              <a:t>Jéjej</a:t>
            </a:r>
            <a:r>
              <a:rPr lang="cs-CZ" sz="2800" dirty="0" smtClean="0"/>
              <a:t>! Nejdřív se ozvalo </a:t>
            </a:r>
            <a:r>
              <a:rPr lang="cs-CZ" sz="2800" dirty="0" err="1" smtClean="0"/>
              <a:t>Brokovo</a:t>
            </a:r>
            <a:r>
              <a:rPr lang="cs-CZ" sz="2800" dirty="0" smtClean="0"/>
              <a:t> štěkání: haf, haf! Hned mu odpovídala Micka: mňau, mňau. A najednou se ozvala rána. Bác! To Michal spadl do louže. Au, to </a:t>
            </a:r>
            <a:r>
              <a:rPr lang="cs-CZ" sz="2800" dirty="0" smtClean="0"/>
              <a:t>byla bolest</a:t>
            </a:r>
            <a:r>
              <a:rPr lang="cs-CZ" sz="2800" dirty="0" smtClean="0"/>
              <a:t>. </a:t>
            </a:r>
            <a:r>
              <a:rPr lang="cs-CZ" sz="2800" dirty="0" smtClean="0"/>
              <a:t>Poranil si koleno. U dveří se ozvalo cink, cink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dirty="0" smtClean="0"/>
              <a:t>___________________________________________</a:t>
            </a:r>
          </a:p>
          <a:p>
            <a:r>
              <a:rPr lang="cs-CZ" sz="2800" dirty="0" smtClean="0"/>
              <a:t>___________________________________________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u="sng" dirty="0"/>
              <a:t>b</a:t>
            </a:r>
            <a:r>
              <a:rPr lang="cs-CZ" sz="2800" u="sng" dirty="0" smtClean="0"/>
              <a:t>abičky, dvoře, štěkání, Micka, rána, Michal, louže, bolest, kolena, dveří                       </a:t>
            </a:r>
            <a:endParaRPr lang="cs-CZ" sz="2800" u="sng" dirty="0" smtClean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</a:t>
            </a:r>
            <a:r>
              <a:rPr lang="cs-CZ" sz="3200" b="1" dirty="0" smtClean="0">
                <a:solidFill>
                  <a:schemeClr val="tx2"/>
                </a:solidFill>
              </a:rPr>
              <a:t>podstatná jména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67544" y="273050"/>
            <a:ext cx="3080321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1. Podstatná jména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podstatná jména</a:t>
            </a:r>
            <a:r>
              <a:rPr lang="cs-CZ" dirty="0" smtClean="0"/>
              <a:t> ve skupině slov:</a:t>
            </a:r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strom, on, ťuká, vlnky, </a:t>
            </a:r>
            <a:r>
              <a:rPr lang="cs-CZ" dirty="0" err="1" smtClean="0"/>
              <a:t>kvak</a:t>
            </a:r>
            <a:r>
              <a:rPr lang="cs-CZ" dirty="0" smtClean="0"/>
              <a:t>, hurá, tenkrát, břink, kvákání, mňam, míč, veselý, radost, skok, skákat, aby, kuchař, sedmý, opice, šplouchání, cink, ten, křik, hurá, domy, potom, javor, pípání, žbluňk, naříkat, štěně, štěkat, štěkot, vrzat, růže, trubka, haló, žal   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700808"/>
            <a:ext cx="3096345" cy="4425355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-     </a:t>
            </a:r>
            <a:r>
              <a:rPr lang="cs-CZ" sz="3600" b="1" dirty="0" smtClean="0"/>
              <a:t>názvy </a:t>
            </a:r>
          </a:p>
          <a:p>
            <a:pPr marL="0" indent="0">
              <a:buNone/>
            </a:pPr>
            <a:r>
              <a:rPr lang="cs-CZ" sz="3600" b="1" dirty="0" smtClean="0"/>
              <a:t>      </a:t>
            </a:r>
            <a:r>
              <a:rPr lang="cs-CZ" sz="3600" b="1" dirty="0" smtClean="0">
                <a:solidFill>
                  <a:srgbClr val="FF0000"/>
                </a:solidFill>
              </a:rPr>
              <a:t>osob</a:t>
            </a:r>
            <a:r>
              <a:rPr lang="cs-CZ" sz="3600" b="1" dirty="0" smtClean="0"/>
              <a:t>,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zvířat</a:t>
            </a:r>
            <a:r>
              <a:rPr lang="cs-CZ" sz="3600" b="1" dirty="0" smtClean="0"/>
              <a:t>,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věcí</a:t>
            </a:r>
            <a:r>
              <a:rPr lang="cs-CZ" sz="3600" b="1" dirty="0" smtClean="0"/>
              <a:t>, 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vlastností</a:t>
            </a:r>
            <a:r>
              <a:rPr lang="cs-CZ" sz="3600" b="1" dirty="0" smtClean="0"/>
              <a:t>,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dějů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132216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67544" y="273050"/>
            <a:ext cx="3080321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1. Podstatná jména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podstatná jména</a:t>
            </a:r>
            <a:r>
              <a:rPr lang="cs-CZ" dirty="0" smtClean="0"/>
              <a:t> ve skupině slov: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r>
              <a:rPr lang="cs-CZ" dirty="0" smtClean="0"/>
              <a:t>:</a:t>
            </a:r>
          </a:p>
          <a:p>
            <a:pPr marL="0" indent="0">
              <a:buFont typeface="Arial" pitchFamily="34" charset="0"/>
              <a:buNone/>
            </a:pPr>
            <a:r>
              <a:rPr lang="cs-CZ" u="sng" dirty="0" smtClean="0">
                <a:solidFill>
                  <a:srgbClr val="FFFF00"/>
                </a:solidFill>
              </a:rPr>
              <a:t>strom</a:t>
            </a:r>
            <a:r>
              <a:rPr lang="cs-CZ" dirty="0" smtClean="0"/>
              <a:t>, on, ťuká, </a:t>
            </a:r>
            <a:r>
              <a:rPr lang="cs-CZ" u="sng" dirty="0" smtClean="0">
                <a:solidFill>
                  <a:srgbClr val="FFFF00"/>
                </a:solidFill>
              </a:rPr>
              <a:t>vlnky</a:t>
            </a:r>
            <a:r>
              <a:rPr lang="cs-CZ" dirty="0" smtClean="0"/>
              <a:t>, </a:t>
            </a:r>
            <a:r>
              <a:rPr lang="cs-CZ" dirty="0" err="1" smtClean="0"/>
              <a:t>kvak</a:t>
            </a:r>
            <a:r>
              <a:rPr lang="cs-CZ" dirty="0" smtClean="0"/>
              <a:t>, hurá, tenkrát, břink, </a:t>
            </a:r>
            <a:r>
              <a:rPr lang="cs-CZ" u="sng" dirty="0" smtClean="0">
                <a:solidFill>
                  <a:srgbClr val="FFFF00"/>
                </a:solidFill>
              </a:rPr>
              <a:t>kvákání</a:t>
            </a:r>
            <a:r>
              <a:rPr lang="cs-CZ" dirty="0" smtClean="0"/>
              <a:t>, mňam, </a:t>
            </a:r>
            <a:r>
              <a:rPr lang="cs-CZ" u="sng" dirty="0" smtClean="0">
                <a:solidFill>
                  <a:srgbClr val="FFFF00"/>
                </a:solidFill>
              </a:rPr>
              <a:t>míč</a:t>
            </a:r>
            <a:r>
              <a:rPr lang="cs-CZ" dirty="0" smtClean="0"/>
              <a:t>, veselý, </a:t>
            </a:r>
            <a:r>
              <a:rPr lang="cs-CZ" u="sng" dirty="0" smtClean="0">
                <a:solidFill>
                  <a:srgbClr val="FFFF00"/>
                </a:solidFill>
              </a:rPr>
              <a:t>radost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skok</a:t>
            </a:r>
            <a:r>
              <a:rPr lang="cs-CZ" dirty="0" smtClean="0"/>
              <a:t>, skákat, aby, </a:t>
            </a:r>
            <a:r>
              <a:rPr lang="cs-CZ" u="sng" dirty="0" smtClean="0">
                <a:solidFill>
                  <a:srgbClr val="FFFF00"/>
                </a:solidFill>
              </a:rPr>
              <a:t>kuchař</a:t>
            </a:r>
            <a:r>
              <a:rPr lang="cs-CZ" dirty="0" smtClean="0"/>
              <a:t>, sedmý, </a:t>
            </a:r>
            <a:r>
              <a:rPr lang="cs-CZ" u="sng" dirty="0" smtClean="0">
                <a:solidFill>
                  <a:srgbClr val="FFFF00"/>
                </a:solidFill>
              </a:rPr>
              <a:t>opice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šplouchání</a:t>
            </a:r>
            <a:r>
              <a:rPr lang="cs-CZ" dirty="0" smtClean="0"/>
              <a:t>, cink, ten, </a:t>
            </a:r>
            <a:r>
              <a:rPr lang="cs-CZ" u="sng" dirty="0" smtClean="0">
                <a:solidFill>
                  <a:srgbClr val="FFFF00"/>
                </a:solidFill>
              </a:rPr>
              <a:t>křik</a:t>
            </a:r>
            <a:r>
              <a:rPr lang="cs-CZ" dirty="0" smtClean="0"/>
              <a:t>, hurá, </a:t>
            </a:r>
            <a:r>
              <a:rPr lang="cs-CZ" u="sng" dirty="0" smtClean="0">
                <a:solidFill>
                  <a:srgbClr val="FFFF00"/>
                </a:solidFill>
              </a:rPr>
              <a:t>domy</a:t>
            </a:r>
            <a:r>
              <a:rPr lang="cs-CZ" dirty="0" smtClean="0"/>
              <a:t>, potom, </a:t>
            </a:r>
            <a:r>
              <a:rPr lang="cs-CZ" u="sng" dirty="0" smtClean="0">
                <a:solidFill>
                  <a:srgbClr val="FFFF00"/>
                </a:solidFill>
              </a:rPr>
              <a:t>javor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pípání</a:t>
            </a:r>
            <a:r>
              <a:rPr lang="cs-CZ" dirty="0" smtClean="0"/>
              <a:t>, žbluňk, naříkat, </a:t>
            </a:r>
            <a:r>
              <a:rPr lang="cs-CZ" u="sng" dirty="0" smtClean="0">
                <a:solidFill>
                  <a:srgbClr val="FFFF00"/>
                </a:solidFill>
              </a:rPr>
              <a:t>štěně</a:t>
            </a:r>
            <a:r>
              <a:rPr lang="cs-CZ" dirty="0" smtClean="0"/>
              <a:t>, štěkat, </a:t>
            </a:r>
            <a:r>
              <a:rPr lang="cs-CZ" u="sng" dirty="0" smtClean="0">
                <a:solidFill>
                  <a:srgbClr val="FFFF00"/>
                </a:solidFill>
              </a:rPr>
              <a:t>štěkot</a:t>
            </a:r>
            <a:r>
              <a:rPr lang="cs-CZ" dirty="0" smtClean="0"/>
              <a:t>, vrzat, </a:t>
            </a:r>
            <a:r>
              <a:rPr lang="cs-CZ" u="sng" dirty="0" smtClean="0">
                <a:solidFill>
                  <a:srgbClr val="FFFF00"/>
                </a:solidFill>
              </a:rPr>
              <a:t>růže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trubka</a:t>
            </a:r>
            <a:r>
              <a:rPr lang="cs-CZ" dirty="0" smtClean="0"/>
              <a:t>, haló, </a:t>
            </a:r>
            <a:r>
              <a:rPr lang="cs-CZ" u="sng" dirty="0" smtClean="0">
                <a:solidFill>
                  <a:srgbClr val="FFFF00"/>
                </a:solidFill>
              </a:rPr>
              <a:t>žal   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700808"/>
            <a:ext cx="3096345" cy="4425355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-     </a:t>
            </a:r>
            <a:r>
              <a:rPr lang="cs-CZ" sz="3600" b="1" dirty="0" smtClean="0"/>
              <a:t>názvy </a:t>
            </a:r>
          </a:p>
          <a:p>
            <a:pPr marL="0" indent="0">
              <a:buNone/>
            </a:pPr>
            <a:r>
              <a:rPr lang="cs-CZ" sz="3600" b="1" dirty="0" smtClean="0"/>
              <a:t>      </a:t>
            </a:r>
            <a:r>
              <a:rPr lang="cs-CZ" sz="3600" b="1" dirty="0" smtClean="0">
                <a:solidFill>
                  <a:srgbClr val="FF0000"/>
                </a:solidFill>
              </a:rPr>
              <a:t>osob</a:t>
            </a:r>
            <a:r>
              <a:rPr lang="cs-CZ" sz="3600" b="1" dirty="0" smtClean="0"/>
              <a:t>,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zvířat</a:t>
            </a:r>
            <a:r>
              <a:rPr lang="cs-CZ" sz="3600" b="1" dirty="0" smtClean="0"/>
              <a:t>,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věcí</a:t>
            </a:r>
            <a:r>
              <a:rPr lang="cs-CZ" sz="3600" b="1" dirty="0" smtClean="0"/>
              <a:t>, 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vlastností</a:t>
            </a:r>
            <a:r>
              <a:rPr lang="cs-CZ" sz="3600" b="1" dirty="0" smtClean="0"/>
              <a:t>,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dějů</a:t>
            </a:r>
            <a:r>
              <a:rPr lang="cs-CZ" sz="3600" b="1" dirty="0" smtClean="0"/>
              <a:t>                   </a:t>
            </a:r>
            <a:r>
              <a:rPr lang="cs-CZ" sz="3600" b="1" dirty="0" smtClean="0">
                <a:solidFill>
                  <a:srgbClr val="FFFF00"/>
                </a:solidFill>
              </a:rPr>
              <a:t>     </a:t>
            </a:r>
            <a:r>
              <a:rPr lang="cs-CZ" sz="36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828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</a:t>
            </a:r>
            <a:r>
              <a:rPr lang="cs-CZ" dirty="0" smtClean="0"/>
              <a:t>vyhledávání podstatných jmen </a:t>
            </a:r>
            <a:r>
              <a:rPr lang="cs-CZ" dirty="0"/>
              <a:t>ve větných celcích i ve skupině slov jiných slovních druhů.</a:t>
            </a:r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podstatná jména ve </a:t>
            </a:r>
            <a:r>
              <a:rPr lang="cs-CZ" dirty="0"/>
              <a:t>větách a zapisují je na linky. Věty mohou přepsat do sešitu.</a:t>
            </a:r>
          </a:p>
          <a:p>
            <a:r>
              <a:rPr lang="cs-CZ" dirty="0"/>
              <a:t>Poté vyhledávají a podtrhávají </a:t>
            </a:r>
            <a:r>
              <a:rPr lang="cs-CZ" dirty="0" smtClean="0"/>
              <a:t>podstatná jména </a:t>
            </a:r>
            <a:r>
              <a:rPr lang="cs-CZ" dirty="0"/>
              <a:t>ve skupině slov na tabuli, mohou je vypsat do sešitu a samostatně připsat další </a:t>
            </a:r>
            <a:r>
              <a:rPr lang="cs-CZ" dirty="0" smtClean="0"/>
              <a:t>podstatná jména.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482</Words>
  <Application>Microsoft Office PowerPoint</Application>
  <PresentationFormat>Předvádění na obrazovce (4:3)</PresentationFormat>
  <Paragraphs>46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1.  Podstatná jména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127</cp:revision>
  <cp:lastPrinted>2012-06-04T04:01:38Z</cp:lastPrinted>
  <dcterms:created xsi:type="dcterms:W3CDTF">2011-06-20T10:40:08Z</dcterms:created>
  <dcterms:modified xsi:type="dcterms:W3CDTF">2012-06-14T09:20:36Z</dcterms:modified>
</cp:coreProperties>
</file>