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2" r:id="rId4"/>
    <p:sldId id="264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2"/>
            <p14:sldId id="264"/>
            <p14:sldId id="263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284" autoAdjust="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VY_32_INOVACE_33_Zájmena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VY_32_INOVACE_33_Zájmena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4640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3. Zájmena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2132856"/>
            <a:ext cx="8496944" cy="4320480"/>
          </a:xfrm>
        </p:spPr>
        <p:txBody>
          <a:bodyPr>
            <a:normAutofit fontScale="92500"/>
          </a:bodyPr>
          <a:lstStyle/>
          <a:p>
            <a:endParaRPr lang="cs-CZ" sz="36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rgbClr val="FFFF00"/>
                </a:solidFill>
              </a:rPr>
              <a:t>j</a:t>
            </a:r>
            <a:r>
              <a:rPr lang="cs-CZ" sz="3600" b="1" dirty="0" smtClean="0">
                <a:solidFill>
                  <a:srgbClr val="FFFF00"/>
                </a:solidFill>
              </a:rPr>
              <a:t>á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ty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jeho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tato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jaký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kdo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něco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nikdo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FF00"/>
                </a:solidFill>
              </a:rPr>
              <a:t> se</a:t>
            </a:r>
          </a:p>
          <a:p>
            <a:pPr marL="571500" indent="-571500">
              <a:buFontTx/>
              <a:buChar char="-"/>
            </a:pPr>
            <a:endParaRPr lang="cs-CZ" sz="36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zastupují  </a:t>
            </a:r>
            <a:r>
              <a:rPr lang="cs-CZ" sz="3600" b="1" dirty="0" smtClean="0">
                <a:solidFill>
                  <a:schemeClr val="tx1"/>
                </a:solidFill>
              </a:rPr>
              <a:t>podstatná a přídavná jména nebo na ně </a:t>
            </a:r>
            <a:r>
              <a:rPr lang="cs-CZ" sz="3600" b="1" dirty="0" smtClean="0">
                <a:solidFill>
                  <a:schemeClr val="tx1"/>
                </a:solidFill>
              </a:rPr>
              <a:t>ukazují</a:t>
            </a:r>
          </a:p>
          <a:p>
            <a:pPr marL="571500" indent="-571500" algn="l"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jsou to slova </a:t>
            </a:r>
            <a:r>
              <a:rPr lang="cs-CZ" sz="3600" b="1" u="sng" dirty="0" smtClean="0">
                <a:solidFill>
                  <a:schemeClr val="tx1"/>
                </a:solidFill>
              </a:rPr>
              <a:t>ohebná</a:t>
            </a:r>
            <a:r>
              <a:rPr lang="cs-CZ" sz="3600" b="1" dirty="0" smtClean="0">
                <a:solidFill>
                  <a:schemeClr val="tx1"/>
                </a:solidFill>
              </a:rPr>
              <a:t> –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     mohou měnit svůj tvar: </a:t>
            </a:r>
            <a:r>
              <a:rPr lang="cs-CZ" sz="3600" b="1" dirty="0" smtClean="0">
                <a:solidFill>
                  <a:srgbClr val="FF0000"/>
                </a:solidFill>
              </a:rPr>
              <a:t>ty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</a:rPr>
              <a:t> tebe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</a:rPr>
              <a:t> tobě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</a:rPr>
              <a:t> tebou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514116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dirty="0" smtClean="0"/>
              <a:t>Ty pěkně maluješ. Půjčíš mi svou knížku? </a:t>
            </a:r>
            <a:r>
              <a:rPr lang="cs-CZ" dirty="0" smtClean="0"/>
              <a:t>Já mám veliký hlad. Můj bratr hraje na housle. Kdo vyhrál ten závod? Oni na nás nepočkali. Vy jste o tom nevěděli? Pěkně se na nás usmíval.</a:t>
            </a:r>
          </a:p>
          <a:p>
            <a:endParaRPr lang="cs-CZ" dirty="0" smtClean="0"/>
          </a:p>
          <a:p>
            <a:r>
              <a:rPr lang="cs-CZ" smtClean="0"/>
              <a:t>________________________________________</a:t>
            </a:r>
            <a:endParaRPr lang="cs-CZ" dirty="0" smtClean="0"/>
          </a:p>
          <a:p>
            <a:endParaRPr lang="cs-CZ" dirty="0"/>
          </a:p>
          <a:p>
            <a:r>
              <a:rPr lang="cs-CZ" u="sng" dirty="0">
                <a:solidFill>
                  <a:srgbClr val="FF0000"/>
                </a:solidFill>
              </a:rPr>
              <a:t>t</a:t>
            </a:r>
            <a:r>
              <a:rPr lang="cs-CZ" u="sng" dirty="0" smtClean="0">
                <a:solidFill>
                  <a:srgbClr val="FF0000"/>
                </a:solidFill>
              </a:rPr>
              <a:t>y</a:t>
            </a:r>
            <a:r>
              <a:rPr lang="cs-CZ" u="sng" dirty="0" smtClean="0"/>
              <a:t>, </a:t>
            </a:r>
            <a:r>
              <a:rPr lang="cs-CZ" u="sng" dirty="0" smtClean="0">
                <a:solidFill>
                  <a:srgbClr val="FF0000"/>
                </a:solidFill>
              </a:rPr>
              <a:t>mi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svou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já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můj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kdo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ten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oni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vy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se</a:t>
            </a:r>
            <a:r>
              <a:rPr lang="cs-CZ" u="sng" dirty="0" smtClean="0"/>
              <a:t>, </a:t>
            </a:r>
            <a:r>
              <a:rPr lang="cs-CZ" u="sng" dirty="0" smtClean="0">
                <a:solidFill>
                  <a:srgbClr val="FF0000"/>
                </a:solidFill>
              </a:rPr>
              <a:t>tom</a:t>
            </a:r>
            <a:r>
              <a:rPr lang="cs-CZ" u="sng" dirty="0" smtClean="0"/>
              <a:t>,</a:t>
            </a:r>
            <a:r>
              <a:rPr lang="cs-CZ" u="sng" dirty="0" smtClean="0">
                <a:solidFill>
                  <a:srgbClr val="FF0000"/>
                </a:solidFill>
              </a:rPr>
              <a:t> nás </a:t>
            </a:r>
            <a:endParaRPr lang="cs-CZ" u="sng" dirty="0" smtClean="0">
              <a:solidFill>
                <a:srgbClr val="FF0000"/>
              </a:solidFill>
            </a:endParaRPr>
          </a:p>
          <a:p>
            <a:endParaRPr lang="cs-CZ" dirty="0" smtClean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</a:t>
            </a:r>
            <a:r>
              <a:rPr lang="cs-CZ" sz="3200" b="1" dirty="0" smtClean="0">
                <a:solidFill>
                  <a:schemeClr val="tx2"/>
                </a:solidFill>
              </a:rPr>
              <a:t>zájmena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3. </a:t>
            </a:r>
            <a:r>
              <a:rPr lang="cs-CZ" sz="4000" b="1" dirty="0">
                <a:solidFill>
                  <a:schemeClr val="tx2"/>
                </a:solidFill>
              </a:rPr>
              <a:t>Z</a:t>
            </a:r>
            <a:r>
              <a:rPr lang="cs-CZ" sz="4000" b="1" dirty="0" smtClean="0">
                <a:solidFill>
                  <a:schemeClr val="tx2"/>
                </a:solidFill>
              </a:rPr>
              <a:t>ájmena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zájmena</a:t>
            </a:r>
            <a:r>
              <a:rPr lang="cs-CZ" dirty="0" smtClean="0"/>
              <a:t> ve skupině slov:</a:t>
            </a:r>
          </a:p>
          <a:p>
            <a:r>
              <a:rPr lang="cs-CZ" dirty="0" smtClean="0"/>
              <a:t>já, strom, on, ťuká, vlnky, </a:t>
            </a:r>
            <a:r>
              <a:rPr lang="cs-CZ" dirty="0" err="1" smtClean="0"/>
              <a:t>kvak</a:t>
            </a:r>
            <a:r>
              <a:rPr lang="cs-CZ" dirty="0" smtClean="0"/>
              <a:t>, tebe, tenkrát, můj, brr, mňam, míč, se, skok, skákat, aby, naše, sedmý, šplouchy, šplouchání, váš, ten, křik, hurá, kdo, potom, venku, pípání, tenhle, naříkat, její, štěkat, nikdo, 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Tx/>
              <a:buChar char="-"/>
            </a:pPr>
            <a:endParaRPr lang="cs-CZ" sz="3600" b="1" dirty="0" smtClean="0"/>
          </a:p>
          <a:p>
            <a:pPr marL="571500" indent="-571500">
              <a:buFontTx/>
              <a:buChar char="-"/>
            </a:pPr>
            <a:r>
              <a:rPr lang="cs-CZ" sz="3600" b="1" dirty="0"/>
              <a:t>z</a:t>
            </a:r>
            <a:r>
              <a:rPr lang="cs-CZ" sz="3600" b="1" dirty="0" smtClean="0"/>
              <a:t>astupují podstatná  a přídavná jména  nebo na ně ukazují</a:t>
            </a:r>
          </a:p>
        </p:txBody>
      </p:sp>
    </p:spTree>
    <p:extLst>
      <p:ext uri="{BB962C8B-B14F-4D97-AF65-F5344CB8AC3E}">
        <p14:creationId xmlns:p14="http://schemas.microsoft.com/office/powerpoint/2010/main" val="182440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3. </a:t>
            </a:r>
            <a:r>
              <a:rPr lang="cs-CZ" sz="4000" b="1" dirty="0">
                <a:solidFill>
                  <a:schemeClr val="tx2"/>
                </a:solidFill>
              </a:rPr>
              <a:t>Z</a:t>
            </a:r>
            <a:r>
              <a:rPr lang="cs-CZ" sz="4000" b="1" dirty="0" smtClean="0">
                <a:solidFill>
                  <a:schemeClr val="tx2"/>
                </a:solidFill>
              </a:rPr>
              <a:t>ájmena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zájmena</a:t>
            </a:r>
            <a:r>
              <a:rPr lang="cs-CZ" dirty="0" smtClean="0"/>
              <a:t> ve skupině slov: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r>
              <a:rPr lang="cs-CZ" dirty="0" smtClean="0"/>
              <a:t>:</a:t>
            </a:r>
          </a:p>
          <a:p>
            <a:r>
              <a:rPr lang="cs-CZ" u="sng" dirty="0" smtClean="0">
                <a:solidFill>
                  <a:srgbClr val="FFFF00"/>
                </a:solidFill>
              </a:rPr>
              <a:t>já</a:t>
            </a:r>
            <a:r>
              <a:rPr lang="cs-CZ" dirty="0" smtClean="0"/>
              <a:t>, strom, </a:t>
            </a:r>
            <a:r>
              <a:rPr lang="cs-CZ" u="sng" dirty="0" smtClean="0">
                <a:solidFill>
                  <a:srgbClr val="FFFF00"/>
                </a:solidFill>
              </a:rPr>
              <a:t>on</a:t>
            </a:r>
            <a:r>
              <a:rPr lang="cs-CZ" dirty="0" smtClean="0"/>
              <a:t>, ťuká, vlnky, </a:t>
            </a:r>
            <a:r>
              <a:rPr lang="cs-CZ" dirty="0" err="1" smtClean="0"/>
              <a:t>kvak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tebe</a:t>
            </a:r>
            <a:r>
              <a:rPr lang="cs-CZ" dirty="0" smtClean="0"/>
              <a:t>, tenkrát, </a:t>
            </a:r>
            <a:r>
              <a:rPr lang="cs-CZ" u="sng" dirty="0" smtClean="0">
                <a:solidFill>
                  <a:srgbClr val="FFFF00"/>
                </a:solidFill>
              </a:rPr>
              <a:t>můj</a:t>
            </a:r>
            <a:r>
              <a:rPr lang="cs-CZ" dirty="0" smtClean="0"/>
              <a:t>, brr, mňam, míč, </a:t>
            </a:r>
            <a:r>
              <a:rPr lang="cs-CZ" u="sng" dirty="0" smtClean="0">
                <a:solidFill>
                  <a:srgbClr val="FFFF00"/>
                </a:solidFill>
              </a:rPr>
              <a:t>se</a:t>
            </a:r>
            <a:r>
              <a:rPr lang="cs-CZ" dirty="0" smtClean="0"/>
              <a:t>, skok, skákat, aby, </a:t>
            </a:r>
            <a:r>
              <a:rPr lang="cs-CZ" u="sng" dirty="0" smtClean="0">
                <a:solidFill>
                  <a:srgbClr val="FFFF00"/>
                </a:solidFill>
              </a:rPr>
              <a:t>naše</a:t>
            </a:r>
            <a:r>
              <a:rPr lang="cs-CZ" dirty="0" smtClean="0"/>
              <a:t>, sedmý, šplouchy, šplouchání, </a:t>
            </a:r>
            <a:r>
              <a:rPr lang="cs-CZ" u="sng" dirty="0" smtClean="0">
                <a:solidFill>
                  <a:srgbClr val="FFFF00"/>
                </a:solidFill>
              </a:rPr>
              <a:t>váš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ten</a:t>
            </a:r>
            <a:r>
              <a:rPr lang="cs-CZ" dirty="0" smtClean="0"/>
              <a:t>, křik, hurá, </a:t>
            </a:r>
            <a:r>
              <a:rPr lang="cs-CZ" u="sng" dirty="0" smtClean="0">
                <a:solidFill>
                  <a:srgbClr val="FFFF00"/>
                </a:solidFill>
              </a:rPr>
              <a:t>kdo</a:t>
            </a:r>
            <a:r>
              <a:rPr lang="cs-CZ" dirty="0" smtClean="0"/>
              <a:t>, potom, venku, pípání, </a:t>
            </a:r>
            <a:r>
              <a:rPr lang="cs-CZ" u="sng" dirty="0" smtClean="0">
                <a:solidFill>
                  <a:srgbClr val="FFFF00"/>
                </a:solidFill>
              </a:rPr>
              <a:t>tenhle</a:t>
            </a:r>
            <a:r>
              <a:rPr lang="cs-CZ" dirty="0" smtClean="0"/>
              <a:t>, naříkat, </a:t>
            </a:r>
            <a:r>
              <a:rPr lang="cs-CZ" u="sng" dirty="0" smtClean="0">
                <a:solidFill>
                  <a:srgbClr val="FFFF00"/>
                </a:solidFill>
              </a:rPr>
              <a:t>její</a:t>
            </a:r>
            <a:r>
              <a:rPr lang="cs-CZ" dirty="0" smtClean="0"/>
              <a:t>, štěkat, </a:t>
            </a:r>
            <a:r>
              <a:rPr lang="cs-CZ" u="sng" dirty="0" smtClean="0">
                <a:solidFill>
                  <a:srgbClr val="FFFF00"/>
                </a:solidFill>
              </a:rPr>
              <a:t>nikdo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251520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Tx/>
              <a:buChar char="-"/>
            </a:pPr>
            <a:endParaRPr lang="cs-CZ" sz="3600" b="1" dirty="0" smtClean="0"/>
          </a:p>
          <a:p>
            <a:pPr marL="571500" indent="-571500">
              <a:buFontTx/>
              <a:buChar char="-"/>
            </a:pPr>
            <a:r>
              <a:rPr lang="cs-CZ" sz="3600" b="1" dirty="0"/>
              <a:t>z</a:t>
            </a:r>
            <a:r>
              <a:rPr lang="cs-CZ" sz="3600" b="1" dirty="0" smtClean="0"/>
              <a:t>astupují podstatná  a přídavná jména  nebo na ně ukazují</a:t>
            </a:r>
          </a:p>
        </p:txBody>
      </p:sp>
    </p:spTree>
    <p:extLst>
      <p:ext uri="{BB962C8B-B14F-4D97-AF65-F5344CB8AC3E}">
        <p14:creationId xmlns:p14="http://schemas.microsoft.com/office/powerpoint/2010/main" val="1385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vyhledání </a:t>
            </a:r>
            <a:r>
              <a:rPr lang="cs-CZ" dirty="0" smtClean="0"/>
              <a:t>zájmen </a:t>
            </a:r>
            <a:r>
              <a:rPr lang="cs-CZ" dirty="0"/>
              <a:t>ve větných celcích i ve skupině slov jiných slovních druhů.</a:t>
            </a:r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zájmena </a:t>
            </a:r>
            <a:r>
              <a:rPr lang="cs-CZ" dirty="0"/>
              <a:t>ve větách a zapisují je na linky. Věty mohou přepsat do sešitu.</a:t>
            </a:r>
          </a:p>
          <a:p>
            <a:r>
              <a:rPr lang="cs-CZ" dirty="0"/>
              <a:t>Poté vyhledávají a podtrhávají </a:t>
            </a:r>
            <a:r>
              <a:rPr lang="cs-CZ" dirty="0" smtClean="0"/>
              <a:t>zájmena </a:t>
            </a:r>
            <a:r>
              <a:rPr lang="cs-CZ" dirty="0"/>
              <a:t>ve skupině slov na tabuli, mohou je vypsat do sešitu a samostatně připsat další </a:t>
            </a:r>
            <a:r>
              <a:rPr lang="cs-CZ" dirty="0" smtClean="0"/>
              <a:t>zájmena.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926</TotalTime>
  <Words>424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3. Zájmena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119</cp:revision>
  <cp:lastPrinted>2012-06-04T04:01:38Z</cp:lastPrinted>
  <dcterms:created xsi:type="dcterms:W3CDTF">2011-06-20T10:40:08Z</dcterms:created>
  <dcterms:modified xsi:type="dcterms:W3CDTF">2012-06-14T12:20:25Z</dcterms:modified>
</cp:coreProperties>
</file>