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6" r:id="rId2"/>
    <p:sldId id="260" r:id="rId3"/>
    <p:sldId id="262" r:id="rId4"/>
    <p:sldId id="264" r:id="rId5"/>
    <p:sldId id="263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9F7D789-25CD-4CDA-9E73-E05F9B007740}">
          <p14:sldIdLst>
            <p14:sldId id="256"/>
            <p14:sldId id="260"/>
            <p14:sldId id="262"/>
            <p14:sldId id="264"/>
            <p14:sldId id="263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36" d="100"/>
          <a:sy n="36" d="100"/>
        </p:scale>
        <p:origin x="-2190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Slatina, okres Nový Jičín,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err="1" smtClean="0"/>
            <a:t>AUTOR</a:t>
          </a:r>
          <a:r>
            <a:rPr lang="cs-CZ" sz="2000" smtClean="0"/>
            <a:t>: Lenka </a:t>
          </a:r>
          <a:r>
            <a:rPr lang="cs-CZ" sz="2000" dirty="0" err="1" smtClean="0"/>
            <a:t>Malčíková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CZ.1.07/1.4.00/21.2288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Jazyk a jazyková komunikace – Český jazyk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VY_32_INOVACE_34_Číslovky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Slatina, okres Nový Jičín,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err="1" smtClean="0"/>
            <a:t>AUTOR</a:t>
          </a:r>
          <a:r>
            <a:rPr lang="cs-CZ" sz="2000" kern="1200" smtClean="0"/>
            <a:t>: Lenka </a:t>
          </a:r>
          <a:r>
            <a:rPr lang="cs-CZ" sz="2000" kern="1200" dirty="0" err="1" smtClean="0"/>
            <a:t>Malčíková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VY_32_INOVACE_34_Číslovky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Jazyk a jazyková komunikace – Český jazyk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CZ.1.07/1.4.00/21.2288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DDD203-9E57-46B1-84C6-7D0A91B0E16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573B99-8821-4ABC-A618-0598AA6A1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8731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2226644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2292">
        <p14:reveal/>
      </p:transition>
    </mc:Choice>
    <mc:Fallback xmlns="">
      <p:transition spd="slow" advTm="229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332656"/>
            <a:ext cx="7772400" cy="1470025"/>
          </a:xfr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2"/>
                </a:solidFill>
              </a:rPr>
              <a:t>4.  Číslovky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536" y="2276872"/>
            <a:ext cx="8496944" cy="4581128"/>
          </a:xfrm>
        </p:spPr>
        <p:txBody>
          <a:bodyPr>
            <a:normAutofit/>
          </a:bodyPr>
          <a:lstStyle/>
          <a:p>
            <a:pPr marL="571500" indent="-571500">
              <a:buFontTx/>
              <a:buChar char="-"/>
            </a:pPr>
            <a:r>
              <a:rPr lang="cs-CZ" sz="4400" b="1" dirty="0">
                <a:solidFill>
                  <a:srgbClr val="FFFF00"/>
                </a:solidFill>
              </a:rPr>
              <a:t>p</a:t>
            </a:r>
            <a:r>
              <a:rPr lang="cs-CZ" sz="4400" b="1" dirty="0" smtClean="0">
                <a:solidFill>
                  <a:srgbClr val="FFFF00"/>
                </a:solidFill>
              </a:rPr>
              <a:t>ět</a:t>
            </a:r>
            <a:r>
              <a:rPr lang="cs-CZ" sz="4400" b="1" dirty="0" smtClean="0">
                <a:solidFill>
                  <a:schemeClr val="tx1"/>
                </a:solidFill>
              </a:rPr>
              <a:t>,</a:t>
            </a:r>
            <a:r>
              <a:rPr lang="cs-CZ" sz="4400" b="1" dirty="0" smtClean="0">
                <a:solidFill>
                  <a:srgbClr val="FFFF00"/>
                </a:solidFill>
              </a:rPr>
              <a:t> dvanáct</a:t>
            </a:r>
            <a:r>
              <a:rPr lang="cs-CZ" sz="4400" b="1" dirty="0" smtClean="0">
                <a:solidFill>
                  <a:schemeClr val="tx1"/>
                </a:solidFill>
              </a:rPr>
              <a:t>,</a:t>
            </a:r>
            <a:r>
              <a:rPr lang="cs-CZ" sz="4400" b="1" dirty="0" smtClean="0">
                <a:solidFill>
                  <a:srgbClr val="FFFF00"/>
                </a:solidFill>
              </a:rPr>
              <a:t> sedmý</a:t>
            </a:r>
            <a:r>
              <a:rPr lang="cs-CZ" sz="4400" b="1" dirty="0" smtClean="0">
                <a:solidFill>
                  <a:schemeClr val="tx1"/>
                </a:solidFill>
              </a:rPr>
              <a:t>,</a:t>
            </a:r>
            <a:r>
              <a:rPr lang="cs-CZ" sz="4400" b="1" dirty="0" smtClean="0">
                <a:solidFill>
                  <a:srgbClr val="FFFF00"/>
                </a:solidFill>
              </a:rPr>
              <a:t> třikrát</a:t>
            </a:r>
          </a:p>
          <a:p>
            <a:pPr marL="571500" indent="-571500">
              <a:buFontTx/>
              <a:buChar char="-"/>
            </a:pPr>
            <a:endParaRPr lang="cs-CZ" sz="4400" b="1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3600" b="1" dirty="0" smtClean="0">
                <a:solidFill>
                  <a:schemeClr val="tx1"/>
                </a:solidFill>
              </a:rPr>
              <a:t>Vyjadřují </a:t>
            </a:r>
            <a:r>
              <a:rPr lang="cs-CZ" sz="3600" b="1" dirty="0" smtClean="0">
                <a:solidFill>
                  <a:schemeClr val="tx1"/>
                </a:solidFill>
              </a:rPr>
              <a:t>počet, pořadí nebo násobek</a:t>
            </a:r>
          </a:p>
          <a:p>
            <a:pPr marL="571500" indent="-571500">
              <a:buFontTx/>
              <a:buChar char="-"/>
            </a:pPr>
            <a:r>
              <a:rPr lang="cs-CZ" sz="3600" b="1" dirty="0">
                <a:solidFill>
                  <a:schemeClr val="tx1"/>
                </a:solidFill>
              </a:rPr>
              <a:t>j</a:t>
            </a:r>
            <a:r>
              <a:rPr lang="cs-CZ" sz="3600" b="1" dirty="0" smtClean="0">
                <a:solidFill>
                  <a:schemeClr val="tx1"/>
                </a:solidFill>
              </a:rPr>
              <a:t>sou to slova </a:t>
            </a:r>
            <a:r>
              <a:rPr lang="cs-CZ" sz="3600" b="1" u="sng" dirty="0" smtClean="0">
                <a:solidFill>
                  <a:schemeClr val="tx1"/>
                </a:solidFill>
              </a:rPr>
              <a:t>ohebná</a:t>
            </a:r>
            <a:r>
              <a:rPr lang="cs-CZ" sz="3600" b="1" dirty="0" smtClean="0">
                <a:solidFill>
                  <a:schemeClr val="tx1"/>
                </a:solidFill>
              </a:rPr>
              <a:t> – mohou měnit svůj </a:t>
            </a:r>
            <a:r>
              <a:rPr lang="cs-CZ" sz="3600" b="1" dirty="0" smtClean="0">
                <a:solidFill>
                  <a:schemeClr val="tx1"/>
                </a:solidFill>
              </a:rPr>
              <a:t>tvar</a:t>
            </a:r>
          </a:p>
          <a:p>
            <a:pPr marL="571500" indent="-571500">
              <a:buFontTx/>
              <a:buChar char="-"/>
            </a:pPr>
            <a:r>
              <a:rPr lang="cs-CZ" sz="3600" b="1" dirty="0">
                <a:solidFill>
                  <a:srgbClr val="FF0000"/>
                </a:solidFill>
              </a:rPr>
              <a:t>d</a:t>
            </a:r>
            <a:r>
              <a:rPr lang="cs-CZ" sz="3600" b="1" dirty="0" smtClean="0">
                <a:solidFill>
                  <a:srgbClr val="FF0000"/>
                </a:solidFill>
              </a:rPr>
              <a:t>va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0000"/>
                </a:solidFill>
              </a:rPr>
              <a:t> dvou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r>
              <a:rPr lang="cs-CZ" sz="3600" b="1" dirty="0" smtClean="0">
                <a:solidFill>
                  <a:srgbClr val="FF0000"/>
                </a:solidFill>
              </a:rPr>
              <a:t> dvěma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487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514116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r>
              <a:rPr lang="cs-CZ" sz="2800" dirty="0" smtClean="0"/>
              <a:t>Eva si koupila tři rohlíky a dva jogurty</a:t>
            </a:r>
            <a:r>
              <a:rPr lang="cs-CZ" sz="2800" dirty="0" smtClean="0"/>
              <a:t>. Do naší třídy chodí devatenáct žáků. Do cíle jsem doběhl až pátý.  Seděli jsme v první řadě. Dvakrát jsem byl v Praze. Udělal jsem několik chyb.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___________________________________________</a:t>
            </a:r>
          </a:p>
          <a:p>
            <a:endParaRPr lang="cs-CZ" sz="2800" dirty="0" smtClean="0"/>
          </a:p>
          <a:p>
            <a:r>
              <a:rPr lang="cs-CZ" sz="2800" dirty="0">
                <a:solidFill>
                  <a:srgbClr val="FF0000"/>
                </a:solidFill>
              </a:rPr>
              <a:t>t</a:t>
            </a:r>
            <a:r>
              <a:rPr lang="cs-CZ" sz="2800" dirty="0" smtClean="0">
                <a:solidFill>
                  <a:srgbClr val="FF0000"/>
                </a:solidFill>
              </a:rPr>
              <a:t>ři</a:t>
            </a:r>
            <a:r>
              <a:rPr lang="cs-CZ" sz="2800" dirty="0" smtClean="0"/>
              <a:t>,</a:t>
            </a:r>
            <a:r>
              <a:rPr lang="cs-CZ" sz="2800" dirty="0" smtClean="0">
                <a:solidFill>
                  <a:srgbClr val="FF0000"/>
                </a:solidFill>
              </a:rPr>
              <a:t> dva</a:t>
            </a:r>
            <a:r>
              <a:rPr lang="cs-CZ" sz="2800" dirty="0" smtClean="0"/>
              <a:t>,</a:t>
            </a:r>
            <a:r>
              <a:rPr lang="cs-CZ" sz="2800" dirty="0" smtClean="0">
                <a:solidFill>
                  <a:srgbClr val="FF0000"/>
                </a:solidFill>
              </a:rPr>
              <a:t> devatenáct</a:t>
            </a:r>
            <a:r>
              <a:rPr lang="cs-CZ" sz="2800" dirty="0" smtClean="0"/>
              <a:t>,</a:t>
            </a:r>
            <a:r>
              <a:rPr lang="cs-CZ" sz="2800" dirty="0" smtClean="0">
                <a:solidFill>
                  <a:srgbClr val="FF0000"/>
                </a:solidFill>
              </a:rPr>
              <a:t> pátý</a:t>
            </a:r>
            <a:r>
              <a:rPr lang="cs-CZ" sz="2800" dirty="0" smtClean="0"/>
              <a:t>,</a:t>
            </a:r>
            <a:r>
              <a:rPr lang="cs-CZ" sz="2800" dirty="0" smtClean="0">
                <a:solidFill>
                  <a:srgbClr val="FF0000"/>
                </a:solidFill>
              </a:rPr>
              <a:t> první</a:t>
            </a:r>
            <a:r>
              <a:rPr lang="cs-CZ" sz="2800" dirty="0" smtClean="0"/>
              <a:t>,</a:t>
            </a:r>
            <a:r>
              <a:rPr lang="cs-CZ" sz="2800" dirty="0" smtClean="0">
                <a:solidFill>
                  <a:srgbClr val="FF0000"/>
                </a:solidFill>
              </a:rPr>
              <a:t> dvakrát</a:t>
            </a:r>
            <a:r>
              <a:rPr lang="cs-CZ" sz="2800" dirty="0" smtClean="0"/>
              <a:t>,</a:t>
            </a:r>
            <a:r>
              <a:rPr lang="cs-CZ" sz="2800" dirty="0" smtClean="0">
                <a:solidFill>
                  <a:srgbClr val="FF0000"/>
                </a:solidFill>
              </a:rPr>
              <a:t> několik</a:t>
            </a:r>
            <a:endParaRPr lang="cs-CZ" sz="2800" dirty="0" smtClean="0">
              <a:solidFill>
                <a:srgbClr val="FF0000"/>
              </a:solidFill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>
                <a:solidFill>
                  <a:schemeClr val="tx2"/>
                </a:solidFill>
              </a:rPr>
              <a:t>Vyhledej a podtrhni </a:t>
            </a:r>
            <a:r>
              <a:rPr lang="cs-CZ" sz="3200" b="1" dirty="0" smtClean="0">
                <a:solidFill>
                  <a:schemeClr val="tx2"/>
                </a:solidFill>
              </a:rPr>
              <a:t>číslovky</a:t>
            </a:r>
            <a:r>
              <a:rPr lang="cs-CZ" sz="3200" b="1" dirty="0" smtClean="0">
                <a:solidFill>
                  <a:schemeClr val="tx2"/>
                </a:solidFill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ve větách a vypiš je na linku pod textem.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18867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51520" y="332656"/>
            <a:ext cx="3080321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solidFill>
                  <a:schemeClr val="tx2"/>
                </a:solidFill>
              </a:rPr>
              <a:t>4. Číslovky  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3"/>
          <p:cNvSpPr txBox="1">
            <a:spLocks/>
          </p:cNvSpPr>
          <p:nvPr/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Vyhledej a </a:t>
            </a:r>
            <a:r>
              <a:rPr lang="cs-CZ" u="sng" dirty="0" smtClean="0"/>
              <a:t>podtrhni číslovky </a:t>
            </a:r>
            <a:r>
              <a:rPr lang="cs-CZ" dirty="0" smtClean="0"/>
              <a:t>ve skupině slov:</a:t>
            </a:r>
          </a:p>
          <a:p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dva, strom, on, pátý, vlnky, </a:t>
            </a:r>
            <a:r>
              <a:rPr lang="cs-CZ" dirty="0" err="1" smtClean="0"/>
              <a:t>kvak</a:t>
            </a:r>
            <a:r>
              <a:rPr lang="cs-CZ" dirty="0" smtClean="0"/>
              <a:t>, sedm, tenkrát, břink, brr, mňam, míč, jeden, skok, skákat, první, achich, sedmý, troje, šplouchání, cink, ten, křik, hurá, stokrát, venku, pípání, mnoho, naříkat, tisící, štěkat, vrzat, málo, trubka, </a:t>
            </a:r>
            <a:endParaRPr lang="cs-CZ" dirty="0"/>
          </a:p>
        </p:txBody>
      </p:sp>
      <p:sp>
        <p:nvSpPr>
          <p:cNvPr id="4" name="Zástupný symbol pro text 4"/>
          <p:cNvSpPr txBox="1">
            <a:spLocks/>
          </p:cNvSpPr>
          <p:nvPr/>
        </p:nvSpPr>
        <p:spPr>
          <a:xfrm>
            <a:off x="251520" y="1412776"/>
            <a:ext cx="3096345" cy="4713387"/>
          </a:xfrm>
          <a:prstGeom prst="rect">
            <a:avLst/>
          </a:prstGeom>
          <a:ln w="38100">
            <a:solidFill>
              <a:schemeClr val="accent6"/>
            </a:solidFill>
          </a:ln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>
              <a:buFontTx/>
              <a:buChar char="-"/>
            </a:pPr>
            <a:endParaRPr lang="cs-CZ" sz="2800" b="1" dirty="0" smtClean="0"/>
          </a:p>
          <a:p>
            <a:pPr marL="571500" indent="-571500">
              <a:buFontTx/>
              <a:buChar char="-"/>
            </a:pPr>
            <a:r>
              <a:rPr lang="cs-CZ" b="1" dirty="0"/>
              <a:t>v</a:t>
            </a:r>
            <a:r>
              <a:rPr lang="cs-CZ" b="1" dirty="0" smtClean="0"/>
              <a:t>yjadřují </a:t>
            </a:r>
          </a:p>
          <a:p>
            <a:pPr marL="0" indent="0">
              <a:buNone/>
            </a:pPr>
            <a:r>
              <a:rPr lang="cs-CZ" b="1" dirty="0" smtClean="0"/>
              <a:t>       </a:t>
            </a:r>
            <a:r>
              <a:rPr lang="cs-CZ" b="1" dirty="0" smtClean="0">
                <a:solidFill>
                  <a:srgbClr val="FFFF00"/>
                </a:solidFill>
              </a:rPr>
              <a:t>počet,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     pořadí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nebo </a:t>
            </a:r>
          </a:p>
          <a:p>
            <a:pPr marL="0" indent="0">
              <a:buNone/>
            </a:pPr>
            <a:r>
              <a:rPr lang="cs-CZ" b="1" dirty="0" smtClean="0"/>
              <a:t>       </a:t>
            </a:r>
            <a:r>
              <a:rPr lang="cs-CZ" b="1" dirty="0" smtClean="0">
                <a:solidFill>
                  <a:srgbClr val="FFFF00"/>
                </a:solidFill>
              </a:rPr>
              <a:t>násobek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6774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51520" y="332656"/>
            <a:ext cx="3080321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solidFill>
                  <a:schemeClr val="tx2"/>
                </a:solidFill>
              </a:rPr>
              <a:t>4. Číslovky  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3"/>
          <p:cNvSpPr txBox="1">
            <a:spLocks/>
          </p:cNvSpPr>
          <p:nvPr/>
        </p:nvSpPr>
        <p:spPr>
          <a:xfrm>
            <a:off x="3575050" y="273050"/>
            <a:ext cx="5111750" cy="639631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Vyhledej a </a:t>
            </a:r>
            <a:r>
              <a:rPr lang="cs-CZ" u="sng" dirty="0" smtClean="0"/>
              <a:t>podtrhni číslovky </a:t>
            </a:r>
            <a:r>
              <a:rPr lang="cs-CZ" dirty="0" smtClean="0"/>
              <a:t>ve skupině slov: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Řešení</a:t>
            </a:r>
            <a:r>
              <a:rPr lang="cs-CZ" dirty="0" smtClean="0"/>
              <a:t>:</a:t>
            </a:r>
          </a:p>
          <a:p>
            <a:pPr marL="0" indent="0">
              <a:buFont typeface="Arial" pitchFamily="34" charset="0"/>
              <a:buNone/>
            </a:pPr>
            <a:r>
              <a:rPr lang="cs-CZ" u="sng" dirty="0" smtClean="0">
                <a:solidFill>
                  <a:srgbClr val="FFFF00"/>
                </a:solidFill>
              </a:rPr>
              <a:t>dva</a:t>
            </a:r>
            <a:r>
              <a:rPr lang="cs-CZ" dirty="0" smtClean="0"/>
              <a:t>, strom, on, </a:t>
            </a:r>
            <a:r>
              <a:rPr lang="cs-CZ" u="sng" dirty="0" smtClean="0">
                <a:solidFill>
                  <a:srgbClr val="FFFF00"/>
                </a:solidFill>
              </a:rPr>
              <a:t>pátý</a:t>
            </a:r>
            <a:r>
              <a:rPr lang="cs-CZ" dirty="0" smtClean="0"/>
              <a:t>, vlnky, </a:t>
            </a:r>
            <a:r>
              <a:rPr lang="cs-CZ" dirty="0" err="1" smtClean="0"/>
              <a:t>kvak</a:t>
            </a:r>
            <a:r>
              <a:rPr lang="cs-CZ" dirty="0" smtClean="0"/>
              <a:t>, </a:t>
            </a:r>
            <a:r>
              <a:rPr lang="cs-CZ" u="sng" dirty="0" smtClean="0">
                <a:solidFill>
                  <a:srgbClr val="FFFF00"/>
                </a:solidFill>
              </a:rPr>
              <a:t>sedm</a:t>
            </a:r>
            <a:r>
              <a:rPr lang="cs-CZ" dirty="0" smtClean="0"/>
              <a:t>, tenkrát, břink, brr, mňam, míč, </a:t>
            </a:r>
            <a:r>
              <a:rPr lang="cs-CZ" u="sng" dirty="0" smtClean="0">
                <a:solidFill>
                  <a:srgbClr val="FFFF00"/>
                </a:solidFill>
              </a:rPr>
              <a:t>jeden</a:t>
            </a:r>
            <a:r>
              <a:rPr lang="cs-CZ" dirty="0" smtClean="0"/>
              <a:t>, skok, skákat, </a:t>
            </a:r>
            <a:r>
              <a:rPr lang="cs-CZ" u="sng" dirty="0" smtClean="0">
                <a:solidFill>
                  <a:srgbClr val="FFFF00"/>
                </a:solidFill>
              </a:rPr>
              <a:t>první</a:t>
            </a:r>
            <a:r>
              <a:rPr lang="cs-CZ" dirty="0" smtClean="0"/>
              <a:t>, achich, </a:t>
            </a:r>
            <a:r>
              <a:rPr lang="cs-CZ" u="sng" dirty="0" smtClean="0">
                <a:solidFill>
                  <a:srgbClr val="FFFF00"/>
                </a:solidFill>
              </a:rPr>
              <a:t>sedmý</a:t>
            </a:r>
            <a:r>
              <a:rPr lang="cs-CZ" dirty="0" smtClean="0"/>
              <a:t>, </a:t>
            </a:r>
            <a:r>
              <a:rPr lang="cs-CZ" u="sng" dirty="0" smtClean="0">
                <a:solidFill>
                  <a:srgbClr val="FFFF00"/>
                </a:solidFill>
              </a:rPr>
              <a:t>troje</a:t>
            </a:r>
            <a:r>
              <a:rPr lang="cs-CZ" dirty="0" smtClean="0"/>
              <a:t>, šplouchání, cink, ten, křik, hurá, </a:t>
            </a:r>
            <a:r>
              <a:rPr lang="cs-CZ" u="sng" dirty="0" smtClean="0">
                <a:solidFill>
                  <a:srgbClr val="FFFF00"/>
                </a:solidFill>
              </a:rPr>
              <a:t>stokrát</a:t>
            </a:r>
            <a:r>
              <a:rPr lang="cs-CZ" dirty="0" smtClean="0"/>
              <a:t>, venku, pípání, </a:t>
            </a:r>
            <a:r>
              <a:rPr lang="cs-CZ" u="sng" dirty="0" smtClean="0">
                <a:solidFill>
                  <a:srgbClr val="FFFF00"/>
                </a:solidFill>
              </a:rPr>
              <a:t>mnoho</a:t>
            </a:r>
            <a:r>
              <a:rPr lang="cs-CZ" dirty="0" smtClean="0"/>
              <a:t>, naříkat, </a:t>
            </a:r>
            <a:r>
              <a:rPr lang="cs-CZ" u="sng" dirty="0" smtClean="0">
                <a:solidFill>
                  <a:srgbClr val="FFFF00"/>
                </a:solidFill>
              </a:rPr>
              <a:t>tisící</a:t>
            </a:r>
            <a:r>
              <a:rPr lang="cs-CZ" dirty="0" smtClean="0"/>
              <a:t>, štěkat, vrzat, </a:t>
            </a:r>
            <a:r>
              <a:rPr lang="cs-CZ" u="sng" dirty="0" smtClean="0">
                <a:solidFill>
                  <a:srgbClr val="FFFF00"/>
                </a:solidFill>
              </a:rPr>
              <a:t>málo</a:t>
            </a:r>
            <a:r>
              <a:rPr lang="cs-CZ" dirty="0" smtClean="0"/>
              <a:t>, trubka, </a:t>
            </a:r>
            <a:endParaRPr lang="cs-CZ" dirty="0"/>
          </a:p>
        </p:txBody>
      </p:sp>
      <p:sp>
        <p:nvSpPr>
          <p:cNvPr id="4" name="Zástupný symbol pro text 4"/>
          <p:cNvSpPr txBox="1">
            <a:spLocks/>
          </p:cNvSpPr>
          <p:nvPr/>
        </p:nvSpPr>
        <p:spPr>
          <a:xfrm>
            <a:off x="251520" y="1412776"/>
            <a:ext cx="3096345" cy="4713387"/>
          </a:xfrm>
          <a:prstGeom prst="rect">
            <a:avLst/>
          </a:prstGeom>
          <a:ln w="38100">
            <a:solidFill>
              <a:schemeClr val="accent6"/>
            </a:solidFill>
          </a:ln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>
              <a:buFontTx/>
              <a:buChar char="-"/>
            </a:pPr>
            <a:endParaRPr lang="cs-CZ" sz="2800" b="1" dirty="0" smtClean="0"/>
          </a:p>
          <a:p>
            <a:pPr marL="571500" indent="-571500">
              <a:buFontTx/>
              <a:buChar char="-"/>
            </a:pPr>
            <a:r>
              <a:rPr lang="cs-CZ" b="1" dirty="0"/>
              <a:t>v</a:t>
            </a:r>
            <a:r>
              <a:rPr lang="cs-CZ" b="1" dirty="0" smtClean="0"/>
              <a:t>yjadřují </a:t>
            </a:r>
          </a:p>
          <a:p>
            <a:pPr marL="0" indent="0">
              <a:buNone/>
            </a:pPr>
            <a:r>
              <a:rPr lang="cs-CZ" b="1" dirty="0" smtClean="0"/>
              <a:t>       </a:t>
            </a:r>
            <a:r>
              <a:rPr lang="cs-CZ" b="1" dirty="0" smtClean="0">
                <a:solidFill>
                  <a:srgbClr val="FFFF00"/>
                </a:solidFill>
              </a:rPr>
              <a:t>počet,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     pořadí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nebo </a:t>
            </a:r>
          </a:p>
          <a:p>
            <a:pPr marL="0" indent="0">
              <a:buNone/>
            </a:pPr>
            <a:r>
              <a:rPr lang="cs-CZ" b="1" dirty="0" smtClean="0"/>
              <a:t>       </a:t>
            </a:r>
            <a:r>
              <a:rPr lang="cs-CZ" b="1" dirty="0" smtClean="0">
                <a:solidFill>
                  <a:srgbClr val="FFFF00"/>
                </a:solidFill>
              </a:rPr>
              <a:t>násobek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610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Materiál slouží k prezentaci nového učiva, zápisu do sešitu, pochopení definice a následně k praktickému rozlišení a vyhledání </a:t>
            </a:r>
            <a:r>
              <a:rPr lang="cs-CZ" dirty="0" smtClean="0"/>
              <a:t>číslovek </a:t>
            </a:r>
            <a:r>
              <a:rPr lang="cs-CZ" dirty="0"/>
              <a:t>ve větných celcích i ve skupině slov jiných slovních druhů.</a:t>
            </a:r>
          </a:p>
          <a:p>
            <a:r>
              <a:rPr lang="cs-CZ" dirty="0"/>
              <a:t>Děti po prezentaci, vysvětlení a zápisu do sešitu chodí k tabuli, vyhledají a podtrhávají </a:t>
            </a:r>
            <a:r>
              <a:rPr lang="cs-CZ" dirty="0" smtClean="0"/>
              <a:t>číslovky </a:t>
            </a:r>
            <a:r>
              <a:rPr lang="cs-CZ" dirty="0"/>
              <a:t>ve větách a zapisují je na linky. Věty mohou přepsat do sešitu.</a:t>
            </a:r>
          </a:p>
          <a:p>
            <a:r>
              <a:rPr lang="cs-CZ" dirty="0"/>
              <a:t>Poté vyhledávají a podtrhávají </a:t>
            </a:r>
            <a:r>
              <a:rPr lang="cs-CZ" dirty="0" smtClean="0"/>
              <a:t>číslovky </a:t>
            </a:r>
            <a:r>
              <a:rPr lang="cs-CZ" dirty="0"/>
              <a:t>ve skupině slov na tabuli, mohou je vypsat do sešitu a samostatně připsat další </a:t>
            </a:r>
            <a:r>
              <a:rPr lang="cs-CZ" dirty="0" smtClean="0"/>
              <a:t>číslovky.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906</TotalTime>
  <Words>402</Words>
  <Application>Microsoft Office PowerPoint</Application>
  <PresentationFormat>Předvádění na obrazovce (4:3)</PresentationFormat>
  <Paragraphs>43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4.  Číslovky</vt:lpstr>
      <vt:lpstr>Prezentace aplikace PowerPoint</vt:lpstr>
      <vt:lpstr>Prezentace aplikace PowerPoint</vt:lpstr>
      <vt:lpstr>Prezentace aplikace PowerPoint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117</cp:revision>
  <cp:lastPrinted>2012-06-04T04:01:38Z</cp:lastPrinted>
  <dcterms:created xsi:type="dcterms:W3CDTF">2011-06-20T10:40:08Z</dcterms:created>
  <dcterms:modified xsi:type="dcterms:W3CDTF">2012-06-14T12:35:57Z</dcterms:modified>
</cp:coreProperties>
</file>