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60" r:id="rId3"/>
    <p:sldId id="265" r:id="rId4"/>
    <p:sldId id="262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0"/>
            <p14:sldId id="265"/>
            <p14:sldId id="262"/>
            <p14:sldId id="263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VY_32_INOVACE_40_Citoslovce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Český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VY_32_INOVACE_40_Citoslovce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Český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715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10.  Citoslovce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2492896"/>
            <a:ext cx="8496944" cy="4248472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rgbClr val="FFFF00"/>
                </a:solidFill>
              </a:rPr>
              <a:t>ouvej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krá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bum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jejda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tú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tú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brr</a:t>
            </a:r>
          </a:p>
          <a:p>
            <a:endParaRPr lang="cs-CZ" sz="4400" b="1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1"/>
                </a:solidFill>
              </a:rPr>
              <a:t>vyjadřují pocity, nálady, dojmy</a:t>
            </a:r>
          </a:p>
          <a:p>
            <a:pPr marL="571500" indent="-571500">
              <a:buFontTx/>
              <a:buChar char="-"/>
            </a:pPr>
            <a:r>
              <a:rPr lang="cs-CZ" sz="4400" b="1" dirty="0">
                <a:solidFill>
                  <a:schemeClr val="tx1"/>
                </a:solidFill>
              </a:rPr>
              <a:t>o</a:t>
            </a:r>
            <a:r>
              <a:rPr lang="cs-CZ" sz="4400" b="1" dirty="0" smtClean="0">
                <a:solidFill>
                  <a:schemeClr val="tx1"/>
                </a:solidFill>
              </a:rPr>
              <a:t>značují zvuky</a:t>
            </a:r>
          </a:p>
          <a:p>
            <a:pPr marL="571500" indent="-571500">
              <a:buFontTx/>
              <a:buChar char="-"/>
            </a:pPr>
            <a:r>
              <a:rPr lang="cs-CZ" sz="4400" b="1" dirty="0">
                <a:solidFill>
                  <a:schemeClr val="tx1"/>
                </a:solidFill>
              </a:rPr>
              <a:t>j</a:t>
            </a:r>
            <a:r>
              <a:rPr lang="cs-CZ" sz="4400" b="1" dirty="0" smtClean="0">
                <a:solidFill>
                  <a:schemeClr val="tx1"/>
                </a:solidFill>
              </a:rPr>
              <a:t>sou to slova </a:t>
            </a:r>
            <a:r>
              <a:rPr lang="cs-CZ" sz="4400" b="1" u="sng" dirty="0" smtClean="0">
                <a:solidFill>
                  <a:schemeClr val="tx1"/>
                </a:solidFill>
              </a:rPr>
              <a:t>neohebná</a:t>
            </a:r>
            <a:r>
              <a:rPr lang="cs-CZ" sz="4400" b="1" dirty="0" smtClean="0">
                <a:solidFill>
                  <a:schemeClr val="tx1"/>
                </a:solidFill>
              </a:rPr>
              <a:t> – nemohou měnit svůj tvar</a:t>
            </a:r>
          </a:p>
          <a:p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8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51411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2800" dirty="0" smtClean="0"/>
              <a:t>U babičky na dvoře bylo veselo. </a:t>
            </a:r>
            <a:r>
              <a:rPr lang="cs-CZ" sz="2800" dirty="0" err="1" smtClean="0"/>
              <a:t>Jéjej</a:t>
            </a:r>
            <a:r>
              <a:rPr lang="cs-CZ" sz="2800" dirty="0" smtClean="0"/>
              <a:t>! Nejdřív se ozvalo </a:t>
            </a:r>
            <a:r>
              <a:rPr lang="cs-CZ" sz="2800" dirty="0" err="1" smtClean="0"/>
              <a:t>Brokovo</a:t>
            </a:r>
            <a:r>
              <a:rPr lang="cs-CZ" sz="2800" dirty="0" smtClean="0"/>
              <a:t> štěkání: haf, haf! Hned mu odpovídala Micka: mňau, mňau. A najednou se ozvala rána. Bác! To Michal spadl do louže. Au, to bolí. Poranil si koleno. U dveří se ozvalo cink, cink.</a:t>
            </a:r>
          </a:p>
          <a:p>
            <a:endParaRPr lang="cs-CZ" sz="2800" dirty="0" smtClean="0"/>
          </a:p>
          <a:p>
            <a:r>
              <a:rPr lang="cs-CZ" sz="2800" dirty="0" smtClean="0"/>
              <a:t>___________________________________________</a:t>
            </a:r>
          </a:p>
          <a:p>
            <a:endParaRPr lang="cs-CZ" sz="2800" dirty="0" smtClean="0"/>
          </a:p>
          <a:p>
            <a:r>
              <a:rPr lang="cs-CZ" sz="2800" u="sng" dirty="0" err="1" smtClean="0"/>
              <a:t>jéjej</a:t>
            </a:r>
            <a:r>
              <a:rPr lang="cs-CZ" sz="2800" u="sng" dirty="0" smtClean="0"/>
              <a:t>,  haf, haf,  mňau, mňau,  bác,  au,  cink, cink                      </a:t>
            </a: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Vyhledej a podtrhni citoslovce ve větách a vypiš je na linku pod textem.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88719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3080321" cy="792088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10.  Citoslovce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Vyhledej a </a:t>
            </a:r>
            <a:r>
              <a:rPr lang="cs-CZ" u="sng" dirty="0" smtClean="0"/>
              <a:t>podtrhni </a:t>
            </a:r>
            <a:r>
              <a:rPr lang="cs-CZ" dirty="0" smtClean="0"/>
              <a:t>citoslovce ve skupině slov: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ť</a:t>
            </a:r>
            <a:r>
              <a:rPr lang="cs-CZ" dirty="0" smtClean="0"/>
              <a:t>uk, strom, on, ťuká, vlnky, </a:t>
            </a:r>
            <a:r>
              <a:rPr lang="cs-CZ" dirty="0" err="1" smtClean="0"/>
              <a:t>kvak</a:t>
            </a:r>
            <a:r>
              <a:rPr lang="cs-CZ" dirty="0" smtClean="0"/>
              <a:t>, hurá, tenkrát, břink, brr, mňam, míč, hop, skok, skákat, aby, achich, sedmý, šplouchy, šplouchání, cink, ten, křik, hurá, píp, potom, venku, pípání, žbluňk, naříkat, ajajaj, štěkat, vrzat, vrz, vrz, trubka, haló, fuj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251520" y="1412776"/>
            <a:ext cx="3096345" cy="4713387"/>
          </a:xfrm>
          <a:ln w="3810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pPr marL="571500" indent="-571500">
              <a:buFontTx/>
              <a:buChar char="-"/>
            </a:pPr>
            <a:endParaRPr lang="cs-CZ" sz="2800" b="1" dirty="0" smtClean="0"/>
          </a:p>
          <a:p>
            <a:pPr marL="571500" indent="-571500">
              <a:buFontTx/>
              <a:buChar char="-"/>
            </a:pPr>
            <a:r>
              <a:rPr lang="cs-CZ" sz="2800" b="1" dirty="0" smtClean="0"/>
              <a:t>vyjadřují </a:t>
            </a:r>
            <a:r>
              <a:rPr lang="cs-CZ" sz="2800" b="1" dirty="0"/>
              <a:t>pocity, </a:t>
            </a:r>
            <a:endParaRPr lang="cs-CZ" sz="2800" b="1" dirty="0" smtClean="0"/>
          </a:p>
          <a:p>
            <a:r>
              <a:rPr lang="cs-CZ" sz="2800" b="1" dirty="0" smtClean="0"/>
              <a:t>       nálady,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dojmy</a:t>
            </a:r>
            <a:endParaRPr lang="cs-CZ" sz="2800" b="1" dirty="0"/>
          </a:p>
          <a:p>
            <a:pPr marL="571500" indent="-571500">
              <a:buFontTx/>
              <a:buChar char="-"/>
            </a:pPr>
            <a:endParaRPr lang="cs-CZ" sz="2800" b="1" dirty="0" smtClean="0"/>
          </a:p>
          <a:p>
            <a:pPr marL="571500" indent="-571500">
              <a:buFontTx/>
              <a:buChar char="-"/>
            </a:pPr>
            <a:r>
              <a:rPr lang="cs-CZ" sz="2800" b="1" dirty="0" smtClean="0"/>
              <a:t>označují </a:t>
            </a:r>
            <a:r>
              <a:rPr lang="cs-CZ" sz="2800" b="1" dirty="0"/>
              <a:t>zvuky</a:t>
            </a: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886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 txBox="1">
            <a:spLocks/>
          </p:cNvSpPr>
          <p:nvPr/>
        </p:nvSpPr>
        <p:spPr>
          <a:xfrm>
            <a:off x="251520" y="332656"/>
            <a:ext cx="3080321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10.  Citoslovce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3575050" y="270751"/>
            <a:ext cx="5111750" cy="585311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podtrhni citoslovce ve skupině slov.</a:t>
            </a:r>
          </a:p>
          <a:p>
            <a:r>
              <a:rPr lang="cs-CZ" u="sng" dirty="0" smtClean="0"/>
              <a:t>Řešení</a:t>
            </a:r>
            <a:r>
              <a:rPr lang="cs-CZ" dirty="0" smtClean="0"/>
              <a:t>:</a:t>
            </a:r>
          </a:p>
          <a:p>
            <a:pPr marL="0" indent="0">
              <a:buFont typeface="Arial" pitchFamily="34" charset="0"/>
              <a:buNone/>
            </a:pPr>
            <a:r>
              <a:rPr lang="cs-CZ" u="sng" dirty="0" smtClean="0">
                <a:solidFill>
                  <a:srgbClr val="FFFF00"/>
                </a:solidFill>
              </a:rPr>
              <a:t>ťuk</a:t>
            </a:r>
            <a:r>
              <a:rPr lang="cs-CZ" dirty="0" smtClean="0"/>
              <a:t>, strom, on, ťuká, vlnky, </a:t>
            </a:r>
            <a:r>
              <a:rPr lang="cs-CZ" u="sng" dirty="0" err="1" smtClean="0">
                <a:solidFill>
                  <a:srgbClr val="FFFF00"/>
                </a:solidFill>
              </a:rPr>
              <a:t>kvak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hurá</a:t>
            </a:r>
            <a:r>
              <a:rPr lang="cs-CZ" dirty="0" smtClean="0"/>
              <a:t>, tenkrát, </a:t>
            </a:r>
            <a:r>
              <a:rPr lang="cs-CZ" u="sng" dirty="0" smtClean="0">
                <a:solidFill>
                  <a:srgbClr val="FFFF00"/>
                </a:solidFill>
              </a:rPr>
              <a:t>břink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brr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mňam</a:t>
            </a:r>
            <a:r>
              <a:rPr lang="cs-CZ" dirty="0" smtClean="0"/>
              <a:t>, míč, </a:t>
            </a:r>
            <a:r>
              <a:rPr lang="cs-CZ" u="sng" dirty="0" smtClean="0">
                <a:solidFill>
                  <a:srgbClr val="FFFF00"/>
                </a:solidFill>
              </a:rPr>
              <a:t>hop</a:t>
            </a:r>
            <a:r>
              <a:rPr lang="cs-CZ" dirty="0" smtClean="0"/>
              <a:t>, skok, skákat, aby, </a:t>
            </a:r>
            <a:r>
              <a:rPr lang="cs-CZ" u="sng" dirty="0" smtClean="0">
                <a:solidFill>
                  <a:srgbClr val="FFFF00"/>
                </a:solidFill>
              </a:rPr>
              <a:t>achich</a:t>
            </a:r>
            <a:r>
              <a:rPr lang="cs-CZ" dirty="0" smtClean="0"/>
              <a:t>, sedmý, </a:t>
            </a:r>
            <a:r>
              <a:rPr lang="cs-CZ" u="sng" dirty="0" smtClean="0">
                <a:solidFill>
                  <a:srgbClr val="FFFF00"/>
                </a:solidFill>
              </a:rPr>
              <a:t>šplouchy</a:t>
            </a:r>
            <a:r>
              <a:rPr lang="cs-CZ" dirty="0" smtClean="0"/>
              <a:t>, šplouchání, </a:t>
            </a:r>
            <a:r>
              <a:rPr lang="cs-CZ" u="sng" dirty="0" smtClean="0">
                <a:solidFill>
                  <a:srgbClr val="FFFF00"/>
                </a:solidFill>
              </a:rPr>
              <a:t>cink</a:t>
            </a:r>
            <a:r>
              <a:rPr lang="cs-CZ" dirty="0" smtClean="0"/>
              <a:t>, ten, křik, </a:t>
            </a:r>
            <a:r>
              <a:rPr lang="cs-CZ" u="sng" dirty="0" smtClean="0">
                <a:solidFill>
                  <a:srgbClr val="FFFF00"/>
                </a:solidFill>
              </a:rPr>
              <a:t>hurá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píp</a:t>
            </a:r>
            <a:r>
              <a:rPr lang="cs-CZ" dirty="0" smtClean="0"/>
              <a:t>, potom, venku, pípání, </a:t>
            </a:r>
            <a:r>
              <a:rPr lang="cs-CZ" u="sng" dirty="0" smtClean="0">
                <a:solidFill>
                  <a:srgbClr val="FFFF00"/>
                </a:solidFill>
              </a:rPr>
              <a:t>žbluňk</a:t>
            </a:r>
            <a:r>
              <a:rPr lang="cs-CZ" dirty="0" smtClean="0"/>
              <a:t>, naříkat, </a:t>
            </a:r>
            <a:r>
              <a:rPr lang="cs-CZ" u="sng" dirty="0" smtClean="0">
                <a:solidFill>
                  <a:srgbClr val="FFFF00"/>
                </a:solidFill>
              </a:rPr>
              <a:t>ajajaj</a:t>
            </a:r>
            <a:r>
              <a:rPr lang="cs-CZ" dirty="0" smtClean="0"/>
              <a:t>, štěkat, vrzat, </a:t>
            </a:r>
            <a:r>
              <a:rPr lang="cs-CZ" u="sng" dirty="0" smtClean="0">
                <a:solidFill>
                  <a:srgbClr val="FFFF00"/>
                </a:solidFill>
              </a:rPr>
              <a:t>vrz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vrz</a:t>
            </a:r>
            <a:r>
              <a:rPr lang="cs-CZ" dirty="0" smtClean="0"/>
              <a:t>, trubka, </a:t>
            </a:r>
            <a:r>
              <a:rPr lang="cs-CZ" u="sng" dirty="0" smtClean="0">
                <a:solidFill>
                  <a:srgbClr val="FFFF00"/>
                </a:solidFill>
              </a:rPr>
              <a:t>haló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fuj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261414" y="1412776"/>
            <a:ext cx="3096345" cy="4713387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Tx/>
              <a:buChar char="-"/>
            </a:pPr>
            <a:endParaRPr lang="cs-CZ" sz="2800" b="1" dirty="0" smtClean="0"/>
          </a:p>
          <a:p>
            <a:pPr marL="571500" indent="-571500">
              <a:buFontTx/>
              <a:buChar char="-"/>
            </a:pPr>
            <a:r>
              <a:rPr lang="cs-CZ" sz="2800" b="1" dirty="0" smtClean="0"/>
              <a:t>vyjadřují pocity, </a:t>
            </a:r>
          </a:p>
          <a:p>
            <a:pPr marL="0" indent="0">
              <a:buNone/>
            </a:pPr>
            <a:r>
              <a:rPr lang="cs-CZ" sz="2800" b="1" dirty="0" smtClean="0"/>
              <a:t>       nálady, </a:t>
            </a:r>
          </a:p>
          <a:p>
            <a:pPr marL="0" indent="0">
              <a:buNone/>
            </a:pPr>
            <a:r>
              <a:rPr lang="cs-CZ" sz="2800" b="1" dirty="0" smtClean="0"/>
              <a:t>       dojmy</a:t>
            </a:r>
          </a:p>
          <a:p>
            <a:pPr marL="571500" indent="-571500">
              <a:buFontTx/>
              <a:buChar char="-"/>
            </a:pPr>
            <a:endParaRPr lang="cs-CZ" sz="2800" b="1" dirty="0" smtClean="0"/>
          </a:p>
          <a:p>
            <a:pPr marL="571500" indent="-571500">
              <a:buFontTx/>
              <a:buChar char="-"/>
            </a:pPr>
            <a:r>
              <a:rPr lang="cs-CZ" sz="2800" b="1" dirty="0" smtClean="0"/>
              <a:t>označují zvuky</a:t>
            </a: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38926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slouží k prezentaci nového učiva, zápisu do sešitu, pochopení definice a následně k praktickému rozlišení a vyhledání </a:t>
            </a:r>
            <a:r>
              <a:rPr lang="cs-CZ" dirty="0" smtClean="0"/>
              <a:t>citoslovcí </a:t>
            </a:r>
            <a:r>
              <a:rPr lang="cs-CZ" dirty="0"/>
              <a:t>ve </a:t>
            </a:r>
            <a:r>
              <a:rPr lang="cs-CZ" dirty="0" smtClean="0"/>
              <a:t>větných celcích i ve skupině </a:t>
            </a:r>
            <a:r>
              <a:rPr lang="cs-CZ" dirty="0"/>
              <a:t>slov </a:t>
            </a:r>
            <a:r>
              <a:rPr lang="cs-CZ" dirty="0" smtClean="0"/>
              <a:t>jiných </a:t>
            </a:r>
            <a:r>
              <a:rPr lang="cs-CZ" dirty="0"/>
              <a:t>slovních </a:t>
            </a:r>
            <a:r>
              <a:rPr lang="cs-CZ" dirty="0" smtClean="0"/>
              <a:t>druhů.</a:t>
            </a:r>
            <a:endParaRPr lang="cs-CZ" dirty="0"/>
          </a:p>
          <a:p>
            <a:r>
              <a:rPr lang="cs-CZ" dirty="0"/>
              <a:t>Děti po prezentaci, vysvětlení a zápisu do sešitu chodí k tabuli, vyhledají a podtrhávají </a:t>
            </a:r>
            <a:r>
              <a:rPr lang="cs-CZ" dirty="0" smtClean="0"/>
              <a:t>citoslovce ve větách a zapisují je na linky. Věty mohou přepsat do sešitu.</a:t>
            </a:r>
            <a:endParaRPr lang="cs-CZ" dirty="0"/>
          </a:p>
          <a:p>
            <a:r>
              <a:rPr lang="cs-CZ" dirty="0"/>
              <a:t>Poté vyhledávají a podtrhávají </a:t>
            </a:r>
            <a:r>
              <a:rPr lang="cs-CZ" dirty="0" smtClean="0"/>
              <a:t>citoslovce </a:t>
            </a:r>
            <a:r>
              <a:rPr lang="cs-CZ" dirty="0"/>
              <a:t>ve </a:t>
            </a:r>
            <a:r>
              <a:rPr lang="cs-CZ" dirty="0" smtClean="0"/>
              <a:t>skupině slov </a:t>
            </a:r>
            <a:r>
              <a:rPr lang="cs-CZ" dirty="0"/>
              <a:t>na tabuli</a:t>
            </a:r>
            <a:r>
              <a:rPr lang="cs-CZ" dirty="0" smtClean="0"/>
              <a:t>, mohou je vypsat </a:t>
            </a:r>
            <a:r>
              <a:rPr lang="cs-CZ" dirty="0"/>
              <a:t>do </a:t>
            </a:r>
            <a:r>
              <a:rPr lang="cs-CZ" dirty="0" smtClean="0"/>
              <a:t>sešitu a samostatně připsat další citoslovce.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1178</TotalTime>
  <Words>440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10.  Citoslovce</vt:lpstr>
      <vt:lpstr>Prezentace aplikace PowerPoint</vt:lpstr>
      <vt:lpstr>10.  Citoslovce  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133</cp:revision>
  <cp:lastPrinted>2012-06-04T04:01:38Z</cp:lastPrinted>
  <dcterms:created xsi:type="dcterms:W3CDTF">2011-06-20T10:40:08Z</dcterms:created>
  <dcterms:modified xsi:type="dcterms:W3CDTF">2012-06-14T05:26:58Z</dcterms:modified>
</cp:coreProperties>
</file>