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handoutMasterIdLst>
    <p:handoutMasterId r:id="rId9"/>
  </p:handoutMasterIdLst>
  <p:sldIdLst>
    <p:sldId id="256" r:id="rId2"/>
    <p:sldId id="260" r:id="rId3"/>
    <p:sldId id="262" r:id="rId4"/>
    <p:sldId id="263" r:id="rId5"/>
    <p:sldId id="264" r:id="rId6"/>
    <p:sldId id="25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89F7D789-25CD-4CDA-9E73-E05F9B007740}">
          <p14:sldIdLst>
            <p14:sldId id="256"/>
            <p14:sldId id="260"/>
            <p14:sldId id="262"/>
            <p14:sldId id="263"/>
            <p14:sldId id="264"/>
            <p14:sldId id="257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71" autoAdjust="0"/>
  </p:normalViewPr>
  <p:slideViewPr>
    <p:cSldViewPr>
      <p:cViewPr varScale="1">
        <p:scale>
          <a:sx n="66" d="100"/>
          <a:sy n="66" d="100"/>
        </p:scale>
        <p:origin x="-123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36" d="100"/>
          <a:sy n="36" d="100"/>
        </p:scale>
        <p:origin x="-2190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Slatina, okres Nový Jičín,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err="1" smtClean="0"/>
            <a:t>AUTOR</a:t>
          </a:r>
          <a:r>
            <a:rPr lang="cs-CZ" sz="2000" smtClean="0"/>
            <a:t>: Lenka </a:t>
          </a:r>
          <a:r>
            <a:rPr lang="cs-CZ" sz="2000" dirty="0" err="1" smtClean="0"/>
            <a:t>Malčíková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VY_32_INOVACE_37_Předložky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CZ.1.07/1.4.00/21.2288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Jazyk a jazyková komunikace – Český jazyk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Slatina, okres Nový Jičín,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err="1" smtClean="0"/>
            <a:t>AUTOR</a:t>
          </a:r>
          <a:r>
            <a:rPr lang="cs-CZ" sz="2000" kern="1200" smtClean="0"/>
            <a:t>: Lenka </a:t>
          </a:r>
          <a:r>
            <a:rPr lang="cs-CZ" sz="2000" kern="1200" dirty="0" err="1" smtClean="0"/>
            <a:t>Malčíková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VY_32_INOVACE_37_Předložky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Jazyk a jazyková komunikace – Český jazyk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CZ.1.07/1.4.00/21.2288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DDD203-9E57-46B1-84C6-7D0A91B0E16E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573B99-8821-4ABC-A618-0598AA6A18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887313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9234911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Tm="2292">
        <p14:reveal/>
      </p:transition>
    </mc:Choice>
    <mc:Fallback xmlns="">
      <p:transition spd="slow" advTm="229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3568" y="404664"/>
            <a:ext cx="7772400" cy="1470025"/>
          </a:xfrm>
          <a:solidFill>
            <a:schemeClr val="accent6">
              <a:lumMod val="60000"/>
              <a:lumOff val="40000"/>
            </a:schemeClr>
          </a:solidFill>
          <a:ln w="38100">
            <a:solidFill>
              <a:srgbClr val="0070C0"/>
            </a:solidFill>
          </a:ln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tx2"/>
                </a:solidFill>
              </a:rPr>
              <a:t>7.   Předložky</a:t>
            </a:r>
            <a:endParaRPr lang="cs-CZ" sz="4800" b="1" dirty="0">
              <a:solidFill>
                <a:schemeClr val="tx2"/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395536" y="2204864"/>
            <a:ext cx="8496944" cy="4176464"/>
          </a:xfrm>
        </p:spPr>
        <p:txBody>
          <a:bodyPr>
            <a:normAutofit lnSpcReduction="10000"/>
          </a:bodyPr>
          <a:lstStyle/>
          <a:p>
            <a:pPr marL="571500" indent="-571500">
              <a:buFontTx/>
              <a:buChar char="-"/>
            </a:pPr>
            <a:r>
              <a:rPr lang="cs-CZ" sz="3600" b="1" dirty="0" smtClean="0">
                <a:solidFill>
                  <a:srgbClr val="FFFF00"/>
                </a:solidFill>
              </a:rPr>
              <a:t>na</a:t>
            </a:r>
            <a:r>
              <a:rPr lang="cs-CZ" sz="3600" b="1" dirty="0" smtClean="0">
                <a:solidFill>
                  <a:schemeClr val="tx1"/>
                </a:solidFill>
              </a:rPr>
              <a:t>,</a:t>
            </a:r>
            <a:r>
              <a:rPr lang="cs-CZ" sz="3600" b="1" dirty="0" smtClean="0">
                <a:solidFill>
                  <a:srgbClr val="FFFF00"/>
                </a:solidFill>
              </a:rPr>
              <a:t> do</a:t>
            </a:r>
            <a:r>
              <a:rPr lang="cs-CZ" sz="3600" b="1" dirty="0" smtClean="0">
                <a:solidFill>
                  <a:schemeClr val="tx1"/>
                </a:solidFill>
              </a:rPr>
              <a:t>,</a:t>
            </a:r>
            <a:r>
              <a:rPr lang="cs-CZ" sz="3600" b="1" dirty="0" smtClean="0">
                <a:solidFill>
                  <a:srgbClr val="FFFF00"/>
                </a:solidFill>
              </a:rPr>
              <a:t> v </a:t>
            </a:r>
            <a:r>
              <a:rPr lang="cs-CZ" sz="3600" b="1" dirty="0" smtClean="0">
                <a:solidFill>
                  <a:schemeClr val="tx1"/>
                </a:solidFill>
              </a:rPr>
              <a:t>,</a:t>
            </a:r>
            <a:r>
              <a:rPr lang="cs-CZ" sz="3600" b="1" dirty="0" smtClean="0">
                <a:solidFill>
                  <a:srgbClr val="FFFF00"/>
                </a:solidFill>
              </a:rPr>
              <a:t> ve</a:t>
            </a:r>
            <a:r>
              <a:rPr lang="cs-CZ" sz="3600" b="1" dirty="0" smtClean="0">
                <a:solidFill>
                  <a:schemeClr val="tx1"/>
                </a:solidFill>
              </a:rPr>
              <a:t>,</a:t>
            </a:r>
            <a:r>
              <a:rPr lang="cs-CZ" sz="3600" b="1" dirty="0" smtClean="0">
                <a:solidFill>
                  <a:srgbClr val="FFFF00"/>
                </a:solidFill>
              </a:rPr>
              <a:t> z</a:t>
            </a:r>
            <a:r>
              <a:rPr lang="cs-CZ" sz="3600" b="1" dirty="0" smtClean="0">
                <a:solidFill>
                  <a:schemeClr val="tx1"/>
                </a:solidFill>
              </a:rPr>
              <a:t>,</a:t>
            </a:r>
            <a:r>
              <a:rPr lang="cs-CZ" sz="3600" b="1" dirty="0" smtClean="0">
                <a:solidFill>
                  <a:srgbClr val="FFFF00"/>
                </a:solidFill>
              </a:rPr>
              <a:t> ze</a:t>
            </a:r>
            <a:r>
              <a:rPr lang="cs-CZ" sz="3600" b="1" dirty="0" smtClean="0">
                <a:solidFill>
                  <a:schemeClr val="tx1"/>
                </a:solidFill>
              </a:rPr>
              <a:t>,</a:t>
            </a:r>
            <a:r>
              <a:rPr lang="cs-CZ" sz="3600" b="1" dirty="0" smtClean="0">
                <a:solidFill>
                  <a:srgbClr val="FFFF00"/>
                </a:solidFill>
              </a:rPr>
              <a:t> s</a:t>
            </a:r>
            <a:r>
              <a:rPr lang="cs-CZ" sz="3600" b="1" dirty="0" smtClean="0">
                <a:solidFill>
                  <a:schemeClr val="tx1"/>
                </a:solidFill>
              </a:rPr>
              <a:t>,</a:t>
            </a:r>
            <a:r>
              <a:rPr lang="cs-CZ" sz="3600" b="1" dirty="0" smtClean="0">
                <a:solidFill>
                  <a:srgbClr val="FFFF00"/>
                </a:solidFill>
              </a:rPr>
              <a:t> se</a:t>
            </a:r>
            <a:r>
              <a:rPr lang="cs-CZ" sz="3600" b="1" dirty="0" smtClean="0">
                <a:solidFill>
                  <a:schemeClr val="tx1"/>
                </a:solidFill>
              </a:rPr>
              <a:t>,</a:t>
            </a:r>
            <a:r>
              <a:rPr lang="cs-CZ" sz="3600" b="1" dirty="0" smtClean="0">
                <a:solidFill>
                  <a:srgbClr val="FFFF00"/>
                </a:solidFill>
              </a:rPr>
              <a:t> k</a:t>
            </a:r>
            <a:r>
              <a:rPr lang="cs-CZ" sz="3600" b="1" dirty="0" smtClean="0">
                <a:solidFill>
                  <a:schemeClr val="tx1"/>
                </a:solidFill>
              </a:rPr>
              <a:t>,</a:t>
            </a:r>
            <a:r>
              <a:rPr lang="cs-CZ" sz="3600" b="1" dirty="0" smtClean="0">
                <a:solidFill>
                  <a:srgbClr val="FFFF00"/>
                </a:solidFill>
              </a:rPr>
              <a:t> ke</a:t>
            </a:r>
            <a:r>
              <a:rPr lang="cs-CZ" sz="3600" b="1" dirty="0" smtClean="0">
                <a:solidFill>
                  <a:schemeClr val="tx1"/>
                </a:solidFill>
              </a:rPr>
              <a:t>,</a:t>
            </a:r>
            <a:r>
              <a:rPr lang="cs-CZ" sz="3600" b="1" dirty="0" smtClean="0">
                <a:solidFill>
                  <a:srgbClr val="FFFF00"/>
                </a:solidFill>
              </a:rPr>
              <a:t> po</a:t>
            </a:r>
            <a:r>
              <a:rPr lang="cs-CZ" sz="3600" b="1" dirty="0" smtClean="0">
                <a:solidFill>
                  <a:schemeClr val="tx1"/>
                </a:solidFill>
              </a:rPr>
              <a:t>,</a:t>
            </a:r>
            <a:r>
              <a:rPr lang="cs-CZ" sz="3600" b="1" dirty="0" smtClean="0">
                <a:solidFill>
                  <a:srgbClr val="FFFF00"/>
                </a:solidFill>
              </a:rPr>
              <a:t> před</a:t>
            </a:r>
            <a:r>
              <a:rPr lang="cs-CZ" sz="3600" b="1" dirty="0" smtClean="0">
                <a:solidFill>
                  <a:schemeClr val="tx1"/>
                </a:solidFill>
              </a:rPr>
              <a:t>,</a:t>
            </a:r>
            <a:r>
              <a:rPr lang="cs-CZ" sz="3600" b="1" dirty="0" smtClean="0">
                <a:solidFill>
                  <a:srgbClr val="FFFF00"/>
                </a:solidFill>
              </a:rPr>
              <a:t> za</a:t>
            </a:r>
            <a:r>
              <a:rPr lang="cs-CZ" sz="3600" b="1" dirty="0" smtClean="0">
                <a:solidFill>
                  <a:schemeClr val="tx1"/>
                </a:solidFill>
              </a:rPr>
              <a:t>,</a:t>
            </a:r>
            <a:r>
              <a:rPr lang="cs-CZ" sz="3600" b="1" dirty="0" smtClean="0">
                <a:solidFill>
                  <a:srgbClr val="FFFF00"/>
                </a:solidFill>
              </a:rPr>
              <a:t> u</a:t>
            </a:r>
            <a:r>
              <a:rPr lang="cs-CZ" sz="3600" b="1" dirty="0" smtClean="0">
                <a:solidFill>
                  <a:schemeClr val="tx1"/>
                </a:solidFill>
              </a:rPr>
              <a:t>,</a:t>
            </a:r>
            <a:r>
              <a:rPr lang="cs-CZ" sz="3600" b="1" dirty="0" smtClean="0">
                <a:solidFill>
                  <a:srgbClr val="FFFF00"/>
                </a:solidFill>
              </a:rPr>
              <a:t> nad</a:t>
            </a:r>
            <a:r>
              <a:rPr lang="cs-CZ" sz="3600" b="1" dirty="0" smtClean="0">
                <a:solidFill>
                  <a:schemeClr val="tx1"/>
                </a:solidFill>
              </a:rPr>
              <a:t>,</a:t>
            </a:r>
            <a:r>
              <a:rPr lang="cs-CZ" sz="3600" b="1" dirty="0" smtClean="0">
                <a:solidFill>
                  <a:srgbClr val="FFFF00"/>
                </a:solidFill>
              </a:rPr>
              <a:t> o</a:t>
            </a:r>
            <a:r>
              <a:rPr lang="cs-CZ" sz="3600" b="1" dirty="0" smtClean="0">
                <a:solidFill>
                  <a:schemeClr val="tx1"/>
                </a:solidFill>
              </a:rPr>
              <a:t>,</a:t>
            </a:r>
            <a:r>
              <a:rPr lang="cs-CZ" sz="3600" b="1" dirty="0" smtClean="0">
                <a:solidFill>
                  <a:srgbClr val="FFFF00"/>
                </a:solidFill>
              </a:rPr>
              <a:t> pro</a:t>
            </a:r>
            <a:r>
              <a:rPr lang="cs-CZ" sz="3600" b="1" dirty="0" smtClean="0">
                <a:solidFill>
                  <a:schemeClr val="tx1"/>
                </a:solidFill>
              </a:rPr>
              <a:t>,</a:t>
            </a:r>
            <a:r>
              <a:rPr lang="cs-CZ" sz="3600" b="1" dirty="0" smtClean="0">
                <a:solidFill>
                  <a:srgbClr val="FFFF00"/>
                </a:solidFill>
              </a:rPr>
              <a:t> od</a:t>
            </a:r>
            <a:r>
              <a:rPr lang="cs-CZ" sz="3600" b="1" dirty="0" smtClean="0">
                <a:solidFill>
                  <a:schemeClr val="tx1"/>
                </a:solidFill>
              </a:rPr>
              <a:t>,</a:t>
            </a:r>
            <a:r>
              <a:rPr lang="cs-CZ" sz="3600" b="1" dirty="0" smtClean="0">
                <a:solidFill>
                  <a:srgbClr val="FFFF00"/>
                </a:solidFill>
              </a:rPr>
              <a:t> pod</a:t>
            </a:r>
            <a:r>
              <a:rPr lang="cs-CZ" sz="3600" b="1" dirty="0" smtClean="0">
                <a:solidFill>
                  <a:schemeClr val="tx1"/>
                </a:solidFill>
              </a:rPr>
              <a:t>,</a:t>
            </a:r>
            <a:r>
              <a:rPr lang="cs-CZ" sz="3600" b="1" dirty="0" smtClean="0">
                <a:solidFill>
                  <a:srgbClr val="FFFF00"/>
                </a:solidFill>
              </a:rPr>
              <a:t> přes</a:t>
            </a:r>
            <a:r>
              <a:rPr lang="cs-CZ" sz="3600" b="1" dirty="0" smtClean="0">
                <a:solidFill>
                  <a:schemeClr val="tx1"/>
                </a:solidFill>
              </a:rPr>
              <a:t>,</a:t>
            </a:r>
            <a:r>
              <a:rPr lang="cs-CZ" sz="3600" b="1" dirty="0" smtClean="0">
                <a:solidFill>
                  <a:srgbClr val="FFFF00"/>
                </a:solidFill>
              </a:rPr>
              <a:t> mezi</a:t>
            </a:r>
            <a:r>
              <a:rPr lang="cs-CZ" sz="3600" b="1" dirty="0" smtClean="0">
                <a:solidFill>
                  <a:schemeClr val="tx1"/>
                </a:solidFill>
              </a:rPr>
              <a:t>,</a:t>
            </a:r>
            <a:r>
              <a:rPr lang="cs-CZ" sz="3600" b="1" dirty="0" smtClean="0">
                <a:solidFill>
                  <a:srgbClr val="FFFF00"/>
                </a:solidFill>
              </a:rPr>
              <a:t> vedle</a:t>
            </a:r>
            <a:r>
              <a:rPr lang="cs-CZ" sz="3600" b="1" dirty="0" smtClean="0">
                <a:solidFill>
                  <a:schemeClr val="tx1"/>
                </a:solidFill>
              </a:rPr>
              <a:t>,</a:t>
            </a:r>
            <a:r>
              <a:rPr lang="cs-CZ" sz="3600" b="1" dirty="0" smtClean="0">
                <a:solidFill>
                  <a:srgbClr val="FFFF00"/>
                </a:solidFill>
              </a:rPr>
              <a:t> kolem</a:t>
            </a:r>
            <a:r>
              <a:rPr lang="cs-CZ" sz="3600" b="1" dirty="0" smtClean="0">
                <a:solidFill>
                  <a:schemeClr val="tx1"/>
                </a:solidFill>
              </a:rPr>
              <a:t>,</a:t>
            </a:r>
            <a:r>
              <a:rPr lang="cs-CZ" sz="3600" b="1" dirty="0" smtClean="0">
                <a:solidFill>
                  <a:srgbClr val="FFFF00"/>
                </a:solidFill>
              </a:rPr>
              <a:t> proti</a:t>
            </a:r>
            <a:r>
              <a:rPr lang="cs-CZ" sz="3600" b="1" dirty="0" smtClean="0">
                <a:solidFill>
                  <a:schemeClr val="tx1"/>
                </a:solidFill>
              </a:rPr>
              <a:t>,</a:t>
            </a:r>
            <a:r>
              <a:rPr lang="cs-CZ" sz="3600" b="1" dirty="0" smtClean="0">
                <a:solidFill>
                  <a:srgbClr val="FFFF00"/>
                </a:solidFill>
              </a:rPr>
              <a:t> bez</a:t>
            </a:r>
          </a:p>
          <a:p>
            <a:pPr marL="571500" indent="-571500">
              <a:buFontTx/>
              <a:buChar char="-"/>
            </a:pPr>
            <a:endParaRPr lang="cs-CZ" sz="3600" b="1" dirty="0" smtClean="0">
              <a:solidFill>
                <a:schemeClr val="tx1"/>
              </a:solidFill>
            </a:endParaRPr>
          </a:p>
          <a:p>
            <a:pPr marL="571500" indent="-571500">
              <a:buFontTx/>
              <a:buChar char="-"/>
            </a:pPr>
            <a:r>
              <a:rPr lang="cs-CZ" sz="3600" b="1" dirty="0" smtClean="0">
                <a:solidFill>
                  <a:schemeClr val="tx1"/>
                </a:solidFill>
              </a:rPr>
              <a:t>pojí </a:t>
            </a:r>
            <a:r>
              <a:rPr lang="cs-CZ" sz="3600" b="1" dirty="0" smtClean="0">
                <a:solidFill>
                  <a:schemeClr val="tx1"/>
                </a:solidFill>
              </a:rPr>
              <a:t>se se jmény</a:t>
            </a:r>
          </a:p>
          <a:p>
            <a:pPr marL="571500" indent="-571500">
              <a:buFontTx/>
              <a:buChar char="-"/>
            </a:pPr>
            <a:r>
              <a:rPr lang="cs-CZ" sz="3600" b="1" dirty="0">
                <a:solidFill>
                  <a:schemeClr val="tx1"/>
                </a:solidFill>
              </a:rPr>
              <a:t>j</a:t>
            </a:r>
            <a:r>
              <a:rPr lang="cs-CZ" sz="3600" b="1" dirty="0" smtClean="0">
                <a:solidFill>
                  <a:schemeClr val="tx1"/>
                </a:solidFill>
              </a:rPr>
              <a:t>sou to slova </a:t>
            </a:r>
            <a:r>
              <a:rPr lang="cs-CZ" sz="3600" b="1" u="sng" dirty="0" smtClean="0">
                <a:solidFill>
                  <a:schemeClr val="tx1"/>
                </a:solidFill>
              </a:rPr>
              <a:t>neohebná</a:t>
            </a:r>
            <a:r>
              <a:rPr lang="cs-CZ" sz="3600" b="1" dirty="0" smtClean="0">
                <a:solidFill>
                  <a:schemeClr val="tx1"/>
                </a:solidFill>
              </a:rPr>
              <a:t> – nemohou měnit svůj </a:t>
            </a:r>
            <a:r>
              <a:rPr lang="cs-CZ" sz="3600" b="1" dirty="0">
                <a:solidFill>
                  <a:schemeClr val="tx1"/>
                </a:solidFill>
              </a:rPr>
              <a:t>t</a:t>
            </a:r>
            <a:r>
              <a:rPr lang="cs-CZ" sz="3600" b="1" dirty="0" smtClean="0">
                <a:solidFill>
                  <a:schemeClr val="tx1"/>
                </a:solidFill>
              </a:rPr>
              <a:t>var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5487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2"/>
          <p:cNvSpPr txBox="1">
            <a:spLocks/>
          </p:cNvSpPr>
          <p:nvPr/>
        </p:nvSpPr>
        <p:spPr>
          <a:xfrm>
            <a:off x="457200" y="1600200"/>
            <a:ext cx="8229600" cy="5141168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Děti šly do školy. Pojedeme kolem lesa. </a:t>
            </a:r>
            <a:r>
              <a:rPr lang="cs-CZ" dirty="0" smtClean="0"/>
              <a:t>Z budky vyletěl špaček. Čteme si O třech přadlenách. Uvidíme se za týden. Se sestrou jsme si hodně podobné. Nebojujte proti sobě. Mám pro tebe dárek. Půjdeš tam bez rodičů? Zastavil u našeho domu. Mezi mraky prosvítalo slunce. S kamarády jsme seděli na mezi. Schoval jsem se pod stolem.</a:t>
            </a:r>
            <a:endParaRPr lang="cs-CZ" dirty="0" smtClean="0"/>
          </a:p>
          <a:p>
            <a:endParaRPr lang="cs-CZ" sz="2800" dirty="0" smtClean="0"/>
          </a:p>
          <a:p>
            <a:r>
              <a:rPr lang="cs-CZ" sz="2800" dirty="0" smtClean="0"/>
              <a:t>______________________________________________</a:t>
            </a:r>
            <a:endParaRPr lang="cs-CZ" sz="2800" dirty="0" smtClean="0"/>
          </a:p>
          <a:p>
            <a:endParaRPr lang="cs-CZ" sz="2800" dirty="0" smtClean="0"/>
          </a:p>
          <a:p>
            <a:r>
              <a:rPr lang="cs-CZ" sz="2800" u="sng" dirty="0"/>
              <a:t>d</a:t>
            </a:r>
            <a:r>
              <a:rPr lang="cs-CZ" sz="2800" u="sng" dirty="0" smtClean="0"/>
              <a:t>o, kolem, z, o, za, se, proti, pro, bez, u, mezi, s, na, pod                        </a:t>
            </a:r>
            <a:endParaRPr lang="cs-CZ" sz="2800" u="sng" dirty="0" smtClean="0"/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rgbClr val="0070C0"/>
            </a:solidFill>
          </a:ln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dirty="0" smtClean="0">
                <a:solidFill>
                  <a:schemeClr val="tx2"/>
                </a:solidFill>
              </a:rPr>
              <a:t>Vyhledej a podtrhni </a:t>
            </a:r>
            <a:r>
              <a:rPr lang="cs-CZ" sz="3200" b="1" dirty="0" smtClean="0">
                <a:solidFill>
                  <a:schemeClr val="tx2"/>
                </a:solidFill>
              </a:rPr>
              <a:t>předložky</a:t>
            </a:r>
            <a:r>
              <a:rPr lang="cs-CZ" sz="3200" b="1" dirty="0" smtClean="0">
                <a:solidFill>
                  <a:schemeClr val="tx2"/>
                </a:solidFill>
              </a:rPr>
              <a:t> </a:t>
            </a:r>
            <a:r>
              <a:rPr lang="cs-CZ" sz="3200" b="1" dirty="0" smtClean="0">
                <a:solidFill>
                  <a:schemeClr val="tx2"/>
                </a:solidFill>
              </a:rPr>
              <a:t>ve větách a vypiš je na linku pod textem.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18867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251520" y="332656"/>
            <a:ext cx="3080321" cy="79208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rgbClr val="0070C0"/>
            </a:solidFill>
          </a:ln>
        </p:spPr>
        <p:txBody>
          <a:bodyPr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solidFill>
                  <a:schemeClr val="tx2"/>
                </a:solidFill>
              </a:rPr>
              <a:t>7. Předložky  </a:t>
            </a:r>
            <a:endParaRPr lang="cs-CZ" sz="4000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3"/>
          <p:cNvSpPr txBox="1">
            <a:spLocks/>
          </p:cNvSpPr>
          <p:nvPr/>
        </p:nvSpPr>
        <p:spPr>
          <a:xfrm>
            <a:off x="3536043" y="273049"/>
            <a:ext cx="5317430" cy="5853113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Vyhledej a </a:t>
            </a:r>
            <a:r>
              <a:rPr lang="cs-CZ" u="sng" dirty="0" smtClean="0"/>
              <a:t>podtrhni předložky</a:t>
            </a:r>
            <a:r>
              <a:rPr lang="cs-CZ" dirty="0" smtClean="0"/>
              <a:t> ve skupině slov:</a:t>
            </a:r>
          </a:p>
          <a:p>
            <a:endParaRPr lang="cs-CZ" dirty="0" smtClean="0"/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ke, strom, on, nad, vlnky, hurá, přes, tenkrát, za, brr, mňam, míč, i, hop, skok, skákat, a, aby, achich, sedmý, kolem, veselý, cink, ten, ve, hurá, po, potom, venku, pípání, žbluňk, proti, naříkat, o, ajajaj, štěkat, mezi, trubka, haló, vedle, fuj, moc, ani</a:t>
            </a:r>
            <a:endParaRPr lang="cs-CZ" dirty="0"/>
          </a:p>
        </p:txBody>
      </p:sp>
      <p:sp>
        <p:nvSpPr>
          <p:cNvPr id="4" name="Zástupný symbol pro text 4"/>
          <p:cNvSpPr txBox="1">
            <a:spLocks/>
          </p:cNvSpPr>
          <p:nvPr/>
        </p:nvSpPr>
        <p:spPr>
          <a:xfrm>
            <a:off x="251520" y="1412776"/>
            <a:ext cx="3096345" cy="4713387"/>
          </a:xfrm>
          <a:prstGeom prst="rect">
            <a:avLst/>
          </a:prstGeom>
          <a:ln w="38100">
            <a:solidFill>
              <a:schemeClr val="accent6"/>
            </a:solidFill>
          </a:ln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800" b="1" dirty="0" smtClean="0"/>
          </a:p>
          <a:p>
            <a:r>
              <a:rPr lang="cs-CZ" sz="3600" b="1" dirty="0"/>
              <a:t>p</a:t>
            </a:r>
            <a:r>
              <a:rPr lang="cs-CZ" sz="3600" b="1" dirty="0" smtClean="0"/>
              <a:t>ojí se</a:t>
            </a:r>
          </a:p>
          <a:p>
            <a:pPr marL="0" indent="0"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se jmény</a:t>
            </a:r>
          </a:p>
          <a:p>
            <a:pPr marL="0" indent="0">
              <a:buNone/>
            </a:pPr>
            <a:endParaRPr lang="cs-CZ" sz="3600" b="1" dirty="0"/>
          </a:p>
          <a:p>
            <a:pPr marL="0" indent="0">
              <a:buNone/>
            </a:pP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41029146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251520" y="332656"/>
            <a:ext cx="3080321" cy="79208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rgbClr val="0070C0"/>
            </a:solidFill>
          </a:ln>
        </p:spPr>
        <p:txBody>
          <a:bodyPr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solidFill>
                  <a:schemeClr val="tx2"/>
                </a:solidFill>
              </a:rPr>
              <a:t>7. Předložky  </a:t>
            </a:r>
            <a:endParaRPr lang="cs-CZ" sz="4000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3"/>
          <p:cNvSpPr txBox="1">
            <a:spLocks/>
          </p:cNvSpPr>
          <p:nvPr/>
        </p:nvSpPr>
        <p:spPr>
          <a:xfrm>
            <a:off x="3575050" y="273050"/>
            <a:ext cx="5317430" cy="6180286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Vyhledej a </a:t>
            </a:r>
            <a:r>
              <a:rPr lang="cs-CZ" u="sng" dirty="0" smtClean="0"/>
              <a:t>podtrhni předložky</a:t>
            </a:r>
            <a:r>
              <a:rPr lang="cs-CZ" dirty="0" smtClean="0"/>
              <a:t> ve skupině slov:</a:t>
            </a:r>
          </a:p>
          <a:p>
            <a:r>
              <a:rPr lang="cs-CZ" u="sng" dirty="0" smtClean="0"/>
              <a:t>Řešení: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>
                <a:solidFill>
                  <a:srgbClr val="FFFF00"/>
                </a:solidFill>
              </a:rPr>
              <a:t>ke</a:t>
            </a:r>
            <a:r>
              <a:rPr lang="cs-CZ" dirty="0" smtClean="0"/>
              <a:t>, strom, on, </a:t>
            </a:r>
            <a:r>
              <a:rPr lang="cs-CZ" dirty="0" smtClean="0">
                <a:solidFill>
                  <a:srgbClr val="FFFF00"/>
                </a:solidFill>
              </a:rPr>
              <a:t>nad</a:t>
            </a:r>
            <a:r>
              <a:rPr lang="cs-CZ" dirty="0" smtClean="0"/>
              <a:t>, vlnky, hurá, přes, tenkrát, </a:t>
            </a:r>
            <a:r>
              <a:rPr lang="cs-CZ" dirty="0" smtClean="0">
                <a:solidFill>
                  <a:srgbClr val="FFFF00"/>
                </a:solidFill>
              </a:rPr>
              <a:t>za</a:t>
            </a:r>
            <a:r>
              <a:rPr lang="cs-CZ" dirty="0" smtClean="0"/>
              <a:t>, brr, mňam, míč, i, hop, skok, skákat, a, aby, achich, sedmý, </a:t>
            </a:r>
            <a:r>
              <a:rPr lang="cs-CZ" dirty="0" smtClean="0">
                <a:solidFill>
                  <a:srgbClr val="FFFF00"/>
                </a:solidFill>
              </a:rPr>
              <a:t>kolem</a:t>
            </a:r>
            <a:r>
              <a:rPr lang="cs-CZ" dirty="0" smtClean="0"/>
              <a:t>, veselý, cink, ten, </a:t>
            </a:r>
            <a:r>
              <a:rPr lang="cs-CZ" dirty="0" smtClean="0">
                <a:solidFill>
                  <a:srgbClr val="FFFF00"/>
                </a:solidFill>
              </a:rPr>
              <a:t>ve</a:t>
            </a:r>
            <a:r>
              <a:rPr lang="cs-CZ" dirty="0" smtClean="0"/>
              <a:t>, hurá, </a:t>
            </a:r>
            <a:r>
              <a:rPr lang="cs-CZ" dirty="0" smtClean="0">
                <a:solidFill>
                  <a:srgbClr val="FFFF00"/>
                </a:solidFill>
              </a:rPr>
              <a:t>po</a:t>
            </a:r>
            <a:r>
              <a:rPr lang="cs-CZ" dirty="0" smtClean="0"/>
              <a:t>, potom, venku, pípání, žbluňk, </a:t>
            </a:r>
            <a:r>
              <a:rPr lang="cs-CZ" dirty="0" smtClean="0">
                <a:solidFill>
                  <a:srgbClr val="FFFF00"/>
                </a:solidFill>
              </a:rPr>
              <a:t>proti</a:t>
            </a:r>
            <a:r>
              <a:rPr lang="cs-CZ" dirty="0" smtClean="0"/>
              <a:t>, naříkat, </a:t>
            </a:r>
            <a:r>
              <a:rPr lang="cs-CZ" dirty="0" smtClean="0">
                <a:solidFill>
                  <a:srgbClr val="FFFF00"/>
                </a:solidFill>
              </a:rPr>
              <a:t>o</a:t>
            </a:r>
            <a:r>
              <a:rPr lang="cs-CZ" dirty="0" smtClean="0"/>
              <a:t>, ajajaj, štěkat, mezi, trubka, haló, </a:t>
            </a:r>
            <a:r>
              <a:rPr lang="cs-CZ" dirty="0" smtClean="0">
                <a:solidFill>
                  <a:srgbClr val="FFFF00"/>
                </a:solidFill>
              </a:rPr>
              <a:t>vedle</a:t>
            </a:r>
            <a:r>
              <a:rPr lang="cs-CZ" dirty="0" smtClean="0"/>
              <a:t>, fuj, moc, ani</a:t>
            </a:r>
            <a:endParaRPr lang="cs-CZ" dirty="0"/>
          </a:p>
        </p:txBody>
      </p:sp>
      <p:sp>
        <p:nvSpPr>
          <p:cNvPr id="4" name="Zástupný symbol pro text 4"/>
          <p:cNvSpPr txBox="1">
            <a:spLocks/>
          </p:cNvSpPr>
          <p:nvPr/>
        </p:nvSpPr>
        <p:spPr>
          <a:xfrm>
            <a:off x="251520" y="1412775"/>
            <a:ext cx="3096345" cy="4713387"/>
          </a:xfrm>
          <a:prstGeom prst="rect">
            <a:avLst/>
          </a:prstGeom>
          <a:ln w="38100">
            <a:solidFill>
              <a:schemeClr val="accent6"/>
            </a:solidFill>
          </a:ln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800" b="1" dirty="0" smtClean="0"/>
          </a:p>
          <a:p>
            <a:r>
              <a:rPr lang="cs-CZ" sz="3600" b="1" dirty="0"/>
              <a:t>p</a:t>
            </a:r>
            <a:r>
              <a:rPr lang="cs-CZ" sz="3600" b="1" dirty="0" smtClean="0"/>
              <a:t>ojí se</a:t>
            </a:r>
          </a:p>
          <a:p>
            <a:pPr marL="0" indent="0"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se jmény</a:t>
            </a:r>
          </a:p>
          <a:p>
            <a:pPr marL="0" indent="0">
              <a:buNone/>
            </a:pPr>
            <a:endParaRPr lang="cs-CZ" sz="3600" b="1" dirty="0"/>
          </a:p>
          <a:p>
            <a:pPr marL="0" indent="0">
              <a:buNone/>
            </a:pP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1725400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/>
              <a:t>Materiál slouží k prezentaci nového učiva, zápisu do sešitu, pochopení definice a následně k praktickému rozlišení a vyhledání </a:t>
            </a:r>
            <a:r>
              <a:rPr lang="cs-CZ" dirty="0" smtClean="0"/>
              <a:t>předložek ve </a:t>
            </a:r>
            <a:r>
              <a:rPr lang="cs-CZ" dirty="0"/>
              <a:t>větných celcích i ve skupině slov jiných slovních druhů.</a:t>
            </a:r>
          </a:p>
          <a:p>
            <a:r>
              <a:rPr lang="cs-CZ" dirty="0"/>
              <a:t>Děti po prezentaci, vysvětlení a zápisu do sešitu chodí k tabuli, vyhledají a podtrhávají </a:t>
            </a:r>
            <a:r>
              <a:rPr lang="cs-CZ" dirty="0" smtClean="0"/>
              <a:t>předložky </a:t>
            </a:r>
            <a:r>
              <a:rPr lang="cs-CZ" dirty="0"/>
              <a:t>ve větách a zapisují je na linky. Věty mohou přepsat do sešitu.</a:t>
            </a:r>
          </a:p>
          <a:p>
            <a:r>
              <a:rPr lang="cs-CZ" dirty="0"/>
              <a:t>Poté vyhledávají a podtrhávají </a:t>
            </a:r>
            <a:r>
              <a:rPr lang="cs-CZ" dirty="0" smtClean="0"/>
              <a:t>předložky </a:t>
            </a:r>
            <a:r>
              <a:rPr lang="cs-CZ" dirty="0"/>
              <a:t>ve skupině slov na tabuli, mohou je vypsat do sešitu a samostatně připsat další </a:t>
            </a:r>
            <a:r>
              <a:rPr lang="cs-CZ" dirty="0" smtClean="0"/>
              <a:t>předložky.</a:t>
            </a:r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996</TotalTime>
  <Words>503</Words>
  <Application>Microsoft Office PowerPoint</Application>
  <PresentationFormat>Předvádění na obrazovce (4:3)</PresentationFormat>
  <Paragraphs>35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7.   Předložky</vt:lpstr>
      <vt:lpstr>Prezentace aplikace PowerPoint</vt:lpstr>
      <vt:lpstr>Prezentace aplikace PowerPoint</vt:lpstr>
      <vt:lpstr>Prezentace aplikace PowerPoint</vt:lpstr>
      <vt:lpstr>ANOTACE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admin</cp:lastModifiedBy>
  <cp:revision>122</cp:revision>
  <cp:lastPrinted>2012-06-04T04:01:38Z</cp:lastPrinted>
  <dcterms:created xsi:type="dcterms:W3CDTF">2011-06-20T10:40:08Z</dcterms:created>
  <dcterms:modified xsi:type="dcterms:W3CDTF">2012-06-14T05:26:54Z</dcterms:modified>
</cp:coreProperties>
</file>