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67" r:id="rId2"/>
    <p:sldId id="268" r:id="rId3"/>
    <p:sldId id="256" r:id="rId4"/>
    <p:sldId id="257" r:id="rId5"/>
    <p:sldId id="263" r:id="rId6"/>
    <p:sldId id="262" r:id="rId7"/>
    <p:sldId id="270" r:id="rId8"/>
    <p:sldId id="258" r:id="rId9"/>
    <p:sldId id="260" r:id="rId10"/>
    <p:sldId id="261" r:id="rId11"/>
    <p:sldId id="271" r:id="rId12"/>
    <p:sldId id="259" r:id="rId13"/>
    <p:sldId id="264" r:id="rId14"/>
    <p:sldId id="265" r:id="rId15"/>
    <p:sldId id="266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30701"/>
    <a:srgbClr val="040668"/>
    <a:srgbClr val="BDBAE6"/>
    <a:srgbClr val="DAC1DF"/>
    <a:srgbClr val="921F0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0" autoAdjust="0"/>
    <p:restoredTop sz="94660"/>
  </p:normalViewPr>
  <p:slideViewPr>
    <p:cSldViewPr>
      <p:cViewPr>
        <p:scale>
          <a:sx n="100" d="100"/>
          <a:sy n="100" d="100"/>
        </p:scale>
        <p:origin x="-474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4ACF9-F8C2-43EE-BF4E-49A073207E0A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D2E087-76FB-4703-B9EE-1CF208D17E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327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9C81D87-2827-403B-957B-F96E818B557F}" type="datetimeFigureOut">
              <a:rPr lang="cs-CZ" smtClean="0"/>
              <a:pPr/>
              <a:t>21.8.2012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59CA2B4-D3CD-44A3-B1F3-8B25AF868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1785926"/>
            <a:ext cx="8858312" cy="178595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  <a:t>Název školy</a:t>
            </a:r>
            <a:r>
              <a:rPr lang="cs-CZ" sz="1800" b="1" dirty="0" smtClean="0">
                <a:solidFill>
                  <a:schemeClr val="tx1"/>
                </a:solidFill>
                <a:latin typeface="Arial Narrow" pitchFamily="34" charset="0"/>
              </a:rPr>
              <a:t>			Základní škola Jičín, Husova 170</a:t>
            </a:r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  <a:t>Číslo projektu	 		</a:t>
            </a:r>
            <a:r>
              <a:rPr lang="cs-CZ" sz="1800" b="1" dirty="0" smtClean="0">
                <a:solidFill>
                  <a:schemeClr val="tx1"/>
                </a:solidFill>
                <a:latin typeface="Arial Narrow" pitchFamily="34" charset="0"/>
              </a:rPr>
              <a:t>CZ.1.07/1.4.00/21.2862</a:t>
            </a:r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Arial Narrow" pitchFamily="34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  <a:cs typeface="Arial" pitchFamily="34" charset="0"/>
              </a:rPr>
              <a:t>Číslo a název klíčové aktivity</a:t>
            </a:r>
            <a:r>
              <a:rPr lang="cs-CZ" sz="1800" b="1" dirty="0" smtClean="0">
                <a:solidFill>
                  <a:schemeClr val="tx1"/>
                </a:solidFill>
                <a:latin typeface="Arial Narrow" pitchFamily="34" charset="0"/>
              </a:rPr>
              <a:t>	3.2 Inovace a zkvalitnění 							výuky prostřednictvím ICT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</a:br>
            <a:endParaRPr lang="cs-CZ" sz="1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886200"/>
            <a:ext cx="8429684" cy="175260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Internet	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</a:t>
            </a:r>
            <a:r>
              <a:rPr lang="cs-CZ" sz="2800" dirty="0" smtClean="0"/>
              <a:t>Y_32_INOVACE_VII_3_11</a:t>
            </a:r>
          </a:p>
          <a:p>
            <a:pPr algn="l"/>
            <a:endParaRPr lang="cs-CZ" sz="4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	VII.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3.	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Pořadové číslo DUM:11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14290"/>
            <a:ext cx="8101042" cy="2571768"/>
          </a:xfrm>
        </p:spPr>
        <p:txBody>
          <a:bodyPr anchor="t">
            <a:normAutofit fontScale="90000"/>
          </a:bodyPr>
          <a:lstStyle/>
          <a:p>
            <a:r>
              <a:rPr lang="cs-CZ" sz="3100" dirty="0" smtClean="0">
                <a:solidFill>
                  <a:schemeClr val="tx1"/>
                </a:solidFill>
                <a:effectLst>
                  <a:reflection blurRad="12000" stA="25000" endPos="49000" dist="5000" dir="5400000" sy="-100000" algn="bl" rotWithShape="0"/>
                </a:effectLst>
              </a:rPr>
              <a:t>Anotace: Prezentace seznamuje </a:t>
            </a:r>
            <a:br>
              <a:rPr lang="cs-CZ" sz="3100" dirty="0" smtClean="0">
                <a:solidFill>
                  <a:schemeClr val="tx1"/>
                </a:solidFill>
                <a:effectLst>
                  <a:reflection blurRad="12000" stA="25000" endPos="49000" dist="5000" dir="5400000" sy="-100000" algn="bl" rotWithShape="0"/>
                </a:effectLst>
              </a:rPr>
            </a:br>
            <a:r>
              <a:rPr lang="cs-CZ" sz="3100" dirty="0" smtClean="0">
                <a:solidFill>
                  <a:schemeClr val="tx1"/>
                </a:solidFill>
                <a:effectLst>
                  <a:reflection blurRad="12000" stA="25000" endPos="49000" dist="5000" dir="5400000" sy="-100000" algn="bl" rotWithShape="0"/>
                </a:effectLst>
              </a:rPr>
              <a:t>s internetem jako celosvětovým propojením sítí, s úlohou prohlížečů a vyhledávačů </a:t>
            </a:r>
            <a:br>
              <a:rPr lang="cs-CZ" sz="3100" dirty="0" smtClean="0">
                <a:solidFill>
                  <a:schemeClr val="tx1"/>
                </a:solidFill>
                <a:effectLst>
                  <a:reflection blurRad="12000" stA="25000" endPos="49000" dist="5000" dir="5400000" sy="-100000" algn="bl" rotWithShape="0"/>
                </a:effectLst>
              </a:rPr>
            </a:br>
            <a:r>
              <a:rPr lang="cs-CZ" sz="3100" dirty="0" smtClean="0">
                <a:solidFill>
                  <a:schemeClr val="tx1"/>
                </a:solidFill>
                <a:effectLst>
                  <a:reflection blurRad="12000" stA="25000" endPos="49000" dist="5000" dir="5400000" sy="-100000" algn="bl" rotWithShape="0"/>
                </a:effectLst>
              </a:rPr>
              <a:t>a  se zadáváním internetové adresy.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358246" cy="2638428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2400" b="1" dirty="0" smtClean="0">
                <a:solidFill>
                  <a:schemeClr val="tx1"/>
                </a:solidFill>
              </a:rPr>
              <a:t>		Výukový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2400" b="1" dirty="0" smtClean="0">
                <a:solidFill>
                  <a:schemeClr val="tx1"/>
                </a:solidFill>
              </a:rPr>
              <a:t>		12 - 13 let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Klíčová slova:</a:t>
            </a:r>
            <a:r>
              <a:rPr lang="cs-CZ" sz="2400" b="1" dirty="0" smtClean="0">
                <a:solidFill>
                  <a:schemeClr val="tx1"/>
                </a:solidFill>
              </a:rPr>
              <a:t>			</a:t>
            </a:r>
            <a:r>
              <a:rPr lang="cs-CZ" sz="2400" b="1" dirty="0" smtClean="0"/>
              <a:t> 	Internet. Internetové 						prohlížeče a vyhledávače</a:t>
            </a:r>
          </a:p>
          <a:p>
            <a:r>
              <a:rPr lang="cs-CZ" sz="2400" b="1" dirty="0" smtClean="0"/>
              <a:t>, 					internetová adresa.</a:t>
            </a:r>
            <a:endParaRPr lang="cs-CZ" sz="2400" dirty="0"/>
          </a:p>
        </p:txBody>
      </p:sp>
    </p:spTree>
  </p:cSld>
  <p:clrMapOvr>
    <a:masterClrMapping/>
  </p:clrMapOvr>
  <p:transition advClick="0" advTm="28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2">
                <a:tint val="43000"/>
                <a:satMod val="1550000"/>
              </a:schemeClr>
            </a:gs>
            <a:gs pos="1000">
              <a:schemeClr val="bg2">
                <a:tint val="48000"/>
                <a:satMod val="1550000"/>
              </a:schemeClr>
            </a:gs>
            <a:gs pos="90000">
              <a:schemeClr val="bg2">
                <a:shade val="18000"/>
                <a:satMod val="275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666" y="2348880"/>
            <a:ext cx="7632848" cy="3528392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Je celosvětové propojení počítačových sítí.</a:t>
            </a:r>
          </a:p>
          <a:p>
            <a:endParaRPr lang="cs-CZ" sz="3200" dirty="0" smtClean="0"/>
          </a:p>
          <a:p>
            <a:r>
              <a:rPr lang="cs-CZ" sz="3200" dirty="0" smtClean="0"/>
              <a:t>Každý  server má svou adresu.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408713"/>
            <a:ext cx="56108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 smtClean="0">
                <a:ln w="18000">
                  <a:solidFill>
                    <a:srgbClr val="C0504D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Internet</a:t>
            </a:r>
            <a:endParaRPr lang="cs-CZ" sz="6000" b="1" dirty="0">
              <a:ln w="18000">
                <a:solidFill>
                  <a:srgbClr val="C0504D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069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5"/>
            <a:ext cx="8062664" cy="3195786"/>
          </a:xfrm>
        </p:spPr>
        <p:txBody>
          <a:bodyPr>
            <a:noAutofit/>
          </a:bodyPr>
          <a:lstStyle/>
          <a:p>
            <a:r>
              <a:rPr lang="cs-CZ" sz="4000" dirty="0" smtClean="0"/>
              <a:t>Pro  připojení potřebujeme například počítač s potřebným vybavením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připojení k internetu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000" dirty="0" smtClean="0"/>
              <a:t>(Nejčastěji používané možnosti připojení počítače k Internetu jsou bezdrátová datová síť, telefonní linka, kabelová přípojka. Používají se i další </a:t>
            </a:r>
            <a:r>
              <a:rPr lang="cs-CZ" sz="2000" dirty="0" smtClean="0"/>
              <a:t>možnosti).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469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8229600" cy="2167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PRÁCI </a:t>
            </a:r>
            <a:r>
              <a:rPr lang="cs-CZ" dirty="0" err="1" smtClean="0"/>
              <a:t>nA</a:t>
            </a:r>
            <a:r>
              <a:rPr lang="cs-CZ" dirty="0" smtClean="0"/>
              <a:t> INTERNETU umožňují internetové prohlížeče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000372"/>
            <a:ext cx="6257528" cy="214314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Nejznámější jsou:</a:t>
            </a:r>
            <a:br>
              <a:rPr lang="cs-CZ" sz="4000" dirty="0" smtClean="0"/>
            </a:br>
            <a:r>
              <a:rPr lang="cs-CZ" sz="4400" dirty="0" smtClean="0">
                <a:solidFill>
                  <a:schemeClr val="bg1"/>
                </a:solidFill>
              </a:rPr>
              <a:t>Internet Explorer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br>
              <a:rPr lang="cs-CZ" sz="4000" dirty="0" smtClean="0">
                <a:solidFill>
                  <a:schemeClr val="bg1"/>
                </a:solidFill>
              </a:rPr>
            </a:br>
            <a:r>
              <a:rPr lang="cs-CZ" sz="4400" dirty="0" err="1" smtClean="0">
                <a:solidFill>
                  <a:schemeClr val="bg1"/>
                </a:solidFill>
              </a:rPr>
              <a:t>Mozilla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4400" dirty="0" err="1" smtClean="0">
                <a:solidFill>
                  <a:schemeClr val="bg1"/>
                </a:solidFill>
              </a:rPr>
              <a:t>Firefox</a:t>
            </a:r>
            <a:endParaRPr lang="cs-CZ" sz="4400" dirty="0" smtClean="0">
              <a:solidFill>
                <a:schemeClr val="bg1"/>
              </a:solidFill>
            </a:endParaRPr>
          </a:p>
          <a:p>
            <a:pPr algn="ctr"/>
            <a:r>
              <a:rPr lang="cs-CZ" sz="4400" dirty="0" err="1" smtClean="0">
                <a:solidFill>
                  <a:schemeClr val="bg1"/>
                </a:solidFill>
              </a:rPr>
              <a:t>Google</a:t>
            </a:r>
            <a:r>
              <a:rPr lang="cs-CZ" sz="4400" dirty="0" smtClean="0">
                <a:solidFill>
                  <a:schemeClr val="bg1"/>
                </a:solidFill>
              </a:rPr>
              <a:t> Chrome</a:t>
            </a:r>
            <a:endParaRPr lang="cs-CZ" sz="4000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5715016"/>
            <a:ext cx="1000132" cy="900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8239">
            <a:off x="1861545" y="5647489"/>
            <a:ext cx="185737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0318440">
            <a:off x="6781224" y="5635392"/>
            <a:ext cx="1651351" cy="674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2764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006" y="404664"/>
            <a:ext cx="7772400" cy="2880320"/>
          </a:xfrm>
        </p:spPr>
        <p:txBody>
          <a:bodyPr/>
          <a:lstStyle/>
          <a:p>
            <a:r>
              <a:rPr lang="cs-CZ" dirty="0" smtClean="0"/>
              <a:t>Internetový prohlížeč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564904"/>
            <a:ext cx="5328592" cy="1584176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Pokud znáš internetovou adresu, můžeš ji vyhledat zapsáním do řádku 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Panelu adresa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5072074"/>
            <a:ext cx="3902896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4451" y="5072074"/>
            <a:ext cx="4282261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Šipka dolů 8"/>
          <p:cNvSpPr/>
          <p:nvPr/>
        </p:nvSpPr>
        <p:spPr>
          <a:xfrm>
            <a:off x="1357290" y="457200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000760" y="471488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5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643050"/>
            <a:ext cx="8329674" cy="2057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Většina informací je na Internetu  ve formě WWW  - webových stránek.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85728"/>
            <a:ext cx="8229600" cy="216712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Vzhledem k  tomu, že je velké množství www  stránek, vznikly </a:t>
            </a:r>
            <a:r>
              <a:rPr lang="cs-CZ" sz="2800" dirty="0" smtClean="0"/>
              <a:t>Pro usnadnění orientace </a:t>
            </a:r>
            <a:br>
              <a:rPr lang="cs-CZ" sz="2800" dirty="0" smtClean="0"/>
            </a:br>
            <a:r>
              <a:rPr lang="cs-CZ" sz="2800" dirty="0" smtClean="0"/>
              <a:t>v nich služby</a:t>
            </a: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>- </a:t>
            </a:r>
            <a:b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</a:br>
            <a:r>
              <a:rPr lang="cs-CZ" sz="3200" dirty="0" smtClean="0">
                <a:solidFill>
                  <a:srgbClr val="530701"/>
                </a:solidFill>
              </a:rPr>
              <a:t>katalogy a vyhledávače</a:t>
            </a: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90000"/>
                  </a:schemeClr>
                </a:solidFill>
              </a:rPr>
            </a:br>
            <a:endParaRPr lang="cs-CZ" sz="2800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929066"/>
            <a:ext cx="7264896" cy="237626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Nejznámější jsou:</a:t>
            </a:r>
          </a:p>
          <a:p>
            <a:r>
              <a:rPr lang="cs-CZ" sz="2200" dirty="0" smtClean="0"/>
              <a:t> 	Katalogy	Seznam (má i vyhledávání)</a:t>
            </a:r>
          </a:p>
          <a:p>
            <a:r>
              <a:rPr lang="cs-CZ" sz="2200" dirty="0" smtClean="0"/>
              <a:t>      	    		</a:t>
            </a:r>
            <a:r>
              <a:rPr lang="cs-CZ" sz="2200" dirty="0" err="1" smtClean="0"/>
              <a:t>Yahoo</a:t>
            </a:r>
            <a:r>
              <a:rPr lang="cs-CZ" sz="2200" dirty="0" smtClean="0"/>
              <a:t>!  (má i vyhledávání)</a:t>
            </a:r>
          </a:p>
          <a:p>
            <a:r>
              <a:rPr lang="cs-CZ" sz="2200" dirty="0" smtClean="0"/>
              <a:t>			Centrum</a:t>
            </a:r>
          </a:p>
          <a:p>
            <a:r>
              <a:rPr lang="cs-CZ" sz="2200" dirty="0" smtClean="0"/>
              <a:t> 	Vyhledávač</a:t>
            </a:r>
            <a:r>
              <a:rPr lang="cs-CZ" dirty="0" smtClean="0"/>
              <a:t>      	</a:t>
            </a:r>
            <a:r>
              <a:rPr lang="cs-CZ" sz="2200" dirty="0" err="1" smtClean="0"/>
              <a:t>Google</a:t>
            </a:r>
            <a:endParaRPr lang="cs-CZ" sz="22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357430"/>
            <a:ext cx="540067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15825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2">
                <a:tint val="43000"/>
                <a:satMod val="1550000"/>
              </a:schemeClr>
            </a:gs>
            <a:gs pos="1000">
              <a:schemeClr val="bg2">
                <a:tint val="48000"/>
                <a:satMod val="1550000"/>
              </a:schemeClr>
            </a:gs>
            <a:gs pos="90000">
              <a:schemeClr val="bg2">
                <a:shade val="18000"/>
                <a:satMod val="275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007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Internet je zdrojem informací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428736"/>
            <a:ext cx="8501122" cy="4000528"/>
          </a:xfrm>
          <a:solidFill>
            <a:srgbClr val="040668"/>
          </a:solidFill>
        </p:spPr>
        <p:txBody>
          <a:bodyPr anchor="t">
            <a:normAutofit/>
          </a:bodyPr>
          <a:lstStyle/>
          <a:p>
            <a:r>
              <a:rPr lang="cs-CZ" sz="3200" dirty="0" smtClean="0"/>
              <a:t>Katalogy a vyhledávače umožňují vyhledávat informace.</a:t>
            </a:r>
          </a:p>
          <a:p>
            <a:r>
              <a:rPr lang="cs-CZ" sz="3200" dirty="0" smtClean="0"/>
              <a:t>Abychom se dostali k informacím, které hledáme, přepínáme se mezi stránkami pomocí tzv. odkazů. Odkaz má jinou barvu a bývá podtržen, když na něj najedeme kurzorem, kurzor změní  tvar na ruku.</a:t>
            </a:r>
          </a:p>
          <a:p>
            <a:pPr algn="ctr">
              <a:buClr>
                <a:srgbClr val="CC4757"/>
              </a:buClr>
            </a:pPr>
            <a:r>
              <a:rPr lang="cs-CZ" sz="2800" dirty="0" smtClean="0">
                <a:solidFill>
                  <a:srgbClr val="00B0F0"/>
                </a:solidFill>
                <a:hlinkClick r:id="rId2"/>
              </a:rPr>
              <a:t>www.seznam.</a:t>
            </a:r>
            <a:r>
              <a:rPr lang="cs-CZ" sz="2800" dirty="0" err="1" smtClean="0">
                <a:solidFill>
                  <a:srgbClr val="00B0F0"/>
                </a:solidFill>
                <a:hlinkClick r:id="rId2"/>
              </a:rPr>
              <a:t>cz</a:t>
            </a:r>
            <a:endParaRPr lang="cs-CZ" sz="2800" dirty="0" smtClean="0">
              <a:solidFill>
                <a:srgbClr val="00B0F0"/>
              </a:solidFill>
            </a:endParaRPr>
          </a:p>
          <a:p>
            <a:pPr lvl="0" algn="ctr">
              <a:buClr>
                <a:srgbClr val="CC4757"/>
              </a:buClr>
            </a:pPr>
            <a:endParaRPr lang="cs-CZ" sz="2800" dirty="0" smtClean="0">
              <a:solidFill>
                <a:srgbClr val="00B0F0"/>
              </a:solidFill>
              <a:hlinkClick r:id="rId2"/>
            </a:endParaRPr>
          </a:p>
          <a:p>
            <a:endParaRPr lang="cs-CZ" sz="3600" b="1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500570"/>
            <a:ext cx="162776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14282" y="5643578"/>
            <a:ext cx="87154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MODRÝ PODTRŽENÝ TEXT NA BÍLÉM PODKLADU ČERVENÝ A PODTRŽENÝ TEXT NA MODRÉM PODKLADU NA TOMTO SNÍMKU znázorňují tzv. HYPERTEXTOVÉ ODKAZY (zde je odkazem jen odkaz na Seznam, otevře se v okně mimo PowerPoint).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34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8229600" cy="2167128"/>
          </a:xfrm>
        </p:spPr>
        <p:txBody>
          <a:bodyPr>
            <a:noAutofit/>
          </a:bodyPr>
          <a:lstStyle/>
          <a:p>
            <a:r>
              <a:rPr lang="cs-CZ" sz="3600" dirty="0" smtClean="0"/>
              <a:t>Pomocí  tohoto hypertextového odkazu se můžeme snadno přepínat z jedné stránky na druhou.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80812" y="2708920"/>
            <a:ext cx="5105400" cy="1219200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Hypertextovým odkazem může být text, obrázek apod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4857760"/>
            <a:ext cx="8286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Často používanou službou Internetu je také elektronická pošta</a:t>
            </a:r>
          </a:p>
          <a:p>
            <a:r>
              <a:rPr lang="cs-CZ" sz="2400" dirty="0" smtClean="0"/>
              <a:t> - E - mail. V současná době jsou populární  Sociální sítě (</a:t>
            </a:r>
            <a:r>
              <a:rPr lang="cs-CZ" sz="2400" dirty="0" err="1" smtClean="0"/>
              <a:t>Facebook</a:t>
            </a:r>
            <a:r>
              <a:rPr lang="cs-CZ" sz="2400" dirty="0" smtClean="0"/>
              <a:t>, </a:t>
            </a:r>
            <a:r>
              <a:rPr lang="cs-CZ" sz="2400" dirty="0" err="1" smtClean="0"/>
              <a:t>Twitter</a:t>
            </a:r>
            <a:r>
              <a:rPr lang="cs-CZ" sz="2400" dirty="0" smtClean="0"/>
              <a:t>, …).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837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Vyhledávání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Ve </a:t>
            </a:r>
            <a:r>
              <a:rPr lang="cs-CZ" b="1" dirty="0" smtClean="0"/>
              <a:t>Vyhledávači</a:t>
            </a:r>
            <a:r>
              <a:rPr lang="cs-CZ" dirty="0" smtClean="0"/>
              <a:t> vyhledáváme informace pomocí tzv. Klíčových slov. Vyhledávač nám nabídne odkazy na stránky, které tato slova obsahují.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V </a:t>
            </a:r>
            <a:r>
              <a:rPr lang="cs-CZ" b="1" dirty="0" smtClean="0"/>
              <a:t>Katalogu</a:t>
            </a:r>
            <a:r>
              <a:rPr lang="cs-CZ" dirty="0" smtClean="0"/>
              <a:t> jsou odkazy na stránky seřazeny do skupin.</a:t>
            </a:r>
          </a:p>
          <a:p>
            <a:pPr>
              <a:buNone/>
            </a:pPr>
            <a:r>
              <a:rPr lang="cs-CZ" dirty="0" smtClean="0"/>
              <a:t>	Např. naší školu na Seznamu najdeme ve skupině Školy, pak Základní školy, Státní základní školy...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5896"/>
            <a:ext cx="8229600" cy="2167128"/>
          </a:xfrm>
        </p:spPr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koly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928934"/>
            <a:ext cx="8501122" cy="357190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Najdi spojení z Jičína do Prahy dnes po šestnácté hodině.</a:t>
            </a:r>
          </a:p>
          <a:p>
            <a:r>
              <a:rPr lang="cs-CZ" sz="3200" dirty="0" smtClean="0"/>
              <a:t>Použij IDOS.</a:t>
            </a:r>
          </a:p>
          <a:p>
            <a:r>
              <a:rPr lang="cs-CZ" sz="3200" dirty="0" smtClean="0"/>
              <a:t> Jedna možnost - napsat adresu.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	Do řádku Panelu adresa napiš </a:t>
            </a:r>
            <a:r>
              <a:rPr lang="cs-CZ" sz="3200" b="1" dirty="0" smtClean="0">
                <a:solidFill>
                  <a:schemeClr val="bg1"/>
                </a:solidFill>
              </a:rPr>
              <a:t>www.</a:t>
            </a:r>
            <a:r>
              <a:rPr lang="cs-CZ" sz="3200" b="1" dirty="0" err="1" smtClean="0">
                <a:solidFill>
                  <a:schemeClr val="bg1"/>
                </a:solidFill>
              </a:rPr>
              <a:t>idos.cz</a:t>
            </a:r>
            <a:r>
              <a:rPr lang="cs-CZ" sz="3200" dirty="0" smtClean="0">
                <a:solidFill>
                  <a:schemeClr val="bg1"/>
                </a:solidFill>
              </a:rPr>
              <a:t>. 	</a:t>
            </a:r>
            <a:r>
              <a:rPr lang="cs-CZ" sz="3200" dirty="0" smtClean="0"/>
              <a:t>Vyplň údaje a zadej vyhledat. 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	Údaje zkopíruj do Wordu.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357298"/>
            <a:ext cx="46863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8654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000240"/>
            <a:ext cx="8372476" cy="4387927"/>
          </a:xfrm>
        </p:spPr>
        <p:txBody>
          <a:bodyPr>
            <a:normAutofit/>
          </a:bodyPr>
          <a:lstStyle/>
          <a:p>
            <a:r>
              <a:rPr lang="cs-CZ" sz="2200" dirty="0" smtClean="0"/>
              <a:t>Otevři </a:t>
            </a:r>
            <a:r>
              <a:rPr lang="cs-CZ" sz="3200" dirty="0" smtClean="0"/>
              <a:t>seznam</a:t>
            </a:r>
            <a:r>
              <a:rPr lang="cs-CZ" sz="2200" dirty="0" smtClean="0"/>
              <a:t> </a:t>
            </a:r>
            <a:r>
              <a:rPr lang="cs-CZ" sz="2400" dirty="0" smtClean="0"/>
              <a:t>– </a:t>
            </a:r>
            <a:br>
              <a:rPr lang="cs-CZ" sz="2400" dirty="0" smtClean="0"/>
            </a:br>
            <a:r>
              <a:rPr lang="cs-CZ" sz="2400" dirty="0" smtClean="0"/>
              <a:t>(Napiš do panelu  adresa adresu www.seznam.</a:t>
            </a:r>
            <a:r>
              <a:rPr lang="cs-CZ" sz="2400" dirty="0" err="1" smtClean="0"/>
              <a:t>cz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2400" dirty="0" smtClean="0"/>
              <a:t>Napiš do okna pro vyhledávání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autobusová a </a:t>
            </a:r>
            <a:r>
              <a:rPr lang="cs-CZ" sz="3100" dirty="0" err="1" smtClean="0"/>
              <a:t>vlakovÁ</a:t>
            </a:r>
            <a:r>
              <a:rPr lang="cs-CZ" sz="3100" dirty="0" smtClean="0"/>
              <a:t>  Spojení,</a:t>
            </a:r>
            <a:br>
              <a:rPr lang="cs-CZ" sz="3100" dirty="0" smtClean="0"/>
            </a:br>
            <a:r>
              <a:rPr lang="cs-CZ" sz="3100" dirty="0" smtClean="0"/>
              <a:t> </a:t>
            </a:r>
            <a:r>
              <a:rPr lang="cs-CZ" sz="2000" dirty="0" smtClean="0"/>
              <a:t>zadej</a:t>
            </a:r>
            <a:r>
              <a:rPr lang="cs-CZ" sz="3100" dirty="0" smtClean="0"/>
              <a:t> vyhledat. </a:t>
            </a:r>
            <a:r>
              <a:rPr lang="cs-CZ" sz="2000" dirty="0" smtClean="0"/>
              <a:t>Vyber  </a:t>
            </a:r>
            <a:r>
              <a:rPr lang="cs-CZ" sz="3100" dirty="0" err="1" smtClean="0"/>
              <a:t>Idos</a:t>
            </a:r>
            <a:r>
              <a:rPr lang="cs-CZ" sz="3100" dirty="0" smtClean="0"/>
              <a:t>.</a:t>
            </a:r>
            <a:br>
              <a:rPr lang="cs-CZ" sz="31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700" b="0" dirty="0" smtClean="0"/>
              <a:t>Na</a:t>
            </a:r>
            <a:r>
              <a:rPr lang="cs-CZ" sz="2700" b="0" dirty="0" smtClean="0">
                <a:effectLst>
                  <a:reflection blurRad="12000" stA="25000" endPos="49000" dist="5000" dir="5400000" sy="-100000" algn="bl" rotWithShape="0"/>
                </a:effectLst>
              </a:rPr>
              <a:t>jdi spojení na dnešní den z Jičína do prahy a zkopíruj ho do Wordu.</a:t>
            </a:r>
            <a:endParaRPr lang="cs-CZ" sz="2700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14290"/>
            <a:ext cx="3000396" cy="1512168"/>
          </a:xfrm>
        </p:spPr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Další možnost postupu:</a:t>
            </a:r>
            <a:endParaRPr lang="cs-CZ" sz="4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30" y="214290"/>
            <a:ext cx="5102643" cy="1476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89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1362456"/>
          </a:xfrm>
        </p:spPr>
        <p:txBody>
          <a:bodyPr anchor="t"/>
          <a:lstStyle/>
          <a:p>
            <a:r>
              <a:rPr lang="cs-CZ" sz="3200" dirty="0" smtClean="0"/>
              <a:t>Hotový úkol ulož pod názvem </a:t>
            </a:r>
            <a:r>
              <a:rPr lang="cs-CZ" sz="3200" dirty="0" err="1" smtClean="0"/>
              <a:t>Idos</a:t>
            </a:r>
            <a:r>
              <a:rPr lang="cs-CZ" sz="3200" dirty="0" smtClean="0"/>
              <a:t> a jméno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0034" y="3929066"/>
            <a:ext cx="7883926" cy="100964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Do řádku Panelu adres napiš www.</a:t>
            </a:r>
            <a:r>
              <a:rPr lang="cs-CZ" sz="2800" dirty="0" err="1" smtClean="0"/>
              <a:t>wikipedia.cz</a:t>
            </a:r>
            <a:endParaRPr lang="cs-CZ" sz="2800" dirty="0" smtClean="0"/>
          </a:p>
          <a:p>
            <a:r>
              <a:rPr lang="cs-CZ" sz="2800" dirty="0" smtClean="0"/>
              <a:t>potvrď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481" y="1772816"/>
            <a:ext cx="1600200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445224"/>
            <a:ext cx="329565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43174" y="1857364"/>
            <a:ext cx="25922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Pro vyhledávaní různých informací je často  používaná encyklopedie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- Wikipedie.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44522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slovo </a:t>
            </a:r>
            <a:r>
              <a:rPr lang="cs-CZ" b="1" dirty="0" err="1" smtClean="0"/>
              <a:t>Google</a:t>
            </a:r>
            <a:endParaRPr lang="cs-CZ" b="1" dirty="0" smtClean="0"/>
          </a:p>
          <a:p>
            <a:r>
              <a:rPr lang="cs-CZ" b="1" dirty="0" smtClean="0"/>
              <a:t> </a:t>
            </a:r>
            <a:r>
              <a:rPr lang="cs-CZ" dirty="0" smtClean="0"/>
              <a:t>a zadej hledat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263600" y="5661248"/>
            <a:ext cx="3100488" cy="288032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14282" y="1714488"/>
            <a:ext cx="2226507" cy="7143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Další úkol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572560" cy="3000396"/>
          </a:xfrm>
          <a:solidFill>
            <a:schemeClr val="tx1"/>
          </a:solidFill>
        </p:spPr>
        <p:txBody>
          <a:bodyPr anchor="t"/>
          <a:lstStyle/>
          <a:p>
            <a:r>
              <a:rPr lang="cs-CZ" sz="2800" dirty="0" smtClean="0">
                <a:solidFill>
                  <a:schemeClr val="bg1"/>
                </a:solidFill>
                <a:effectLst/>
              </a:rPr>
              <a:t> Z nabídky Vyber </a:t>
            </a:r>
            <a:r>
              <a:rPr lang="cs-CZ" sz="2800" u="sng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Google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Chrome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solidFill>
                  <a:schemeClr val="bg1"/>
                </a:solidFill>
                <a:effectLst/>
              </a:rPr>
              <a:t>zkopíruj první větu do dokumentu, který nazveš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rgbClr val="921F0C"/>
                </a:solidFill>
                <a:effectLst/>
              </a:rPr>
              <a:t>Wikipedie</a:t>
            </a:r>
            <a:r>
              <a:rPr lang="cs-CZ" sz="2800" dirty="0" smtClean="0">
                <a:solidFill>
                  <a:srgbClr val="921F0C"/>
                </a:solidFill>
                <a:effectLst/>
              </a:rPr>
              <a:t> a tvé jméno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a ulož ho do svých dokumentů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Potom zadej </a:t>
            </a:r>
            <a:r>
              <a:rPr lang="cs-CZ" sz="2800" u="sng" dirty="0" err="1" smtClean="0">
                <a:solidFill>
                  <a:schemeClr val="bg1"/>
                </a:solidFill>
              </a:rPr>
              <a:t>Google</a:t>
            </a:r>
            <a:r>
              <a:rPr lang="cs-CZ" sz="2800" u="sng" dirty="0" smtClean="0">
                <a:solidFill>
                  <a:schemeClr val="bg1"/>
                </a:solidFill>
              </a:rPr>
              <a:t> </a:t>
            </a:r>
            <a:r>
              <a:rPr lang="cs-CZ" sz="28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vyhledávač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solidFill>
                  <a:schemeClr val="bg1"/>
                </a:solidFill>
                <a:effectLst/>
              </a:rPr>
              <a:t> a opět</a:t>
            </a:r>
            <a:r>
              <a:rPr lang="cs-CZ" sz="2800" b="0" dirty="0" smtClean="0">
                <a:solidFill>
                  <a:schemeClr val="bg1"/>
                </a:solidFill>
                <a:effectLst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zkopíruj do stejného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dokumentu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první větu. </a:t>
            </a:r>
            <a:endParaRPr lang="cs-CZ" sz="280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7158" y="3857628"/>
            <a:ext cx="8286808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Oba dokumenty zkopíruj do složky </a:t>
            </a:r>
            <a:r>
              <a:rPr lang="cs-CZ" sz="3200" dirty="0" err="1" smtClean="0"/>
              <a:t>Idos</a:t>
            </a:r>
            <a:r>
              <a:rPr lang="cs-CZ" sz="3200" dirty="0" smtClean="0"/>
              <a:t> a tvé jméno.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357826"/>
            <a:ext cx="8215370" cy="954107"/>
          </a:xfrm>
          <a:prstGeom prst="rect">
            <a:avLst/>
          </a:prstGeom>
          <a:solidFill>
            <a:srgbClr val="921F0C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530701"/>
                </a:solidFill>
              </a:rPr>
              <a:t> </a:t>
            </a:r>
            <a:r>
              <a:rPr lang="cs-CZ" sz="2800" b="1" dirty="0" smtClean="0"/>
              <a:t>Dokážeš odpovědět na otázku, čím se liší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Google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Chrome  a </a:t>
            </a:r>
            <a:r>
              <a:rPr lang="cs-CZ" sz="2800" b="1" u="sng" dirty="0" err="1" smtClean="0"/>
              <a:t>Google</a:t>
            </a:r>
            <a:r>
              <a:rPr lang="cs-CZ" sz="2800" b="1" u="sng" dirty="0" smtClean="0"/>
              <a:t> </a:t>
            </a: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vyhledávač?</a:t>
            </a:r>
            <a:r>
              <a:rPr lang="cs-CZ" sz="2800" b="1" dirty="0" smtClean="0"/>
              <a:t> 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3915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500702"/>
            <a:ext cx="7858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 prezentaci byly použity detaily ze stránek:</a:t>
            </a:r>
          </a:p>
          <a:p>
            <a:r>
              <a:rPr lang="cs-CZ" sz="1600" dirty="0" smtClean="0"/>
              <a:t> Seznam, </a:t>
            </a:r>
            <a:r>
              <a:rPr lang="cs-CZ" sz="1600" dirty="0" err="1" smtClean="0"/>
              <a:t>Google</a:t>
            </a:r>
            <a:r>
              <a:rPr lang="cs-CZ" sz="1600" dirty="0" smtClean="0"/>
              <a:t>, </a:t>
            </a:r>
            <a:r>
              <a:rPr lang="cs-CZ" sz="1600" dirty="0" err="1" smtClean="0"/>
              <a:t>Wikipedie</a:t>
            </a:r>
            <a:r>
              <a:rPr lang="cs-CZ" sz="1600" dirty="0" smtClean="0"/>
              <a:t> , </a:t>
            </a:r>
            <a:r>
              <a:rPr lang="cs-CZ" sz="1600" dirty="0" err="1" smtClean="0"/>
              <a:t>Idos</a:t>
            </a:r>
            <a:r>
              <a:rPr lang="cs-CZ" sz="1600" dirty="0" smtClean="0"/>
              <a:t>,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/>
              <a:t>Internet Explorer, </a:t>
            </a:r>
            <a:r>
              <a:rPr lang="cs-CZ" sz="1600" dirty="0" err="1" smtClean="0"/>
              <a:t>Mozilla</a:t>
            </a:r>
            <a:r>
              <a:rPr lang="cs-CZ" sz="1600" dirty="0" smtClean="0"/>
              <a:t> </a:t>
            </a:r>
            <a:r>
              <a:rPr lang="cs-CZ" sz="1600" dirty="0" err="1" smtClean="0"/>
              <a:t>Firefox</a:t>
            </a:r>
            <a:r>
              <a:rPr lang="cs-CZ" sz="1600" dirty="0" smtClean="0"/>
              <a:t> .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71472" y="714356"/>
            <a:ext cx="8215370" cy="1077218"/>
          </a:xfrm>
          <a:prstGeom prst="rect">
            <a:avLst/>
          </a:prstGeom>
          <a:solidFill>
            <a:srgbClr val="BDBAE6"/>
          </a:solidFill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530701"/>
                </a:solidFill>
              </a:rPr>
              <a:t>Na závěr  tuto složku </a:t>
            </a:r>
            <a:r>
              <a:rPr lang="cs-CZ" sz="3200" b="1" u="sng" dirty="0" err="1" smtClean="0">
                <a:solidFill>
                  <a:srgbClr val="530701"/>
                </a:solidFill>
              </a:rPr>
              <a:t>Idos</a:t>
            </a:r>
            <a:r>
              <a:rPr lang="cs-CZ" sz="3200" b="1" u="sng" dirty="0" smtClean="0">
                <a:solidFill>
                  <a:srgbClr val="530701"/>
                </a:solidFill>
              </a:rPr>
              <a:t> a tvé jméno </a:t>
            </a:r>
            <a:r>
              <a:rPr lang="cs-CZ" sz="3200" b="1" dirty="0" smtClean="0">
                <a:solidFill>
                  <a:srgbClr val="530701"/>
                </a:solidFill>
              </a:rPr>
              <a:t>zkopíruj na společný disk do složky Internet.</a:t>
            </a:r>
            <a:endParaRPr lang="cs-CZ" sz="3200" b="1" dirty="0">
              <a:solidFill>
                <a:srgbClr val="53070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1151</TotalTime>
  <Words>365</Words>
  <Application>Microsoft Office PowerPoint</Application>
  <PresentationFormat>Předvádění na obrazovce (4:3)</PresentationFormat>
  <Paragraphs>69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Deluxe</vt:lpstr>
      <vt:lpstr>Název školy   Základní škola Jičín, Husova 170 Číslo projektu    CZ.1.07/1.4.00/21.2862 Číslo a název klíčové aktivity 3.2 Inovace a zkvalitnění        výuky prostřednictvím ICT </vt:lpstr>
      <vt:lpstr>Anotace: Prezentace seznamuje  s internetem jako celosvětovým propojením sítí, s úlohou prohlížečů a vyhledávačů  a  se zadáváním internetové adresy.  </vt:lpstr>
      <vt:lpstr>Prezentace aplikace PowerPoint</vt:lpstr>
      <vt:lpstr>Pro  připojení potřebujeme například počítač s potřebným vybavením  připojení k internetu  (Nejčastěji používané možnosti připojení počítače k Internetu jsou bezdrátová datová síť, telefonní linka, kabelová přípojka. Používají se i další možnosti).  </vt:lpstr>
      <vt:lpstr>PRÁCI nA INTERNETU umožňují internetové prohlížeče</vt:lpstr>
      <vt:lpstr>Internetový prohlížeč </vt:lpstr>
      <vt:lpstr>Většina informací je na Internetu  ve formě WWW  - webových stránek. </vt:lpstr>
      <vt:lpstr>Vzhledem k  tomu, že je velké množství www  stránek, vznikly Pro usnadnění orientace  v nich služby-  katalogy a vyhledávače </vt:lpstr>
      <vt:lpstr>Internet je zdrojem informací</vt:lpstr>
      <vt:lpstr>Pomocí  tohoto hypertextového odkazu se můžeme snadno přepínat z jedné stránky na druhou.</vt:lpstr>
      <vt:lpstr>Vyhledávání informací</vt:lpstr>
      <vt:lpstr>Úkoly</vt:lpstr>
      <vt:lpstr>Otevři seznam –  (Napiš do panelu  adresa adresu www.seznam.cz)  Napiš do okna pro vyhledávání  autobusová a vlakovÁ  Spojení,  zadej vyhledat. Vyber  Idos.  Najdi spojení na dnešní den z Jičína do prahy a zkopíruj ho do Wordu.</vt:lpstr>
      <vt:lpstr>Hotový úkol ulož pod názvem Idos a jméno</vt:lpstr>
      <vt:lpstr> Z nabídky Vyber Google Chrome  zkopíruj první větu do dokumentu, který nazveš Wikipedie a tvé jméno a ulož ho do svých dokumentů.  Potom zadej Google vyhledávač  a opět zkopíruj do stejného dokumentu první větu.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zizkam</dc:creator>
  <cp:lastModifiedBy>Martin a Lída</cp:lastModifiedBy>
  <cp:revision>137</cp:revision>
  <dcterms:created xsi:type="dcterms:W3CDTF">2012-02-27T20:09:47Z</dcterms:created>
  <dcterms:modified xsi:type="dcterms:W3CDTF">2012-08-21T19:17:36Z</dcterms:modified>
</cp:coreProperties>
</file>