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70" r:id="rId2"/>
    <p:sldId id="271" r:id="rId3"/>
    <p:sldId id="256" r:id="rId4"/>
    <p:sldId id="257" r:id="rId5"/>
    <p:sldId id="267" r:id="rId6"/>
    <p:sldId id="262" r:id="rId7"/>
    <p:sldId id="268" r:id="rId8"/>
    <p:sldId id="264" r:id="rId9"/>
    <p:sldId id="266" r:id="rId10"/>
    <p:sldId id="269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FF"/>
    <a:srgbClr val="00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4364" autoAdjust="0"/>
    <p:restoredTop sz="94660"/>
  </p:normalViewPr>
  <p:slideViewPr>
    <p:cSldViewPr>
      <p:cViewPr varScale="1">
        <p:scale>
          <a:sx n="100" d="100"/>
          <a:sy n="100" d="100"/>
        </p:scale>
        <p:origin x="-25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98C0334-6218-4F90-8FE3-B9904A40514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7" grpId="0" build="p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22CC18F-0E7D-49D9-B5D7-D24F65D6538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A32B1B8-0511-41F2-BF8E-7B81917C6E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F668811-1B2C-4375-A000-7C4BABCF7DB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3B5A633-822C-4FDE-A80F-6B204ED37B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E1409D2-A700-428B-8410-BAEDF6EF244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9E9CBD4-4E26-4CA2-BE4D-881E2CA9AD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DFDB46A-3EEB-4304-994B-7EFAA52F969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A5E9D9D-8D71-4295-A4B5-8AF59A3161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EDE9F2-6EE4-4D79-9C7A-FC248CEC69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F6E6BC3-C97D-4F0D-8A44-38E742C9B79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8C78162D-6EE0-4579-BAE6-5F5966ECC71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30" grpId="0" build="p"/>
    </p:bldLst>
  </p:timing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4282" y="2071678"/>
            <a:ext cx="8786874" cy="1684339"/>
          </a:xfrm>
        </p:spPr>
        <p:txBody>
          <a:bodyPr>
            <a:noAutofit/>
          </a:bodyPr>
          <a:lstStyle/>
          <a:p>
            <a:pPr algn="l"/>
            <a:r>
              <a:rPr lang="cs-CZ" sz="1800" dirty="0" smtClean="0">
                <a:solidFill>
                  <a:schemeClr val="bg2"/>
                </a:solidFill>
              </a:rPr>
              <a:t>Název školy</a:t>
            </a:r>
            <a:r>
              <a:rPr lang="cs-CZ" sz="1800" b="1" dirty="0" smtClean="0">
                <a:solidFill>
                  <a:schemeClr val="bg2"/>
                </a:solidFill>
              </a:rPr>
              <a:t>				Základní škola Jičín, Husova 170</a:t>
            </a:r>
            <a:r>
              <a:rPr lang="cs-CZ" sz="1800" dirty="0" smtClean="0">
                <a:solidFill>
                  <a:schemeClr val="bg2"/>
                </a:solidFill>
              </a:rPr>
              <a:t/>
            </a:r>
            <a:br>
              <a:rPr lang="cs-CZ" sz="1800" dirty="0" smtClean="0">
                <a:solidFill>
                  <a:schemeClr val="bg2"/>
                </a:solidFill>
              </a:rPr>
            </a:br>
            <a:r>
              <a:rPr lang="cs-CZ" sz="1800" dirty="0" smtClean="0">
                <a:solidFill>
                  <a:schemeClr val="bg2"/>
                </a:solidFill>
              </a:rPr>
              <a:t>Číslo projektu	 			</a:t>
            </a:r>
            <a:r>
              <a:rPr lang="cs-CZ" sz="1800" b="1" dirty="0" smtClean="0">
                <a:solidFill>
                  <a:schemeClr val="bg2"/>
                </a:solidFill>
              </a:rPr>
              <a:t>CZ.1.07/1.4.00/21.2862</a:t>
            </a:r>
            <a:r>
              <a:rPr lang="cs-CZ" sz="1800" dirty="0" smtClean="0">
                <a:solidFill>
                  <a:schemeClr val="bg2"/>
                </a:solidFill>
              </a:rPr>
              <a:t/>
            </a:r>
            <a:br>
              <a:rPr lang="cs-CZ" sz="1800" dirty="0" smtClean="0">
                <a:solidFill>
                  <a:schemeClr val="bg2"/>
                </a:solidFill>
              </a:rPr>
            </a:br>
            <a:r>
              <a:rPr lang="cs-CZ" sz="1800" dirty="0" smtClean="0">
                <a:solidFill>
                  <a:schemeClr val="bg2"/>
                </a:solidFill>
              </a:rPr>
              <a:t>Číslo a název klíčové aktivity</a:t>
            </a:r>
            <a:r>
              <a:rPr lang="cs-CZ" sz="1800" b="1" dirty="0" smtClean="0">
                <a:solidFill>
                  <a:schemeClr val="bg2"/>
                </a:solidFill>
              </a:rPr>
              <a:t>		3.2 Inovace a zkvalitnění výuky 						prostřednictvím ICT</a:t>
            </a:r>
            <a:r>
              <a:rPr lang="cs-CZ" sz="1800" dirty="0" smtClean="0">
                <a:solidFill>
                  <a:schemeClr val="bg2"/>
                </a:solidFill>
              </a:rPr>
              <a:t/>
            </a:r>
            <a:br>
              <a:rPr lang="cs-CZ" sz="1800" dirty="0" smtClean="0">
                <a:solidFill>
                  <a:schemeClr val="bg2"/>
                </a:solidFill>
              </a:rPr>
            </a:br>
            <a:endParaRPr lang="cs-CZ" sz="1800" dirty="0">
              <a:solidFill>
                <a:schemeClr val="bg2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0034" y="4286256"/>
            <a:ext cx="7786742" cy="1752600"/>
          </a:xfrm>
        </p:spPr>
        <p:txBody>
          <a:bodyPr>
            <a:normAutofit fontScale="55000" lnSpcReduction="20000"/>
          </a:bodyPr>
          <a:lstStyle/>
          <a:p>
            <a:pPr algn="l"/>
            <a:r>
              <a:rPr lang="cs-CZ" sz="3600" b="1" dirty="0" smtClean="0">
                <a:solidFill>
                  <a:schemeClr val="tx1"/>
                </a:solidFill>
              </a:rPr>
              <a:t>Název:  Příklady internet	DUM:VY_32_INOVACE_VII_3_14</a:t>
            </a:r>
          </a:p>
          <a:p>
            <a:pPr algn="l"/>
            <a:endParaRPr lang="cs-CZ" sz="3600" b="1" dirty="0" smtClean="0">
              <a:solidFill>
                <a:schemeClr val="tx1"/>
              </a:solidFill>
            </a:endParaRPr>
          </a:p>
          <a:p>
            <a:pPr algn="l"/>
            <a:r>
              <a:rPr lang="cs-CZ" sz="3600" b="1" dirty="0" smtClean="0">
                <a:solidFill>
                  <a:schemeClr val="tx1"/>
                </a:solidFill>
              </a:rPr>
              <a:t>Šablona číslo: 	VII.	Sada číslo: 3.	Pořadové číslo DUM:14.</a:t>
            </a:r>
          </a:p>
          <a:p>
            <a:pPr algn="l"/>
            <a:endParaRPr lang="cs-CZ" sz="3600" b="1" dirty="0" smtClean="0">
              <a:solidFill>
                <a:schemeClr val="tx1"/>
              </a:solidFill>
            </a:endParaRPr>
          </a:p>
          <a:p>
            <a:pPr algn="l"/>
            <a:r>
              <a:rPr lang="cs-CZ" sz="3600" b="1" dirty="0" smtClean="0">
                <a:solidFill>
                  <a:schemeClr val="tx1"/>
                </a:solidFill>
              </a:rPr>
              <a:t>Autor:			Mgr. Milan Žižka</a:t>
            </a:r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70" y="428604"/>
            <a:ext cx="5000660" cy="150019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8596" y="428605"/>
            <a:ext cx="8029604" cy="1714511"/>
          </a:xfrm>
        </p:spPr>
        <p:txBody>
          <a:bodyPr anchor="t">
            <a:normAutofit fontScale="90000"/>
          </a:bodyPr>
          <a:lstStyle/>
          <a:p>
            <a:pPr algn="l"/>
            <a:r>
              <a:rPr lang="cs-CZ" sz="3200" b="1" dirty="0" smtClean="0">
                <a:solidFill>
                  <a:schemeClr val="accent5">
                    <a:lumMod val="25000"/>
                  </a:schemeClr>
                </a:solidFill>
              </a:rPr>
              <a:t>Anotace:</a:t>
            </a:r>
            <a:r>
              <a:rPr lang="cs-CZ" sz="3200" dirty="0" smtClean="0">
                <a:solidFill>
                  <a:schemeClr val="accent5">
                    <a:lumMod val="25000"/>
                  </a:schemeClr>
                </a:solidFill>
              </a:rPr>
              <a:t> Digitální materiál k procvičení  vyhledávání informací, obrázků a map a </a:t>
            </a:r>
            <a:br>
              <a:rPr lang="cs-CZ" sz="3200" dirty="0" smtClean="0">
                <a:solidFill>
                  <a:schemeClr val="accent5">
                    <a:lumMod val="25000"/>
                  </a:schemeClr>
                </a:solidFill>
              </a:rPr>
            </a:br>
            <a:r>
              <a:rPr lang="cs-CZ" sz="3200" dirty="0" smtClean="0">
                <a:solidFill>
                  <a:schemeClr val="accent5">
                    <a:lumMod val="25000"/>
                  </a:schemeClr>
                </a:solidFill>
              </a:rPr>
              <a:t>k jejich vkládaní do </a:t>
            </a:r>
            <a:r>
              <a:rPr lang="cs-CZ" sz="3200" dirty="0" smtClean="0">
                <a:solidFill>
                  <a:schemeClr val="accent5">
                    <a:lumMod val="25000"/>
                  </a:schemeClr>
                </a:solidFill>
              </a:rPr>
              <a:t>dokumentů</a:t>
            </a:r>
            <a:r>
              <a:rPr lang="cs-CZ" sz="3200" dirty="0" smtClean="0">
                <a:solidFill>
                  <a:schemeClr val="accent5">
                    <a:lumMod val="25000"/>
                  </a:schemeClr>
                </a:solidFill>
              </a:rPr>
              <a:t>.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b="1" dirty="0" smtClean="0"/>
              <a:t>	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2844" y="3000372"/>
            <a:ext cx="8715436" cy="2638428"/>
          </a:xfrm>
        </p:spPr>
        <p:txBody>
          <a:bodyPr>
            <a:normAutofit fontScale="77500" lnSpcReduction="20000"/>
          </a:bodyPr>
          <a:lstStyle/>
          <a:p>
            <a:pPr algn="l"/>
            <a:r>
              <a:rPr lang="cs-CZ" sz="3600" dirty="0" smtClean="0">
                <a:solidFill>
                  <a:schemeClr val="tx1"/>
                </a:solidFill>
              </a:rPr>
              <a:t>Druh učebního materiálu:</a:t>
            </a:r>
            <a:r>
              <a:rPr lang="cs-CZ" sz="3600" b="1" dirty="0" smtClean="0">
                <a:solidFill>
                  <a:schemeClr val="tx1"/>
                </a:solidFill>
              </a:rPr>
              <a:t>		Výukový 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sz="3600" dirty="0" smtClean="0">
                <a:solidFill>
                  <a:schemeClr val="tx1"/>
                </a:solidFill>
              </a:rPr>
              <a:t/>
            </a:r>
            <a:br>
              <a:rPr lang="cs-CZ" sz="3600" dirty="0" smtClean="0">
                <a:solidFill>
                  <a:schemeClr val="tx1"/>
                </a:solidFill>
              </a:rPr>
            </a:br>
            <a:r>
              <a:rPr lang="cs-CZ" sz="3600" dirty="0" smtClean="0">
                <a:solidFill>
                  <a:schemeClr val="tx1"/>
                </a:solidFill>
              </a:rPr>
              <a:t>Typická věková skupina:</a:t>
            </a:r>
            <a:r>
              <a:rPr lang="cs-CZ" sz="3600" b="1" dirty="0" smtClean="0">
                <a:solidFill>
                  <a:schemeClr val="tx1"/>
                </a:solidFill>
              </a:rPr>
              <a:t>		12 - 13</a:t>
            </a:r>
            <a:r>
              <a:rPr lang="cs-CZ" b="1" dirty="0" smtClean="0">
                <a:solidFill>
                  <a:schemeClr val="tx1"/>
                </a:solidFill>
              </a:rPr>
              <a:t> let</a:t>
            </a:r>
          </a:p>
          <a:p>
            <a:pPr algn="l"/>
            <a:r>
              <a:rPr lang="cs-CZ" sz="3600" dirty="0" smtClean="0">
                <a:solidFill>
                  <a:schemeClr val="tx1"/>
                </a:solidFill>
              </a:rPr>
              <a:t/>
            </a:r>
            <a:br>
              <a:rPr lang="cs-CZ" sz="3600" dirty="0" smtClean="0">
                <a:solidFill>
                  <a:schemeClr val="tx1"/>
                </a:solidFill>
              </a:rPr>
            </a:br>
            <a:r>
              <a:rPr lang="cs-CZ" sz="3600" dirty="0" smtClean="0">
                <a:solidFill>
                  <a:schemeClr val="tx1"/>
                </a:solidFill>
              </a:rPr>
              <a:t>Klíčová slova:</a:t>
            </a:r>
            <a:r>
              <a:rPr lang="cs-CZ" sz="3600" b="1" dirty="0" smtClean="0">
                <a:solidFill>
                  <a:schemeClr val="tx1"/>
                </a:solidFill>
              </a:rPr>
              <a:t>			 </a:t>
            </a:r>
            <a:r>
              <a:rPr lang="cs-CZ" sz="3600" b="1" dirty="0" smtClean="0">
                <a:solidFill>
                  <a:schemeClr val="bg2"/>
                </a:solidFill>
              </a:rPr>
              <a:t>Vyhledávání, vkládaní </a:t>
            </a:r>
          </a:p>
          <a:p>
            <a:pPr algn="l"/>
            <a:r>
              <a:rPr lang="cs-CZ" sz="3600" b="1" dirty="0" smtClean="0">
                <a:solidFill>
                  <a:schemeClr val="bg2"/>
                </a:solidFill>
              </a:rPr>
              <a:t>					 obrázků, textů a map, 					 </a:t>
            </a:r>
            <a:r>
              <a:rPr lang="cs-CZ" sz="3600" b="1" dirty="0" smtClean="0">
                <a:solidFill>
                  <a:schemeClr val="bg2"/>
                </a:solidFill>
              </a:rPr>
              <a:t>dokument.</a:t>
            </a:r>
            <a:r>
              <a:rPr lang="cs-CZ" sz="3600" b="1" dirty="0" smtClean="0">
                <a:solidFill>
                  <a:schemeClr val="tx1"/>
                </a:solidFill>
              </a:rPr>
              <a:t>.</a:t>
            </a:r>
            <a:r>
              <a:rPr lang="cs-CZ" sz="3600" b="1" dirty="0" smtClean="0">
                <a:solidFill>
                  <a:schemeClr val="tx1"/>
                </a:solidFill>
              </a:rPr>
              <a:t> 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42844" y="285728"/>
            <a:ext cx="8572560" cy="178595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Internet příklady -</a:t>
            </a:r>
            <a:r>
              <a:rPr lang="cs-CZ" sz="4000" dirty="0" smtClean="0"/>
              <a:t> </a:t>
            </a:r>
            <a:r>
              <a:rPr lang="cs-CZ" sz="4000" dirty="0" smtClean="0">
                <a:solidFill>
                  <a:schemeClr val="tx1"/>
                </a:solidFill>
              </a:rPr>
              <a:t>vyhledávání, vkládání </a:t>
            </a:r>
            <a:r>
              <a:rPr lang="cs-CZ" sz="4000" dirty="0" smtClean="0"/>
              <a:t/>
            </a:r>
            <a:br>
              <a:rPr lang="cs-CZ" sz="4000" dirty="0" smtClean="0"/>
            </a:br>
            <a:endParaRPr lang="cs-CZ" sz="4000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l"/>
            <a:r>
              <a:rPr lang="cs-CZ" dirty="0" smtClean="0">
                <a:solidFill>
                  <a:schemeClr val="tx1"/>
                </a:solidFill>
              </a:rPr>
              <a:t>Otevři </a:t>
            </a:r>
            <a:r>
              <a:rPr lang="cs-CZ" dirty="0" smtClean="0">
                <a:solidFill>
                  <a:schemeClr val="tx1"/>
                </a:solidFill>
              </a:rPr>
              <a:t>si nový dokument ve WORDU a </a:t>
            </a:r>
            <a:r>
              <a:rPr lang="cs-CZ" dirty="0" smtClean="0">
                <a:solidFill>
                  <a:schemeClr val="tx1"/>
                </a:solidFill>
              </a:rPr>
              <a:t>ulož </a:t>
            </a:r>
            <a:r>
              <a:rPr lang="cs-CZ" dirty="0" smtClean="0">
                <a:solidFill>
                  <a:schemeClr val="tx1"/>
                </a:solidFill>
              </a:rPr>
              <a:t>ho pod názvem </a:t>
            </a:r>
            <a:r>
              <a:rPr lang="cs-CZ" b="1" dirty="0" smtClean="0">
                <a:solidFill>
                  <a:srgbClr val="C00000"/>
                </a:solidFill>
              </a:rPr>
              <a:t>Příklady internet </a:t>
            </a:r>
            <a:r>
              <a:rPr lang="cs-CZ" dirty="0" smtClean="0">
                <a:solidFill>
                  <a:schemeClr val="tx1"/>
                </a:solidFill>
              </a:rPr>
              <a:t>a svoje </a:t>
            </a:r>
            <a:r>
              <a:rPr lang="cs-CZ" b="1" dirty="0" smtClean="0">
                <a:solidFill>
                  <a:srgbClr val="C00000"/>
                </a:solidFill>
              </a:rPr>
              <a:t>jméno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00166" y="5857892"/>
            <a:ext cx="37862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Vše </a:t>
            </a:r>
            <a:r>
              <a:rPr lang="cs-CZ" dirty="0" smtClean="0"/>
              <a:t>budeš </a:t>
            </a:r>
            <a:r>
              <a:rPr lang="cs-CZ" dirty="0" smtClean="0"/>
              <a:t>kopírovat do jednoho dokumentu.</a:t>
            </a: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285992"/>
            <a:ext cx="8229600" cy="3721299"/>
          </a:xfrm>
        </p:spPr>
        <p:txBody>
          <a:bodyPr/>
          <a:lstStyle/>
          <a:p>
            <a:pPr>
              <a:spcAft>
                <a:spcPts val="600"/>
              </a:spcAft>
              <a:buFont typeface="Wingdings" pitchFamily="2" charset="2"/>
              <a:buChar char="Ø"/>
            </a:pPr>
            <a:r>
              <a:rPr lang="cs-CZ" dirty="0" smtClean="0">
                <a:solidFill>
                  <a:schemeClr val="bg2"/>
                </a:solidFill>
              </a:rPr>
              <a:t>Nalezni základní informace o </a:t>
            </a:r>
            <a:r>
              <a:rPr lang="cs-CZ" dirty="0" err="1" smtClean="0">
                <a:solidFill>
                  <a:schemeClr val="bg2"/>
                </a:solidFill>
              </a:rPr>
              <a:t>Valdické</a:t>
            </a:r>
            <a:r>
              <a:rPr lang="cs-CZ" dirty="0" smtClean="0">
                <a:solidFill>
                  <a:schemeClr val="bg2"/>
                </a:solidFill>
              </a:rPr>
              <a:t> bráně v Jičíně.</a:t>
            </a:r>
            <a:endParaRPr lang="cs-CZ" dirty="0">
              <a:solidFill>
                <a:schemeClr val="bg2"/>
              </a:solidFill>
            </a:endParaRPr>
          </a:p>
          <a:p>
            <a:pPr>
              <a:spcAft>
                <a:spcPts val="600"/>
              </a:spcAft>
              <a:buFont typeface="Wingdings" pitchFamily="2" charset="2"/>
              <a:buChar char="Ø"/>
            </a:pPr>
            <a:r>
              <a:rPr lang="cs-CZ" dirty="0" smtClean="0">
                <a:solidFill>
                  <a:schemeClr val="bg2"/>
                </a:solidFill>
              </a:rPr>
              <a:t>Ulož je do otevřeného dokumentu ve WORDU.</a:t>
            </a:r>
          </a:p>
          <a:p>
            <a:pPr>
              <a:spcAft>
                <a:spcPts val="600"/>
              </a:spcAft>
              <a:buFont typeface="Wingdings" pitchFamily="2" charset="2"/>
              <a:buChar char="Ø"/>
            </a:pPr>
            <a:r>
              <a:rPr lang="cs-CZ" dirty="0" smtClean="0">
                <a:solidFill>
                  <a:schemeClr val="bg2"/>
                </a:solidFill>
              </a:rPr>
              <a:t>Přidej k textu obrázek </a:t>
            </a:r>
            <a:r>
              <a:rPr lang="cs-CZ" dirty="0" err="1" smtClean="0">
                <a:solidFill>
                  <a:schemeClr val="bg2"/>
                </a:solidFill>
              </a:rPr>
              <a:t>Valdické</a:t>
            </a:r>
            <a:r>
              <a:rPr lang="cs-CZ" dirty="0" smtClean="0">
                <a:solidFill>
                  <a:schemeClr val="bg2"/>
                </a:solidFill>
              </a:rPr>
              <a:t> brány.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857224" y="500042"/>
            <a:ext cx="7467624" cy="1236683"/>
          </a:xfrm>
        </p:spPr>
        <p:txBody>
          <a:bodyPr/>
          <a:lstStyle/>
          <a:p>
            <a:r>
              <a:rPr lang="cs-CZ" dirty="0"/>
              <a:t>Příklad 1.</a:t>
            </a: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285728"/>
            <a:ext cx="7772400" cy="1829761"/>
          </a:xfrm>
        </p:spPr>
        <p:txBody>
          <a:bodyPr anchor="ctr">
            <a:normAutofit/>
          </a:bodyPr>
          <a:lstStyle/>
          <a:p>
            <a:pPr algn="l"/>
            <a:r>
              <a:rPr lang="cs-CZ" sz="4400" dirty="0" smtClean="0"/>
              <a:t>Příklad 2.</a:t>
            </a:r>
            <a:endParaRPr lang="cs-CZ" sz="4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2285992"/>
            <a:ext cx="7772400" cy="3643338"/>
          </a:xfrm>
        </p:spPr>
        <p:txBody>
          <a:bodyPr>
            <a:normAutofit/>
          </a:bodyPr>
          <a:lstStyle/>
          <a:p>
            <a:pPr marL="365760" indent="-256032" algn="l">
              <a:spcAft>
                <a:spcPts val="600"/>
              </a:spcAft>
              <a:buFont typeface="Wingdings" pitchFamily="2" charset="2"/>
              <a:buChar char="Ø"/>
            </a:pPr>
            <a:r>
              <a:rPr lang="cs-CZ" dirty="0" smtClean="0">
                <a:solidFill>
                  <a:schemeClr val="bg2"/>
                </a:solidFill>
              </a:rPr>
              <a:t>Nalezni základní informace o životě a díle Boženy Němcové.</a:t>
            </a:r>
          </a:p>
          <a:p>
            <a:pPr marL="365760" indent="-256032" algn="l">
              <a:spcAft>
                <a:spcPts val="600"/>
              </a:spcAft>
              <a:buFont typeface="Wingdings" pitchFamily="2" charset="2"/>
              <a:buChar char="Ø"/>
            </a:pPr>
            <a:r>
              <a:rPr lang="cs-CZ" dirty="0" smtClean="0">
                <a:solidFill>
                  <a:schemeClr val="bg2"/>
                </a:solidFill>
              </a:rPr>
              <a:t>Do stejného </a:t>
            </a:r>
            <a:r>
              <a:rPr lang="cs-CZ" dirty="0" smtClean="0">
                <a:solidFill>
                  <a:schemeClr val="bg2"/>
                </a:solidFill>
              </a:rPr>
              <a:t>dokumentu </a:t>
            </a:r>
            <a:r>
              <a:rPr lang="cs-CZ" dirty="0" smtClean="0">
                <a:solidFill>
                  <a:schemeClr val="bg2"/>
                </a:solidFill>
              </a:rPr>
              <a:t>tj. Příklady Internet a jméno zkopíruj několik nejpodstatnějších informací.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928794" y="5929330"/>
            <a:ext cx="54292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Nezapomeň často ukládat!</a:t>
            </a: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357430"/>
            <a:ext cx="8229600" cy="3649861"/>
          </a:xfrm>
        </p:spPr>
        <p:txBody>
          <a:bodyPr/>
          <a:lstStyle/>
          <a:p>
            <a:pPr>
              <a:spcAft>
                <a:spcPts val="600"/>
              </a:spcAft>
              <a:buFont typeface="Wingdings" pitchFamily="2" charset="2"/>
              <a:buChar char="Ø"/>
            </a:pPr>
            <a:r>
              <a:rPr lang="cs-CZ" dirty="0" smtClean="0">
                <a:solidFill>
                  <a:schemeClr val="bg2"/>
                </a:solidFill>
              </a:rPr>
              <a:t>Najdi mapu </a:t>
            </a:r>
            <a:r>
              <a:rPr lang="cs-CZ" dirty="0">
                <a:solidFill>
                  <a:schemeClr val="bg2"/>
                </a:solidFill>
              </a:rPr>
              <a:t>vašeho </a:t>
            </a:r>
            <a:r>
              <a:rPr lang="cs-CZ" dirty="0" smtClean="0">
                <a:solidFill>
                  <a:schemeClr val="bg2"/>
                </a:solidFill>
              </a:rPr>
              <a:t>bydliště.</a:t>
            </a:r>
          </a:p>
          <a:p>
            <a:pPr>
              <a:spcAft>
                <a:spcPts val="600"/>
              </a:spcAft>
              <a:buFont typeface="Wingdings" pitchFamily="2" charset="2"/>
              <a:buChar char="Ø"/>
            </a:pPr>
            <a:r>
              <a:rPr lang="cs-CZ" dirty="0" smtClean="0">
                <a:solidFill>
                  <a:schemeClr val="bg2"/>
                </a:solidFill>
              </a:rPr>
              <a:t>Ulož vše, co vidíš na monitoru, do stále stejného dokumentu Příklady internet a jméno.</a:t>
            </a:r>
            <a:endParaRPr lang="cs-CZ" dirty="0">
              <a:solidFill>
                <a:schemeClr val="bg2"/>
              </a:solidFill>
            </a:endParaRP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1000100" y="928670"/>
            <a:ext cx="7543800" cy="784225"/>
          </a:xfrm>
        </p:spPr>
        <p:txBody>
          <a:bodyPr/>
          <a:lstStyle/>
          <a:p>
            <a:r>
              <a:rPr lang="cs-CZ" dirty="0"/>
              <a:t>Příklad </a:t>
            </a:r>
            <a:r>
              <a:rPr lang="cs-CZ" dirty="0" smtClean="0"/>
              <a:t>3.</a:t>
            </a: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71472" y="285728"/>
            <a:ext cx="7772400" cy="1829761"/>
          </a:xfrm>
        </p:spPr>
        <p:txBody>
          <a:bodyPr anchor="ctr"/>
          <a:lstStyle/>
          <a:p>
            <a:pPr algn="l"/>
            <a:r>
              <a:rPr lang="cs-CZ" sz="4400" dirty="0" smtClean="0"/>
              <a:t>Příklad</a:t>
            </a:r>
            <a:r>
              <a:rPr lang="cs-CZ" dirty="0" smtClean="0"/>
              <a:t> 4.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85720" y="2857496"/>
            <a:ext cx="8172480" cy="3000395"/>
          </a:xfrm>
        </p:spPr>
        <p:txBody>
          <a:bodyPr>
            <a:normAutofit/>
          </a:bodyPr>
          <a:lstStyle/>
          <a:p>
            <a:pPr marL="365760" indent="-256032" algn="l">
              <a:spcAft>
                <a:spcPts val="600"/>
              </a:spcAft>
              <a:buFont typeface="Wingdings" pitchFamily="2" charset="2"/>
              <a:buChar char="Ø"/>
            </a:pPr>
            <a:r>
              <a:rPr lang="cs-CZ" dirty="0" smtClean="0">
                <a:solidFill>
                  <a:schemeClr val="bg2"/>
                </a:solidFill>
              </a:rPr>
              <a:t>Najdi a ulož do </a:t>
            </a:r>
            <a:r>
              <a:rPr lang="cs-CZ" dirty="0" smtClean="0">
                <a:solidFill>
                  <a:schemeClr val="bg2"/>
                </a:solidFill>
              </a:rPr>
              <a:t>téhož </a:t>
            </a:r>
            <a:r>
              <a:rPr lang="cs-CZ" dirty="0" smtClean="0">
                <a:solidFill>
                  <a:schemeClr val="bg2"/>
                </a:solidFill>
              </a:rPr>
              <a:t>dokumentu obrázky:</a:t>
            </a:r>
          </a:p>
          <a:p>
            <a:pPr marL="822960" lvl="2" indent="-256032" algn="l">
              <a:spcBef>
                <a:spcPts val="400"/>
              </a:spcBef>
              <a:spcAft>
                <a:spcPts val="600"/>
              </a:spcAft>
              <a:buSzPct val="68000"/>
              <a:buFont typeface="Wingdings" pitchFamily="2" charset="2"/>
              <a:buChar char="ü"/>
            </a:pPr>
            <a:r>
              <a:rPr lang="cs-CZ" sz="2500" dirty="0" smtClean="0">
                <a:solidFill>
                  <a:schemeClr val="bg2"/>
                </a:solidFill>
              </a:rPr>
              <a:t>Zámku Hluboká n. V.</a:t>
            </a:r>
          </a:p>
          <a:p>
            <a:pPr marL="822960" lvl="2" indent="-256032" algn="l">
              <a:spcBef>
                <a:spcPts val="400"/>
              </a:spcBef>
              <a:spcAft>
                <a:spcPts val="600"/>
              </a:spcAft>
              <a:buSzPct val="68000"/>
              <a:buFont typeface="Wingdings" pitchFamily="2" charset="2"/>
              <a:buChar char="ü"/>
            </a:pPr>
            <a:r>
              <a:rPr lang="cs-CZ" sz="2500" dirty="0" smtClean="0">
                <a:solidFill>
                  <a:schemeClr val="bg2"/>
                </a:solidFill>
              </a:rPr>
              <a:t>B. Němcové </a:t>
            </a:r>
          </a:p>
          <a:p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2285992"/>
            <a:ext cx="8229600" cy="3721299"/>
          </a:xfrm>
        </p:spPr>
        <p:txBody>
          <a:bodyPr/>
          <a:lstStyle/>
          <a:p>
            <a:pPr>
              <a:spcAft>
                <a:spcPts val="600"/>
              </a:spcAft>
              <a:buFont typeface="Wingdings" pitchFamily="2" charset="2"/>
              <a:buChar char="Ø"/>
            </a:pPr>
            <a:r>
              <a:rPr lang="cs-CZ" dirty="0" smtClean="0">
                <a:solidFill>
                  <a:schemeClr val="bg2"/>
                </a:solidFill>
              </a:rPr>
              <a:t>Najdi </a:t>
            </a:r>
            <a:r>
              <a:rPr lang="cs-CZ" dirty="0" smtClean="0">
                <a:solidFill>
                  <a:schemeClr val="bg2"/>
                </a:solidFill>
              </a:rPr>
              <a:t>a </a:t>
            </a:r>
            <a:r>
              <a:rPr lang="cs-CZ" dirty="0" smtClean="0">
                <a:solidFill>
                  <a:schemeClr val="bg2"/>
                </a:solidFill>
              </a:rPr>
              <a:t>ulož </a:t>
            </a:r>
            <a:r>
              <a:rPr lang="cs-CZ" dirty="0" smtClean="0">
                <a:solidFill>
                  <a:schemeClr val="bg2"/>
                </a:solidFill>
              </a:rPr>
              <a:t>obrázky:</a:t>
            </a:r>
          </a:p>
          <a:p>
            <a:pPr lvl="1">
              <a:spcAft>
                <a:spcPts val="600"/>
              </a:spcAft>
              <a:buFont typeface="Wingdings" pitchFamily="2" charset="2"/>
              <a:buChar char="ü"/>
            </a:pPr>
            <a:r>
              <a:rPr lang="cs-CZ" dirty="0" smtClean="0">
                <a:solidFill>
                  <a:schemeClr val="bg2"/>
                </a:solidFill>
              </a:rPr>
              <a:t>Hrad Kost</a:t>
            </a:r>
          </a:p>
          <a:p>
            <a:pPr lvl="1">
              <a:spcAft>
                <a:spcPts val="600"/>
              </a:spcAft>
              <a:buFont typeface="Wingdings" pitchFamily="2" charset="2"/>
              <a:buChar char="ü"/>
            </a:pPr>
            <a:r>
              <a:rPr lang="cs-CZ" dirty="0" smtClean="0">
                <a:solidFill>
                  <a:schemeClr val="bg2"/>
                </a:solidFill>
              </a:rPr>
              <a:t>Zámek </a:t>
            </a:r>
            <a:r>
              <a:rPr lang="cs-CZ" dirty="0" err="1" smtClean="0">
                <a:solidFill>
                  <a:schemeClr val="bg2"/>
                </a:solidFill>
              </a:rPr>
              <a:t>Humprecht</a:t>
            </a:r>
            <a:endParaRPr lang="cs-CZ" dirty="0" smtClean="0">
              <a:solidFill>
                <a:schemeClr val="bg2"/>
              </a:solidFill>
            </a:endParaRPr>
          </a:p>
          <a:p>
            <a:pPr marL="990600" lvl="1" indent="-533400">
              <a:buNone/>
            </a:pPr>
            <a:endParaRPr lang="cs-CZ" dirty="0" smtClean="0"/>
          </a:p>
        </p:txBody>
      </p:sp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642910" y="642918"/>
            <a:ext cx="7967690" cy="857257"/>
          </a:xfrm>
        </p:spPr>
        <p:txBody>
          <a:bodyPr>
            <a:normAutofit/>
          </a:bodyPr>
          <a:lstStyle/>
          <a:p>
            <a:r>
              <a:rPr lang="cs-CZ" sz="4400" dirty="0"/>
              <a:t>Příklad</a:t>
            </a:r>
            <a:r>
              <a:rPr lang="cs-CZ" dirty="0"/>
              <a:t> </a:t>
            </a:r>
            <a:r>
              <a:rPr lang="cs-CZ" sz="4900" dirty="0" smtClean="0"/>
              <a:t>5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00034" y="142852"/>
            <a:ext cx="7772400" cy="1829761"/>
          </a:xfrm>
        </p:spPr>
        <p:txBody>
          <a:bodyPr anchor="ctr"/>
          <a:lstStyle/>
          <a:p>
            <a:pPr algn="l"/>
            <a:r>
              <a:rPr lang="cs-CZ" sz="4400" dirty="0" smtClean="0"/>
              <a:t>Příklad</a:t>
            </a:r>
            <a:r>
              <a:rPr lang="cs-CZ" dirty="0" smtClean="0"/>
              <a:t> 6.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0034" y="2571744"/>
            <a:ext cx="7958166" cy="3286148"/>
          </a:xfrm>
        </p:spPr>
        <p:txBody>
          <a:bodyPr>
            <a:normAutofit/>
          </a:bodyPr>
          <a:lstStyle/>
          <a:p>
            <a:pPr marL="365760" indent="-256032" algn="l">
              <a:spcAft>
                <a:spcPts val="600"/>
              </a:spcAft>
              <a:buFont typeface="Wingdings" pitchFamily="2" charset="2"/>
              <a:buChar char="Ø"/>
            </a:pPr>
            <a:r>
              <a:rPr lang="cs-CZ" dirty="0" smtClean="0">
                <a:solidFill>
                  <a:schemeClr val="bg2"/>
                </a:solidFill>
              </a:rPr>
              <a:t>Nalezni server, který se zabývá prodejem letenek.</a:t>
            </a:r>
          </a:p>
          <a:p>
            <a:pPr marL="365760" indent="-256032" algn="l">
              <a:spcAft>
                <a:spcPts val="600"/>
              </a:spcAft>
              <a:buFont typeface="Wingdings" pitchFamily="2" charset="2"/>
              <a:buChar char="Ø"/>
            </a:pPr>
            <a:r>
              <a:rPr lang="cs-CZ" dirty="0" smtClean="0">
                <a:solidFill>
                  <a:schemeClr val="bg2"/>
                </a:solidFill>
              </a:rPr>
              <a:t>Zjisti v pátek jeden přímý let Praha – Paříž.</a:t>
            </a:r>
          </a:p>
          <a:p>
            <a:pPr marL="365760" indent="-256032" algn="l">
              <a:spcAft>
                <a:spcPts val="600"/>
              </a:spcAft>
              <a:buFont typeface="Wingdings" pitchFamily="2" charset="2"/>
              <a:buChar char="Ø"/>
            </a:pPr>
            <a:r>
              <a:rPr lang="cs-CZ" dirty="0" smtClean="0">
                <a:solidFill>
                  <a:schemeClr val="bg2"/>
                </a:solidFill>
              </a:rPr>
              <a:t>Zkopíruj nalezené údaje (čas odletu a příletu a cenu letenky).</a:t>
            </a:r>
          </a:p>
          <a:p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Pokud se ti něco nedaří, požádej o pomoc.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8596" y="2500306"/>
            <a:ext cx="821537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Po </a:t>
            </a:r>
            <a:r>
              <a:rPr lang="cs-CZ" sz="4000" dirty="0" smtClean="0">
                <a:solidFill>
                  <a:schemeClr val="bg1"/>
                </a:solidFill>
              </a:rPr>
              <a:t>ukončení práce svůj dokument zkopíruj na společný disk G</a:t>
            </a:r>
            <a:r>
              <a:rPr lang="cs-CZ" sz="4000" dirty="0" smtClean="0">
                <a:solidFill>
                  <a:schemeClr val="bg1"/>
                </a:solidFill>
              </a:rPr>
              <a:t>:</a:t>
            </a:r>
            <a:r>
              <a:rPr lang="cs-CZ" sz="4000" dirty="0" smtClean="0">
                <a:solidFill>
                  <a:schemeClr val="bg1"/>
                </a:solidFill>
              </a:rPr>
              <a:t> do složky Příklady internet. </a:t>
            </a:r>
            <a:endParaRPr lang="cs-CZ" sz="4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Vlastní 20">
      <a:dk1>
        <a:srgbClr val="000035"/>
      </a:dk1>
      <a:lt1>
        <a:srgbClr val="2222FF"/>
      </a:lt1>
      <a:dk2>
        <a:srgbClr val="00008F"/>
      </a:dk2>
      <a:lt2>
        <a:srgbClr val="EEECE1"/>
      </a:lt2>
      <a:accent1>
        <a:srgbClr val="00008F"/>
      </a:accent1>
      <a:accent2>
        <a:srgbClr val="00006B"/>
      </a:accent2>
      <a:accent3>
        <a:srgbClr val="FE19FF"/>
      </a:accent3>
      <a:accent4>
        <a:srgbClr val="FE19FF"/>
      </a:accent4>
      <a:accent5>
        <a:srgbClr val="A6A6FF"/>
      </a:accent5>
      <a:accent6>
        <a:srgbClr val="0D0DFF"/>
      </a:accent6>
      <a:hlink>
        <a:srgbClr val="0000BF"/>
      </a:hlink>
      <a:folHlink>
        <a:srgbClr val="800080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307</TotalTime>
  <Words>228</Words>
  <Application>Microsoft Office PowerPoint</Application>
  <PresentationFormat>Předvádění na obrazovce (4:3)</PresentationFormat>
  <Paragraphs>39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Shluk</vt:lpstr>
      <vt:lpstr>Název školy    Základní škola Jičín, Husova 170 Číslo projektu     CZ.1.07/1.4.00/21.2862 Číslo a název klíčové aktivity  3.2 Inovace a zkvalitnění výuky       prostřednictvím ICT </vt:lpstr>
      <vt:lpstr>Anotace: Digitální materiál k procvičení  vyhledávání informací, obrázků a map a  k jejich vkládaní do dokumentů.   </vt:lpstr>
      <vt:lpstr>Internet příklady - vyhledávání, vkládání  </vt:lpstr>
      <vt:lpstr>Příklad 1.</vt:lpstr>
      <vt:lpstr>Příklad 2.</vt:lpstr>
      <vt:lpstr>Příklad 3.</vt:lpstr>
      <vt:lpstr>Příklad 4.</vt:lpstr>
      <vt:lpstr>Příklad 5.</vt:lpstr>
      <vt:lpstr>Příklad 6.</vt:lpstr>
      <vt:lpstr>Pokud se ti něco nedaří, požádej o pomoc.</vt:lpstr>
    </vt:vector>
  </TitlesOfParts>
  <Company>Gymnázium  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Příklady</dc:title>
  <dc:creator>Michal Malý</dc:creator>
  <cp:lastModifiedBy>Oem</cp:lastModifiedBy>
  <cp:revision>55</cp:revision>
  <dcterms:created xsi:type="dcterms:W3CDTF">2006-06-18T19:49:55Z</dcterms:created>
  <dcterms:modified xsi:type="dcterms:W3CDTF">2012-08-20T08:53:52Z</dcterms:modified>
</cp:coreProperties>
</file>