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63" r:id="rId2"/>
    <p:sldId id="264" r:id="rId3"/>
    <p:sldId id="256" r:id="rId4"/>
    <p:sldId id="266" r:id="rId5"/>
    <p:sldId id="261" r:id="rId6"/>
    <p:sldId id="259" r:id="rId7"/>
    <p:sldId id="257" r:id="rId8"/>
    <p:sldId id="258" r:id="rId9"/>
    <p:sldId id="260" r:id="rId10"/>
    <p:sldId id="262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00" d="100"/>
          <a:sy n="100" d="100"/>
        </p:scale>
        <p:origin x="-21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B675925-79E6-49F5-9779-22361927D08A}" type="datetimeFigureOut">
              <a:rPr lang="cs-CZ" smtClean="0"/>
              <a:pPr/>
              <a:t>21.8.2012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57BD62E-7870-40D3-BF7B-667A7B519889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8C679A-93D2-4714-867E-175837B89A94}" type="slidenum">
              <a:rPr lang="cs-CZ" smtClean="0"/>
              <a:pPr/>
              <a:t>1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8C679A-93D2-4714-867E-175837B89A94}" type="slidenum">
              <a:rPr lang="cs-CZ" smtClean="0"/>
              <a:pPr/>
              <a:t>2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5C99B9-2DC0-4AC9-936F-1BC291A1BC43}" type="datetimeFigureOut">
              <a:rPr lang="cs-CZ" smtClean="0"/>
              <a:pPr/>
              <a:t>21.8.2012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FA58A2-D4A3-4CD0-9708-0D6BD5BD87D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5C99B9-2DC0-4AC9-936F-1BC291A1BC43}" type="datetimeFigureOut">
              <a:rPr lang="cs-CZ" smtClean="0"/>
              <a:pPr/>
              <a:t>21.8.2012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FA58A2-D4A3-4CD0-9708-0D6BD5BD87D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5C99B9-2DC0-4AC9-936F-1BC291A1BC43}" type="datetimeFigureOut">
              <a:rPr lang="cs-CZ" smtClean="0"/>
              <a:pPr/>
              <a:t>21.8.2012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FA58A2-D4A3-4CD0-9708-0D6BD5BD87D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5C99B9-2DC0-4AC9-936F-1BC291A1BC43}" type="datetimeFigureOut">
              <a:rPr lang="cs-CZ" smtClean="0"/>
              <a:pPr/>
              <a:t>21.8.2012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FA58A2-D4A3-4CD0-9708-0D6BD5BD87D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5C99B9-2DC0-4AC9-936F-1BC291A1BC43}" type="datetimeFigureOut">
              <a:rPr lang="cs-CZ" smtClean="0"/>
              <a:pPr/>
              <a:t>21.8.2012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FA58A2-D4A3-4CD0-9708-0D6BD5BD87D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5C99B9-2DC0-4AC9-936F-1BC291A1BC43}" type="datetimeFigureOut">
              <a:rPr lang="cs-CZ" smtClean="0"/>
              <a:pPr/>
              <a:t>21.8.2012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FA58A2-D4A3-4CD0-9708-0D6BD5BD87D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5C99B9-2DC0-4AC9-936F-1BC291A1BC43}" type="datetimeFigureOut">
              <a:rPr lang="cs-CZ" smtClean="0"/>
              <a:pPr/>
              <a:t>21.8.2012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FA58A2-D4A3-4CD0-9708-0D6BD5BD87D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5C99B9-2DC0-4AC9-936F-1BC291A1BC43}" type="datetimeFigureOut">
              <a:rPr lang="cs-CZ" smtClean="0"/>
              <a:pPr/>
              <a:t>21.8.2012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FA58A2-D4A3-4CD0-9708-0D6BD5BD87D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5C99B9-2DC0-4AC9-936F-1BC291A1BC43}" type="datetimeFigureOut">
              <a:rPr lang="cs-CZ" smtClean="0"/>
              <a:pPr/>
              <a:t>21.8.2012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FA58A2-D4A3-4CD0-9708-0D6BD5BD87D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5C99B9-2DC0-4AC9-936F-1BC291A1BC43}" type="datetimeFigureOut">
              <a:rPr lang="cs-CZ" smtClean="0"/>
              <a:pPr/>
              <a:t>21.8.2012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FA58A2-D4A3-4CD0-9708-0D6BD5BD87D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5C99B9-2DC0-4AC9-936F-1BC291A1BC43}" type="datetimeFigureOut">
              <a:rPr lang="cs-CZ" smtClean="0"/>
              <a:pPr/>
              <a:t>21.8.2012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FA58A2-D4A3-4CD0-9708-0D6BD5BD87D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C99B9-2DC0-4AC9-936F-1BC291A1BC43}" type="datetimeFigureOut">
              <a:rPr lang="cs-CZ" smtClean="0"/>
              <a:pPr/>
              <a:t>21.8.2012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FA58A2-D4A3-4CD0-9708-0D6BD5BD87D0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atlasceska.cz/" TargetMode="External"/><Relationship Id="rId2" Type="http://schemas.openxmlformats.org/officeDocument/2006/relationships/hyperlink" Target="http://cs.tixik.com/" TargetMode="Externa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42844" y="1785926"/>
            <a:ext cx="8858312" cy="1785950"/>
          </a:xfrm>
        </p:spPr>
        <p:txBody>
          <a:bodyPr>
            <a:noAutofit/>
          </a:bodyPr>
          <a:lstStyle/>
          <a:p>
            <a:pPr algn="l"/>
            <a:r>
              <a:rPr lang="cs-CZ" sz="1800" dirty="0" smtClean="0">
                <a:solidFill>
                  <a:schemeClr val="bg2">
                    <a:lumMod val="50000"/>
                  </a:schemeClr>
                </a:solidFill>
                <a:latin typeface="Arial Narrow" pitchFamily="34" charset="0"/>
              </a:rPr>
              <a:t>Název školy</a:t>
            </a:r>
            <a:r>
              <a:rPr lang="cs-CZ" sz="1800" b="1" dirty="0" smtClean="0">
                <a:solidFill>
                  <a:schemeClr val="bg2">
                    <a:lumMod val="50000"/>
                  </a:schemeClr>
                </a:solidFill>
                <a:latin typeface="Arial Narrow" pitchFamily="34" charset="0"/>
              </a:rPr>
              <a:t>			Základní škola Jičín, Husova 170</a:t>
            </a:r>
            <a:r>
              <a:rPr lang="cs-CZ" sz="1800" dirty="0" smtClean="0">
                <a:solidFill>
                  <a:schemeClr val="bg2">
                    <a:lumMod val="50000"/>
                  </a:schemeClr>
                </a:solidFill>
                <a:latin typeface="Arial Narrow" pitchFamily="34" charset="0"/>
              </a:rPr>
              <a:t/>
            </a:r>
            <a:br>
              <a:rPr lang="cs-CZ" sz="1800" dirty="0" smtClean="0">
                <a:solidFill>
                  <a:schemeClr val="bg2">
                    <a:lumMod val="50000"/>
                  </a:schemeClr>
                </a:solidFill>
                <a:latin typeface="Arial Narrow" pitchFamily="34" charset="0"/>
              </a:rPr>
            </a:br>
            <a:r>
              <a:rPr lang="cs-CZ" sz="1800" dirty="0" smtClean="0">
                <a:solidFill>
                  <a:schemeClr val="bg2">
                    <a:lumMod val="50000"/>
                  </a:schemeClr>
                </a:solidFill>
                <a:latin typeface="Arial Narrow" pitchFamily="34" charset="0"/>
              </a:rPr>
              <a:t>Číslo projektu	 		</a:t>
            </a:r>
            <a:r>
              <a:rPr lang="cs-CZ" sz="1800" b="1" dirty="0" smtClean="0">
                <a:solidFill>
                  <a:schemeClr val="bg2">
                    <a:lumMod val="50000"/>
                  </a:schemeClr>
                </a:solidFill>
                <a:latin typeface="Arial Narrow" pitchFamily="34" charset="0"/>
              </a:rPr>
              <a:t>CZ.1.07/1.4.00/21.2862</a:t>
            </a:r>
            <a:r>
              <a:rPr lang="cs-CZ" sz="1800" dirty="0" smtClean="0">
                <a:solidFill>
                  <a:schemeClr val="bg2">
                    <a:lumMod val="50000"/>
                  </a:schemeClr>
                </a:solidFill>
                <a:latin typeface="Arial Narrow" pitchFamily="34" charset="0"/>
              </a:rPr>
              <a:t/>
            </a:r>
            <a:br>
              <a:rPr lang="cs-CZ" sz="1800" dirty="0" smtClean="0">
                <a:solidFill>
                  <a:schemeClr val="bg2">
                    <a:lumMod val="50000"/>
                  </a:schemeClr>
                </a:solidFill>
                <a:latin typeface="Arial Narrow" pitchFamily="34" charset="0"/>
              </a:rPr>
            </a:br>
            <a:r>
              <a:rPr lang="cs-CZ" sz="1800" dirty="0" smtClean="0">
                <a:solidFill>
                  <a:schemeClr val="bg2">
                    <a:lumMod val="50000"/>
                  </a:schemeClr>
                </a:solidFill>
                <a:latin typeface="Arial Narrow" pitchFamily="34" charset="0"/>
                <a:cs typeface="Arial" pitchFamily="34" charset="0"/>
              </a:rPr>
              <a:t>Číslo a název klíčové aktivity</a:t>
            </a:r>
            <a:r>
              <a:rPr lang="cs-CZ" sz="1800" b="1" dirty="0" smtClean="0">
                <a:solidFill>
                  <a:schemeClr val="bg2">
                    <a:lumMod val="50000"/>
                  </a:schemeClr>
                </a:solidFill>
                <a:latin typeface="Arial Narrow" pitchFamily="34" charset="0"/>
              </a:rPr>
              <a:t>		3.2 Inovace a zkvalitnění výuky prostřednictvím ICT</a:t>
            </a:r>
            <a:r>
              <a:rPr lang="cs-CZ" sz="1800" dirty="0" smtClean="0">
                <a:solidFill>
                  <a:schemeClr val="bg2">
                    <a:lumMod val="50000"/>
                  </a:schemeClr>
                </a:solidFill>
              </a:rPr>
              <a:t/>
            </a:r>
            <a:br>
              <a:rPr lang="cs-CZ" sz="1800" dirty="0" smtClean="0">
                <a:solidFill>
                  <a:schemeClr val="bg2">
                    <a:lumMod val="50000"/>
                  </a:schemeClr>
                </a:solidFill>
              </a:rPr>
            </a:br>
            <a:endParaRPr lang="cs-CZ" sz="18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357158" y="3886200"/>
            <a:ext cx="8143932" cy="1752600"/>
          </a:xfrm>
        </p:spPr>
        <p:txBody>
          <a:bodyPr>
            <a:normAutofit fontScale="47500" lnSpcReduction="20000"/>
          </a:bodyPr>
          <a:lstStyle/>
          <a:p>
            <a:pPr algn="l"/>
            <a:r>
              <a:rPr lang="cs-CZ" sz="5100" dirty="0" smtClean="0">
                <a:solidFill>
                  <a:schemeClr val="tx1"/>
                </a:solidFill>
              </a:rPr>
              <a:t>Název: Hypertextový odkaz	</a:t>
            </a:r>
            <a:r>
              <a:rPr lang="cs-CZ" sz="4800" b="1" dirty="0" smtClean="0">
                <a:solidFill>
                  <a:schemeClr val="tx1"/>
                </a:solidFill>
              </a:rPr>
              <a:t>	</a:t>
            </a:r>
            <a:r>
              <a:rPr lang="cs-CZ" sz="2900" dirty="0" smtClean="0">
                <a:solidFill>
                  <a:schemeClr val="tx1"/>
                </a:solidFill>
              </a:rPr>
              <a:t>DUM</a:t>
            </a:r>
            <a:r>
              <a:rPr lang="cs-CZ" sz="2900" b="1" dirty="0" smtClean="0">
                <a:solidFill>
                  <a:schemeClr val="tx1"/>
                </a:solidFill>
              </a:rPr>
              <a:t>:</a:t>
            </a:r>
            <a:r>
              <a:rPr lang="cs-CZ" sz="2900" dirty="0" smtClean="0">
                <a:solidFill>
                  <a:schemeClr val="tx1"/>
                </a:solidFill>
              </a:rPr>
              <a:t>VY_32_INOVACE_VII_3_17</a:t>
            </a:r>
            <a:endParaRPr lang="cs-CZ" sz="2900" b="1" dirty="0" smtClean="0">
              <a:solidFill>
                <a:schemeClr val="tx1"/>
              </a:solidFill>
            </a:endParaRPr>
          </a:p>
          <a:p>
            <a:pPr algn="l"/>
            <a:endParaRPr lang="cs-CZ" sz="40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l"/>
            <a:r>
              <a:rPr lang="cs-CZ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Šablona číslo</a:t>
            </a:r>
            <a:r>
              <a:rPr lang="cs-CZ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: 	VII.	</a:t>
            </a:r>
            <a:r>
              <a:rPr lang="cs-CZ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Sada číslo</a:t>
            </a:r>
            <a:r>
              <a:rPr lang="cs-CZ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: 3.	</a:t>
            </a:r>
            <a:r>
              <a:rPr lang="cs-CZ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Pořadové číslo DUM:17</a:t>
            </a:r>
            <a:endParaRPr lang="cs-CZ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l"/>
            <a:endParaRPr lang="cs-CZ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l"/>
            <a:r>
              <a:rPr lang="cs-CZ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Autor:</a:t>
            </a:r>
            <a:r>
              <a:rPr lang="cs-CZ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		Mgr. Milan Žižka</a:t>
            </a:r>
          </a:p>
          <a:p>
            <a:endParaRPr lang="cs-CZ" dirty="0"/>
          </a:p>
        </p:txBody>
      </p:sp>
      <p:pic>
        <p:nvPicPr>
          <p:cNvPr id="4" name="Obrázek 3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71604" y="285728"/>
            <a:ext cx="5000660" cy="1500198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30000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428596" y="428605"/>
            <a:ext cx="8029604" cy="2286015"/>
          </a:xfrm>
        </p:spPr>
        <p:txBody>
          <a:bodyPr anchor="t">
            <a:normAutofit/>
          </a:bodyPr>
          <a:lstStyle/>
          <a:p>
            <a:pPr algn="l"/>
            <a:r>
              <a:rPr lang="cs-CZ" sz="3100" dirty="0" smtClean="0">
                <a:solidFill>
                  <a:schemeClr val="bg2">
                    <a:lumMod val="50000"/>
                  </a:schemeClr>
                </a:solidFill>
              </a:rPr>
              <a:t>Anotace: </a:t>
            </a:r>
            <a:r>
              <a:rPr lang="cs-CZ" sz="3100" dirty="0" err="1" smtClean="0">
                <a:solidFill>
                  <a:schemeClr val="bg2">
                    <a:lumMod val="50000"/>
                  </a:schemeClr>
                </a:solidFill>
              </a:rPr>
              <a:t>PowerPointová</a:t>
            </a:r>
            <a:r>
              <a:rPr lang="cs-CZ" sz="3100" dirty="0" smtClean="0">
                <a:solidFill>
                  <a:schemeClr val="bg2">
                    <a:lumMod val="50000"/>
                  </a:schemeClr>
                </a:solidFill>
              </a:rPr>
              <a:t> Prezentace určená pro samostatnou práci s Hypertextovým odkazem .</a:t>
            </a:r>
            <a:r>
              <a:rPr lang="cs-CZ" sz="3100" dirty="0" smtClean="0"/>
              <a:t>  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357158" y="3000372"/>
            <a:ext cx="7415242" cy="2638428"/>
          </a:xfrm>
        </p:spPr>
        <p:txBody>
          <a:bodyPr>
            <a:normAutofit/>
          </a:bodyPr>
          <a:lstStyle/>
          <a:p>
            <a:pPr algn="l"/>
            <a:r>
              <a:rPr lang="cs-CZ" sz="2400" dirty="0" smtClean="0">
                <a:solidFill>
                  <a:schemeClr val="tx1"/>
                </a:solidFill>
              </a:rPr>
              <a:t>Druh učebního materiálu:</a:t>
            </a:r>
            <a:r>
              <a:rPr lang="cs-CZ" sz="2400" b="1" dirty="0" smtClean="0">
                <a:solidFill>
                  <a:schemeClr val="tx1"/>
                </a:solidFill>
              </a:rPr>
              <a:t>		Výukový </a:t>
            </a:r>
            <a:endParaRPr lang="cs-CZ" sz="2400" dirty="0" smtClean="0">
              <a:solidFill>
                <a:schemeClr val="tx1"/>
              </a:solidFill>
            </a:endParaRPr>
          </a:p>
          <a:p>
            <a:pPr algn="l"/>
            <a:r>
              <a:rPr lang="cs-CZ" sz="2400" dirty="0" smtClean="0">
                <a:solidFill>
                  <a:schemeClr val="tx1"/>
                </a:solidFill>
              </a:rPr>
              <a:t/>
            </a:r>
            <a:br>
              <a:rPr lang="cs-CZ" sz="2400" dirty="0" smtClean="0">
                <a:solidFill>
                  <a:schemeClr val="tx1"/>
                </a:solidFill>
              </a:rPr>
            </a:br>
            <a:r>
              <a:rPr lang="cs-CZ" sz="2400" dirty="0" smtClean="0">
                <a:solidFill>
                  <a:schemeClr val="tx1"/>
                </a:solidFill>
              </a:rPr>
              <a:t>Typická věková skupina:</a:t>
            </a:r>
            <a:r>
              <a:rPr lang="cs-CZ" sz="2400" b="1" dirty="0" smtClean="0">
                <a:solidFill>
                  <a:schemeClr val="tx1"/>
                </a:solidFill>
              </a:rPr>
              <a:t>		12 - 13 let</a:t>
            </a:r>
          </a:p>
          <a:p>
            <a:pPr algn="l"/>
            <a:r>
              <a:rPr lang="cs-CZ" sz="2400" dirty="0" smtClean="0">
                <a:solidFill>
                  <a:schemeClr val="tx1"/>
                </a:solidFill>
              </a:rPr>
              <a:t/>
            </a:r>
            <a:br>
              <a:rPr lang="cs-CZ" sz="2400" dirty="0" smtClean="0">
                <a:solidFill>
                  <a:schemeClr val="tx1"/>
                </a:solidFill>
              </a:rPr>
            </a:br>
            <a:r>
              <a:rPr lang="cs-CZ" sz="2400" dirty="0" smtClean="0">
                <a:solidFill>
                  <a:schemeClr val="tx1"/>
                </a:solidFill>
              </a:rPr>
              <a:t>Klíčová slova:</a:t>
            </a:r>
            <a:r>
              <a:rPr lang="cs-CZ" sz="2400" b="1" dirty="0" smtClean="0">
                <a:solidFill>
                  <a:schemeClr val="tx1"/>
                </a:solidFill>
              </a:rPr>
              <a:t>				Hypertextový odkaz.</a:t>
            </a:r>
          </a:p>
          <a:p>
            <a:pPr algn="l"/>
            <a:r>
              <a:rPr lang="cs-CZ" sz="2400" b="1" dirty="0" smtClean="0">
                <a:solidFill>
                  <a:schemeClr val="tx1"/>
                </a:solidFill>
              </a:rPr>
              <a:t>					Webová stránka.</a:t>
            </a:r>
            <a:endParaRPr lang="cs-CZ" sz="2400" dirty="0"/>
          </a:p>
        </p:txBody>
      </p:sp>
    </p:spTree>
  </p:cSld>
  <p:clrMapOvr>
    <a:masterClrMapping/>
  </p:clrMapOvr>
  <p:transition advClick="0" advTm="28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539552" y="332656"/>
            <a:ext cx="7772400" cy="1686049"/>
          </a:xfrm>
        </p:spPr>
        <p:txBody>
          <a:bodyPr>
            <a:noAutofit/>
          </a:bodyPr>
          <a:lstStyle/>
          <a:p>
            <a:r>
              <a:rPr lang="cs-CZ" sz="5400" b="1" dirty="0" smtClean="0">
                <a:solidFill>
                  <a:schemeClr val="bg1">
                    <a:lumMod val="50000"/>
                  </a:schemeClr>
                </a:solidFill>
              </a:rPr>
              <a:t>Hypertextový odkaz</a:t>
            </a:r>
            <a:r>
              <a:rPr lang="cs-CZ" sz="4800" dirty="0"/>
              <a:t/>
            </a:r>
            <a:br>
              <a:rPr lang="cs-CZ" sz="4800" dirty="0"/>
            </a:br>
            <a:endParaRPr lang="cs-CZ" sz="48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899592" y="2780928"/>
            <a:ext cx="6872808" cy="2785864"/>
          </a:xfrm>
        </p:spPr>
        <p:txBody>
          <a:bodyPr>
            <a:normAutofit fontScale="70000" lnSpcReduction="20000"/>
          </a:bodyPr>
          <a:lstStyle/>
          <a:p>
            <a:pPr algn="l"/>
            <a:r>
              <a:rPr lang="cs-CZ" sz="4000" dirty="0" smtClean="0"/>
              <a:t>Představ si, že jsi byl </a:t>
            </a:r>
            <a:r>
              <a:rPr lang="cs-CZ" sz="4000" dirty="0"/>
              <a:t>požádán o přispění do internetového turistického průvodce. Internetový průvodce mívá zpravidla </a:t>
            </a:r>
            <a:r>
              <a:rPr lang="cs-CZ" sz="4000" dirty="0" smtClean="0"/>
              <a:t>zvýrazněná slova -  </a:t>
            </a:r>
            <a:r>
              <a:rPr lang="cs-CZ" sz="4000" dirty="0"/>
              <a:t>ODKAZY, která nám při kliknutí umožňují přejití na jiný dokument</a:t>
            </a:r>
            <a:r>
              <a:rPr lang="cs-CZ" sz="4000" dirty="0" smtClean="0"/>
              <a:t>.</a:t>
            </a:r>
          </a:p>
          <a:p>
            <a:pPr algn="l"/>
            <a:r>
              <a:rPr lang="cs-CZ" sz="3600" dirty="0" smtClean="0"/>
              <a:t>(Odkazem </a:t>
            </a:r>
            <a:r>
              <a:rPr lang="cs-CZ" sz="3600" dirty="0"/>
              <a:t>nemusí být jen slova.)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357158" y="428604"/>
            <a:ext cx="7772400" cy="2000264"/>
          </a:xfrm>
        </p:spPr>
        <p:txBody>
          <a:bodyPr>
            <a:normAutofit/>
          </a:bodyPr>
          <a:lstStyle/>
          <a:p>
            <a:pPr algn="l"/>
            <a:r>
              <a:rPr lang="cs-CZ" sz="4000" b="1" dirty="0" smtClean="0">
                <a:solidFill>
                  <a:schemeClr val="bg1">
                    <a:lumMod val="50000"/>
                  </a:schemeClr>
                </a:solidFill>
              </a:rPr>
              <a:t>1. </a:t>
            </a:r>
            <a:r>
              <a:rPr lang="cs-CZ" sz="4000" b="1" dirty="0" smtClean="0">
                <a:solidFill>
                  <a:schemeClr val="bg1">
                    <a:lumMod val="50000"/>
                  </a:schemeClr>
                </a:solidFill>
              </a:rPr>
              <a:t>Napiš /ve Wordu/ článek o nějaké pamětihodnosti v našem městě nebo </a:t>
            </a:r>
            <a:r>
              <a:rPr lang="cs-CZ" sz="4000" b="1" dirty="0" smtClean="0">
                <a:solidFill>
                  <a:schemeClr val="bg1">
                    <a:lumMod val="50000"/>
                  </a:schemeClr>
                </a:solidFill>
              </a:rPr>
              <a:t>regionu.</a:t>
            </a:r>
            <a:endParaRPr lang="cs-CZ" sz="4000" b="1" dirty="0" smtClean="0">
              <a:solidFill>
                <a:schemeClr val="bg1">
                  <a:lumMod val="50000"/>
                </a:schemeClr>
              </a:solidFill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297634"/>
          </a:xfrm>
        </p:spPr>
        <p:txBody>
          <a:bodyPr>
            <a:normAutofit/>
          </a:bodyPr>
          <a:lstStyle/>
          <a:p>
            <a:r>
              <a:rPr lang="cs-CZ" dirty="0"/>
              <a:t>DOKUMENT  POJMENUJ  NÁZVEM </a:t>
            </a:r>
            <a:r>
              <a:rPr lang="cs-CZ" dirty="0" smtClean="0"/>
              <a:t>TÉTO PAMĚTIHODNOSTI </a:t>
            </a:r>
            <a:r>
              <a:rPr lang="cs-CZ" sz="3100" dirty="0" smtClean="0"/>
              <a:t>(O KTERÉ  </a:t>
            </a:r>
            <a:r>
              <a:rPr lang="cs-CZ" sz="3100" dirty="0"/>
              <a:t>DOKUMENT JE</a:t>
            </a:r>
            <a:r>
              <a:rPr lang="cs-CZ" sz="3100" dirty="0" smtClean="0"/>
              <a:t>)</a:t>
            </a:r>
            <a:r>
              <a:rPr lang="cs-CZ" dirty="0"/>
              <a:t/>
            </a:r>
            <a:br>
              <a:rPr lang="cs-CZ" dirty="0"/>
            </a:br>
            <a:r>
              <a:rPr lang="cs-CZ" dirty="0"/>
              <a:t>a ulož ho do svých dokumentů jako </a:t>
            </a:r>
            <a:r>
              <a:rPr lang="cs-CZ" b="1" dirty="0"/>
              <a:t>Webovou </a:t>
            </a:r>
            <a:r>
              <a:rPr lang="cs-CZ" b="1" dirty="0" smtClean="0"/>
              <a:t>stránku</a:t>
            </a:r>
            <a:r>
              <a:rPr lang="cs-CZ" dirty="0" smtClean="0"/>
              <a:t> do složky HYPERTEXTOVÝ ODKAZ A TVÉ JMÉNO</a:t>
            </a:r>
            <a:r>
              <a:rPr lang="cs-CZ" dirty="0" smtClean="0"/>
              <a:t>.</a:t>
            </a:r>
            <a:r>
              <a:rPr lang="cs-CZ" dirty="0" smtClean="0"/>
              <a:t> 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2360251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Článek </a:t>
            </a:r>
            <a:r>
              <a:rPr lang="cs-CZ" b="1" dirty="0"/>
              <a:t>ulož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Vyber SOUBOR</a:t>
            </a:r>
          </a:p>
          <a:p>
            <a:pPr lvl="3"/>
            <a:r>
              <a:rPr lang="cs-CZ" sz="3200" dirty="0" smtClean="0"/>
              <a:t> ULOŽIT JAKO</a:t>
            </a:r>
          </a:p>
          <a:p>
            <a:pPr lvl="3"/>
            <a:r>
              <a:rPr lang="cs-CZ" sz="3200" dirty="0" smtClean="0"/>
              <a:t> WEBOVÁ STRÁNKA</a:t>
            </a:r>
          </a:p>
          <a:p>
            <a:pPr lvl="3"/>
            <a:r>
              <a:rPr lang="cs-CZ" sz="3200" dirty="0" smtClean="0"/>
              <a:t> KAM ULOŽIT</a:t>
            </a:r>
            <a:endParaRPr lang="cs-CZ" sz="32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517047" y="1412776"/>
            <a:ext cx="1362075" cy="1333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434419" y="2996952"/>
            <a:ext cx="3009900" cy="3629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5" name="Přímá spojnice se šipkou 4"/>
          <p:cNvCxnSpPr/>
          <p:nvPr/>
        </p:nvCxnSpPr>
        <p:spPr>
          <a:xfrm>
            <a:off x="4427984" y="3212976"/>
            <a:ext cx="2232248" cy="3168352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nice se šipkou 6"/>
          <p:cNvCxnSpPr/>
          <p:nvPr/>
        </p:nvCxnSpPr>
        <p:spPr>
          <a:xfrm flipV="1">
            <a:off x="3491880" y="1772816"/>
            <a:ext cx="2025167" cy="144016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se šipkou 8"/>
          <p:cNvCxnSpPr/>
          <p:nvPr/>
        </p:nvCxnSpPr>
        <p:spPr>
          <a:xfrm flipV="1">
            <a:off x="4427984" y="2348880"/>
            <a:ext cx="1006435" cy="144016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836713"/>
            <a:ext cx="7772400" cy="2763738"/>
          </a:xfrm>
        </p:spPr>
        <p:txBody>
          <a:bodyPr>
            <a:normAutofit fontScale="90000"/>
          </a:bodyPr>
          <a:lstStyle/>
          <a:p>
            <a:pPr algn="l"/>
            <a:r>
              <a:rPr lang="cs-CZ" b="1" dirty="0" smtClean="0">
                <a:solidFill>
                  <a:schemeClr val="bg1">
                    <a:lumMod val="50000"/>
                  </a:schemeClr>
                </a:solidFill>
              </a:rPr>
              <a:t> 2.Napiš další článek - stručné </a:t>
            </a:r>
            <a:r>
              <a:rPr lang="cs-CZ" b="1" dirty="0">
                <a:solidFill>
                  <a:schemeClr val="bg1">
                    <a:lumMod val="50000"/>
                  </a:schemeClr>
                </a:solidFill>
              </a:rPr>
              <a:t>seznámení s některým městem našeho </a:t>
            </a:r>
            <a:r>
              <a:rPr lang="cs-CZ" b="1" dirty="0" smtClean="0">
                <a:solidFill>
                  <a:schemeClr val="bg1">
                    <a:lumMod val="50000"/>
                  </a:schemeClr>
                </a:solidFill>
              </a:rPr>
              <a:t>regionu v</a:t>
            </a:r>
            <a:r>
              <a:rPr lang="cs-CZ" b="1" dirty="0">
                <a:solidFill>
                  <a:schemeClr val="bg1">
                    <a:lumMod val="50000"/>
                  </a:schemeClr>
                </a:solidFill>
              </a:rPr>
              <a:t> rozsahu  </a:t>
            </a:r>
            <a:r>
              <a:rPr lang="cs-CZ" b="1" dirty="0" smtClean="0">
                <a:solidFill>
                  <a:schemeClr val="bg1">
                    <a:lumMod val="50000"/>
                  </a:schemeClr>
                </a:solidFill>
              </a:rPr>
              <a:t>ne více </a:t>
            </a:r>
            <a:r>
              <a:rPr lang="cs-CZ" b="1" dirty="0">
                <a:solidFill>
                  <a:schemeClr val="bg1">
                    <a:lumMod val="50000"/>
                  </a:schemeClr>
                </a:solidFill>
              </a:rPr>
              <a:t>než půl stránky.</a:t>
            </a:r>
            <a:r>
              <a:rPr lang="cs-CZ" dirty="0">
                <a:solidFill>
                  <a:schemeClr val="bg1">
                    <a:lumMod val="50000"/>
                  </a:schemeClr>
                </a:solidFill>
              </a:rPr>
              <a:t/>
            </a:r>
            <a:br>
              <a:rPr lang="cs-CZ" dirty="0">
                <a:solidFill>
                  <a:schemeClr val="bg1">
                    <a:lumMod val="50000"/>
                  </a:schemeClr>
                </a:solidFill>
              </a:rPr>
            </a:br>
            <a:endParaRPr lang="cs-CZ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785786" y="3643314"/>
            <a:ext cx="7200928" cy="2952328"/>
          </a:xfrm>
        </p:spPr>
        <p:txBody>
          <a:bodyPr>
            <a:normAutofit fontScale="55000" lnSpcReduction="20000"/>
          </a:bodyPr>
          <a:lstStyle/>
          <a:p>
            <a:r>
              <a:rPr lang="cs-CZ" sz="5100" dirty="0"/>
              <a:t>(Uvádí se velikost, poloha /např. na soutoku </a:t>
            </a:r>
            <a:r>
              <a:rPr lang="cs-CZ" sz="5100" dirty="0" smtClean="0"/>
              <a:t>řek, </a:t>
            </a:r>
            <a:r>
              <a:rPr lang="cs-CZ" sz="5100" dirty="0"/>
              <a:t>v úpatí </a:t>
            </a:r>
            <a:r>
              <a:rPr lang="cs-CZ" sz="5100" dirty="0" smtClean="0"/>
              <a:t>hor,…/ </a:t>
            </a:r>
            <a:r>
              <a:rPr lang="cs-CZ" sz="5100" dirty="0"/>
              <a:t>historie, historické památky, příp. modernost a další významné údaje. Vše stručně. Můžeš vložit obrázek případně mapku. </a:t>
            </a:r>
            <a:r>
              <a:rPr lang="cs-CZ" sz="5100" dirty="0" smtClean="0"/>
              <a:t>(Pro </a:t>
            </a:r>
            <a:r>
              <a:rPr lang="cs-CZ" sz="5100" dirty="0"/>
              <a:t>inspiraci můžeš nahlédnout do některého z </a:t>
            </a:r>
            <a:r>
              <a:rPr lang="cs-CZ" sz="5100" dirty="0" err="1"/>
              <a:t>int</a:t>
            </a:r>
            <a:r>
              <a:rPr lang="cs-CZ" sz="5100" dirty="0"/>
              <a:t>. průvodců např.:  </a:t>
            </a:r>
            <a:r>
              <a:rPr lang="cs-CZ" sz="5100" u="sng" dirty="0" err="1">
                <a:hlinkClick r:id="rId2"/>
              </a:rPr>
              <a:t>cs.tixik.com</a:t>
            </a:r>
            <a:r>
              <a:rPr lang="cs-CZ" sz="5100" dirty="0"/>
              <a:t>, </a:t>
            </a:r>
            <a:r>
              <a:rPr lang="cs-CZ" sz="5100" u="sng" dirty="0">
                <a:hlinkClick r:id="rId3"/>
              </a:rPr>
              <a:t>www.</a:t>
            </a:r>
            <a:r>
              <a:rPr lang="cs-CZ" sz="5100" u="sng" dirty="0" err="1">
                <a:hlinkClick r:id="rId3"/>
              </a:rPr>
              <a:t>atlasceska.cz</a:t>
            </a:r>
            <a:r>
              <a:rPr lang="cs-CZ" sz="5100" u="sng" dirty="0"/>
              <a:t> </a:t>
            </a:r>
            <a:r>
              <a:rPr lang="cs-CZ" sz="5100" dirty="0"/>
              <a:t> ad.  (</a:t>
            </a:r>
            <a:r>
              <a:rPr lang="cs-CZ" sz="5100" dirty="0" smtClean="0"/>
              <a:t>Nekopíruj!  </a:t>
            </a:r>
            <a:r>
              <a:rPr lang="cs-CZ" sz="5100" dirty="0"/>
              <a:t>Piš vlastními slovy.)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857224" y="476673"/>
            <a:ext cx="7600976" cy="2595137"/>
          </a:xfrm>
        </p:spPr>
        <p:txBody>
          <a:bodyPr>
            <a:normAutofit/>
          </a:bodyPr>
          <a:lstStyle/>
          <a:p>
            <a:pPr algn="l"/>
            <a:r>
              <a:rPr lang="cs-CZ" b="1" dirty="0" smtClean="0">
                <a:solidFill>
                  <a:schemeClr val="bg1">
                    <a:lumMod val="50000"/>
                  </a:schemeClr>
                </a:solidFill>
              </a:rPr>
              <a:t> V tomto dokumentu, se </a:t>
            </a:r>
            <a:r>
              <a:rPr lang="cs-CZ" b="1" dirty="0" smtClean="0">
                <a:solidFill>
                  <a:schemeClr val="bg1">
                    <a:lumMod val="50000"/>
                  </a:schemeClr>
                </a:solidFill>
              </a:rPr>
              <a:t>budeš na první článek odkazovat</a:t>
            </a:r>
            <a:r>
              <a:rPr lang="cs-CZ" dirty="0" smtClean="0">
                <a:solidFill>
                  <a:schemeClr val="bg1">
                    <a:lumMod val="50000"/>
                  </a:schemeClr>
                </a:solidFill>
              </a:rPr>
              <a:t>. </a:t>
            </a:r>
            <a:endParaRPr lang="cs-CZ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043608" y="3284984"/>
            <a:ext cx="6728792" cy="2358594"/>
          </a:xfrm>
        </p:spPr>
        <p:txBody>
          <a:bodyPr>
            <a:normAutofit fontScale="55000" lnSpcReduction="20000"/>
          </a:bodyPr>
          <a:lstStyle/>
          <a:p>
            <a:pPr algn="l"/>
            <a:r>
              <a:rPr lang="cs-CZ" sz="4500" dirty="0" smtClean="0"/>
              <a:t> V tomto druhém </a:t>
            </a:r>
            <a:r>
              <a:rPr lang="cs-CZ" sz="4500" dirty="0"/>
              <a:t>článku bude </a:t>
            </a:r>
            <a:r>
              <a:rPr lang="cs-CZ" sz="4500" b="1" dirty="0" smtClean="0">
                <a:solidFill>
                  <a:schemeClr val="tx2">
                    <a:lumMod val="10000"/>
                  </a:schemeClr>
                </a:solidFill>
              </a:rPr>
              <a:t>slovo shodné s názvem </a:t>
            </a:r>
            <a:r>
              <a:rPr lang="cs-CZ" sz="4500" b="1" dirty="0" smtClean="0">
                <a:solidFill>
                  <a:schemeClr val="tx2">
                    <a:lumMod val="10000"/>
                  </a:schemeClr>
                </a:solidFill>
              </a:rPr>
              <a:t>prvního </a:t>
            </a:r>
            <a:r>
              <a:rPr lang="cs-CZ" sz="4500" b="1" dirty="0" smtClean="0">
                <a:solidFill>
                  <a:schemeClr val="tx2">
                    <a:lumMod val="10000"/>
                  </a:schemeClr>
                </a:solidFill>
              </a:rPr>
              <a:t>článku</a:t>
            </a:r>
            <a:r>
              <a:rPr lang="cs-CZ" sz="4500" dirty="0" smtClean="0"/>
              <a:t>. Z něj vytvoříme </a:t>
            </a:r>
            <a:r>
              <a:rPr lang="cs-CZ" sz="4500" b="1" dirty="0" smtClean="0">
                <a:solidFill>
                  <a:schemeClr val="accent6">
                    <a:lumMod val="50000"/>
                  </a:schemeClr>
                </a:solidFill>
              </a:rPr>
              <a:t>odkaz</a:t>
            </a:r>
            <a:r>
              <a:rPr lang="cs-CZ" sz="4500" dirty="0" smtClean="0"/>
              <a:t>.</a:t>
            </a:r>
          </a:p>
          <a:p>
            <a:pPr algn="l"/>
            <a:r>
              <a:rPr lang="cs-CZ" sz="4500" dirty="0" smtClean="0"/>
              <a:t> </a:t>
            </a:r>
            <a:r>
              <a:rPr lang="cs-CZ" sz="4500" dirty="0"/>
              <a:t>Kliknutí na toto </a:t>
            </a:r>
            <a:r>
              <a:rPr lang="cs-CZ" sz="4500" dirty="0" smtClean="0"/>
              <a:t>slovo při držení klávesy Ctrl nám </a:t>
            </a:r>
            <a:r>
              <a:rPr lang="cs-CZ" sz="4500" dirty="0"/>
              <a:t>umožní </a:t>
            </a:r>
            <a:r>
              <a:rPr lang="cs-CZ" sz="4500" dirty="0" smtClean="0"/>
              <a:t>přejít na odkazovanou stránku. (Umožní </a:t>
            </a:r>
            <a:r>
              <a:rPr lang="cs-CZ" sz="4500" dirty="0"/>
              <a:t>dovědět se o tomto </a:t>
            </a:r>
            <a:r>
              <a:rPr lang="cs-CZ" sz="4500" dirty="0" smtClean="0"/>
              <a:t>slově více  - v tomto případě z prvního článku.)</a:t>
            </a:r>
          </a:p>
          <a:p>
            <a:pPr algn="l"/>
            <a:endParaRPr lang="cs-CZ" sz="4500" dirty="0" smtClean="0"/>
          </a:p>
          <a:p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1071538" y="5572140"/>
            <a:ext cx="657229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tx2">
                    <a:lumMod val="10000"/>
                  </a:schemeClr>
                </a:solidFill>
              </a:rPr>
              <a:t>Například první článek pojmenuješ </a:t>
            </a:r>
            <a:r>
              <a:rPr lang="cs-CZ" dirty="0" err="1" smtClean="0">
                <a:solidFill>
                  <a:schemeClr val="tx2">
                    <a:lumMod val="10000"/>
                  </a:schemeClr>
                </a:solidFill>
              </a:rPr>
              <a:t>Valdická</a:t>
            </a:r>
            <a:r>
              <a:rPr lang="cs-CZ" dirty="0" smtClean="0">
                <a:solidFill>
                  <a:schemeClr val="tx2">
                    <a:lumMod val="10000"/>
                  </a:schemeClr>
                </a:solidFill>
              </a:rPr>
              <a:t> brána.  Druhý článek bude o Jičínu. V druhém článku napíšeš mimo jiného,  že je v Jičíně </a:t>
            </a:r>
            <a:r>
              <a:rPr lang="cs-CZ" u="sng" dirty="0" err="1" smtClean="0">
                <a:solidFill>
                  <a:schemeClr val="tx2">
                    <a:lumMod val="10000"/>
                  </a:schemeClr>
                </a:solidFill>
              </a:rPr>
              <a:t>Valdická</a:t>
            </a:r>
            <a:r>
              <a:rPr lang="cs-CZ" u="sng" dirty="0" smtClean="0">
                <a:solidFill>
                  <a:schemeClr val="tx2">
                    <a:lumMod val="10000"/>
                  </a:schemeClr>
                </a:solidFill>
              </a:rPr>
              <a:t> brána</a:t>
            </a:r>
            <a:r>
              <a:rPr lang="cs-CZ" dirty="0" smtClean="0">
                <a:solidFill>
                  <a:schemeClr val="tx2">
                    <a:lumMod val="10000"/>
                  </a:schemeClr>
                </a:solidFill>
              </a:rPr>
              <a:t>.  A z tohoto uděláme odkaz. </a:t>
            </a:r>
            <a:endParaRPr lang="cs-CZ" dirty="0">
              <a:solidFill>
                <a:schemeClr val="tx2">
                  <a:lumMod val="1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437778" y="404664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Z vybraných slov můžeme udělat HYPERTEXTOVÝ ODKAZ  na kartě VLOŽENÍ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939552" y="3917210"/>
            <a:ext cx="5576664" cy="1752600"/>
          </a:xfrm>
        </p:spPr>
        <p:txBody>
          <a:bodyPr/>
          <a:lstStyle/>
          <a:p>
            <a:r>
              <a:rPr lang="cs-CZ" dirty="0" smtClean="0"/>
              <a:t>Nebo pomocí pravého tlačítka myši</a:t>
            </a:r>
            <a:endParaRPr lang="cs-CZ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202862" y="2132856"/>
            <a:ext cx="4670789" cy="11521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16216" y="3933056"/>
            <a:ext cx="1762125" cy="2314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5" name="Přímá spojnice se šipkou 4"/>
          <p:cNvCxnSpPr/>
          <p:nvPr/>
        </p:nvCxnSpPr>
        <p:spPr>
          <a:xfrm>
            <a:off x="5652120" y="1412776"/>
            <a:ext cx="2448272" cy="1008112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se šipkou 7"/>
          <p:cNvCxnSpPr/>
          <p:nvPr/>
        </p:nvCxnSpPr>
        <p:spPr>
          <a:xfrm>
            <a:off x="4283968" y="4725144"/>
            <a:ext cx="2232248" cy="1296144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2537069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357158" y="285728"/>
            <a:ext cx="7772400" cy="3071834"/>
          </a:xfrm>
        </p:spPr>
        <p:txBody>
          <a:bodyPr>
            <a:normAutofit/>
          </a:bodyPr>
          <a:lstStyle/>
          <a:p>
            <a:r>
              <a:rPr lang="cs-CZ" sz="3600" dirty="0" smtClean="0">
                <a:solidFill>
                  <a:schemeClr val="tx2">
                    <a:lumMod val="10000"/>
                  </a:schemeClr>
                </a:solidFill>
              </a:rPr>
              <a:t>Tento dokument </a:t>
            </a:r>
            <a:r>
              <a:rPr lang="cs-CZ" sz="3600" dirty="0" smtClean="0">
                <a:solidFill>
                  <a:schemeClr val="tx2">
                    <a:lumMod val="10000"/>
                  </a:schemeClr>
                </a:solidFill>
              </a:rPr>
              <a:t>ulož jako webovou stránku </a:t>
            </a:r>
            <a:r>
              <a:rPr lang="cs-CZ" sz="3600" dirty="0" smtClean="0">
                <a:solidFill>
                  <a:schemeClr val="tx2">
                    <a:lumMod val="10000"/>
                  </a:schemeClr>
                </a:solidFill>
              </a:rPr>
              <a:t>pod názvem </a:t>
            </a:r>
            <a:r>
              <a:rPr lang="cs-CZ" sz="3600" dirty="0" smtClean="0">
                <a:solidFill>
                  <a:schemeClr val="tx2">
                    <a:lumMod val="10000"/>
                  </a:schemeClr>
                </a:solidFill>
              </a:rPr>
              <a:t>ODKAZ </a:t>
            </a:r>
            <a:r>
              <a:rPr lang="cs-CZ" sz="3600" dirty="0" smtClean="0">
                <a:solidFill>
                  <a:schemeClr val="tx2">
                    <a:lumMod val="10000"/>
                  </a:schemeClr>
                </a:solidFill>
              </a:rPr>
              <a:t>do </a:t>
            </a:r>
            <a:r>
              <a:rPr lang="cs-CZ" sz="3600" dirty="0" smtClean="0">
                <a:solidFill>
                  <a:schemeClr val="tx2">
                    <a:lumMod val="10000"/>
                  </a:schemeClr>
                </a:solidFill>
              </a:rPr>
              <a:t>složky HYPERTEXTOVÝ ODKAZ A TVÉ JMÉNO.</a:t>
            </a:r>
            <a:br>
              <a:rPr lang="cs-CZ" sz="3600" dirty="0" smtClean="0">
                <a:solidFill>
                  <a:schemeClr val="tx2">
                    <a:lumMod val="10000"/>
                  </a:schemeClr>
                </a:solidFill>
              </a:rPr>
            </a:br>
            <a:endParaRPr lang="cs-CZ" sz="3600" dirty="0">
              <a:solidFill>
                <a:schemeClr val="tx2">
                  <a:lumMod val="10000"/>
                </a:schemeClr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571472" y="2928934"/>
            <a:ext cx="7552928" cy="2286016"/>
          </a:xfrm>
        </p:spPr>
        <p:txBody>
          <a:bodyPr>
            <a:noAutofit/>
          </a:bodyPr>
          <a:lstStyle/>
          <a:p>
            <a:r>
              <a:rPr lang="cs-CZ" dirty="0" smtClean="0">
                <a:solidFill>
                  <a:schemeClr val="tx2">
                    <a:lumMod val="10000"/>
                  </a:schemeClr>
                </a:solidFill>
              </a:rPr>
              <a:t>.</a:t>
            </a:r>
            <a:endParaRPr lang="cs-CZ" dirty="0" smtClean="0">
              <a:solidFill>
                <a:schemeClr val="tx2">
                  <a:lumMod val="10000"/>
                </a:schemeClr>
              </a:solidFill>
            </a:endParaRPr>
          </a:p>
          <a:p>
            <a:endParaRPr lang="cs-CZ" dirty="0" smtClean="0">
              <a:solidFill>
                <a:schemeClr val="tx2">
                  <a:lumMod val="10000"/>
                </a:schemeClr>
              </a:solidFill>
            </a:endParaRPr>
          </a:p>
          <a:p>
            <a:r>
              <a:rPr lang="cs-CZ" dirty="0" smtClean="0">
                <a:solidFill>
                  <a:schemeClr val="tx2">
                    <a:lumMod val="10000"/>
                  </a:schemeClr>
                </a:solidFill>
              </a:rPr>
              <a:t>Splnění úkolu ohlas vyučujícímu.</a:t>
            </a:r>
          </a:p>
          <a:p>
            <a:endParaRPr lang="cs-CZ" dirty="0" smtClean="0">
              <a:solidFill>
                <a:schemeClr val="tx2">
                  <a:lumMod val="10000"/>
                </a:schemeClr>
              </a:solidFill>
            </a:endParaRPr>
          </a:p>
          <a:p>
            <a:r>
              <a:rPr lang="cs-CZ" dirty="0" smtClean="0">
                <a:solidFill>
                  <a:schemeClr val="tx2">
                    <a:lumMod val="10000"/>
                  </a:schemeClr>
                </a:solidFill>
              </a:rPr>
              <a:t>Složku zkopíruj na společný disk G:.</a:t>
            </a:r>
            <a:endParaRPr lang="cs-CZ" dirty="0">
              <a:solidFill>
                <a:schemeClr val="tx2">
                  <a:lumMod val="10000"/>
                </a:schemeClr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4429124" y="5786454"/>
            <a:ext cx="353552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>
                <a:solidFill>
                  <a:schemeClr val="bg2">
                    <a:lumMod val="75000"/>
                    <a:lumOff val="25000"/>
                  </a:schemeClr>
                </a:solidFill>
              </a:rPr>
              <a:t>V prezentaci použito mat. Microsoft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9644310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Vlastní 1">
      <a:dk1>
        <a:srgbClr val="76A676"/>
      </a:dk1>
      <a:lt1>
        <a:srgbClr val="FFFFFF"/>
      </a:lt1>
      <a:dk2>
        <a:srgbClr val="92D050"/>
      </a:dk2>
      <a:lt2>
        <a:srgbClr val="EAEBDE"/>
      </a:lt2>
      <a:accent1>
        <a:srgbClr val="72A376"/>
      </a:accent1>
      <a:accent2>
        <a:srgbClr val="B0CCB0"/>
      </a:accent2>
      <a:accent3>
        <a:srgbClr val="00B050"/>
      </a:accent3>
      <a:accent4>
        <a:srgbClr val="C0BEAF"/>
      </a:accent4>
      <a:accent5>
        <a:srgbClr val="CEC597"/>
      </a:accent5>
      <a:accent6>
        <a:srgbClr val="E8B7B7"/>
      </a:accent6>
      <a:hlink>
        <a:srgbClr val="DB5353"/>
      </a:hlink>
      <a:folHlink>
        <a:srgbClr val="903638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294</TotalTime>
  <Words>280</Words>
  <Application>Microsoft Office PowerPoint</Application>
  <PresentationFormat>Předvádění na obrazovce (4:3)</PresentationFormat>
  <Paragraphs>38</Paragraphs>
  <Slides>10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sady Office</vt:lpstr>
      <vt:lpstr>Název školy   Základní škola Jičín, Husova 170 Číslo projektu    CZ.1.07/1.4.00/21.2862 Číslo a název klíčové aktivity  3.2 Inovace a zkvalitnění výuky prostřednictvím ICT </vt:lpstr>
      <vt:lpstr>Anotace: PowerPointová Prezentace určená pro samostatnou práci s Hypertextovým odkazem .   </vt:lpstr>
      <vt:lpstr>Hypertextový odkaz </vt:lpstr>
      <vt:lpstr>1. Napiš /ve Wordu/ článek o nějaké pamětihodnosti v našem městě nebo regionu.</vt:lpstr>
      <vt:lpstr>DOKUMENT  POJMENUJ  NÁZVEM TÉTO PAMĚTIHODNOSTI (O KTERÉ  DOKUMENT JE) a ulož ho do svých dokumentů jako Webovou stránku do složky HYPERTEXTOVÝ ODKAZ A TVÉ JMÉNO.  </vt:lpstr>
      <vt:lpstr>Článek ulož</vt:lpstr>
      <vt:lpstr> 2.Napiš další článek - stručné seznámení s některým městem našeho regionu v rozsahu  ne více než půl stránky. </vt:lpstr>
      <vt:lpstr> V tomto dokumentu, se budeš na první článek odkazovat. </vt:lpstr>
      <vt:lpstr>Z vybraných slov můžeme udělat HYPERTEXTOVÝ ODKAZ  na kartě VLOŽENÍ</vt:lpstr>
      <vt:lpstr>Tento dokument ulož jako webovou stránku pod názvem ODKAZ do složky HYPERTEXTOVÝ ODKAZ A TVÉ JMÉNO.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Hypertextový odkaz</dc:title>
  <dc:creator>zizkam</dc:creator>
  <cp:lastModifiedBy>Oem</cp:lastModifiedBy>
  <cp:revision>40</cp:revision>
  <dcterms:created xsi:type="dcterms:W3CDTF">2012-06-11T10:33:14Z</dcterms:created>
  <dcterms:modified xsi:type="dcterms:W3CDTF">2012-08-21T18:52:59Z</dcterms:modified>
</cp:coreProperties>
</file>