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82" r:id="rId3"/>
    <p:sldId id="258" r:id="rId4"/>
    <p:sldId id="273" r:id="rId5"/>
    <p:sldId id="274" r:id="rId6"/>
    <p:sldId id="269" r:id="rId7"/>
    <p:sldId id="271" r:id="rId8"/>
    <p:sldId id="259" r:id="rId9"/>
    <p:sldId id="262" r:id="rId10"/>
    <p:sldId id="275" r:id="rId11"/>
    <p:sldId id="276" r:id="rId12"/>
    <p:sldId id="263" r:id="rId13"/>
    <p:sldId id="266" r:id="rId14"/>
    <p:sldId id="265" r:id="rId15"/>
    <p:sldId id="268" r:id="rId16"/>
    <p:sldId id="264" r:id="rId17"/>
    <p:sldId id="267" r:id="rId18"/>
    <p:sldId id="277" r:id="rId19"/>
    <p:sldId id="278" r:id="rId20"/>
    <p:sldId id="270" r:id="rId21"/>
    <p:sldId id="272" r:id="rId22"/>
    <p:sldId id="260" r:id="rId23"/>
    <p:sldId id="280" r:id="rId24"/>
    <p:sldId id="261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F8BE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420938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smtClean="0">
                <a:latin typeface="Calibri" pitchFamily="34" charset="0"/>
              </a:rPr>
              <a:t>VY_32_INOVACE_27_CJ</a:t>
            </a:r>
            <a:r>
              <a:rPr lang="cs-CZ" b="1" dirty="0" smtClean="0">
                <a:latin typeface="Calibri" pitchFamily="34" charset="0"/>
              </a:rPr>
              <a:t>_ </a:t>
            </a:r>
            <a:r>
              <a:rPr lang="cs-CZ" b="1" dirty="0">
                <a:latin typeface="Calibri" pitchFamily="34" charset="0"/>
              </a:rPr>
              <a:t>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84621074"/>
              </p:ext>
            </p:extLst>
          </p:nvPr>
        </p:nvGraphicFramePr>
        <p:xfrm>
          <a:off x="1476375" y="2924175"/>
          <a:ext cx="6208713" cy="3603690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Listopad – prosinec  2011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 a jazykové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Český jazyk a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Nauka o slově, délka samohlásek,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pravopis souhlásek a psaní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u,ů,ú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doplňování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i,í,y,ý,u,ů,ú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do slov, po správném určení hlásky či písmena do slova se odkrývá utajený obrázek. Po procvičení následuje přepis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                          s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doplňováním  do vlastních sešitů.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745063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899592" y="2492896"/>
            <a:ext cx="7175351" cy="1793167"/>
          </a:xfrm>
        </p:spPr>
        <p:txBody>
          <a:bodyPr>
            <a:noAutofit/>
          </a:bodyPr>
          <a:lstStyle/>
          <a:p>
            <a:r>
              <a:rPr lang="cs-CZ" sz="6000" dirty="0" smtClean="0"/>
              <a:t>ČESKÝ JAZYK</a:t>
            </a:r>
            <a:br>
              <a:rPr lang="cs-CZ" sz="6000" dirty="0" smtClean="0"/>
            </a:br>
            <a:r>
              <a:rPr lang="cs-CZ" sz="6000" dirty="0" smtClean="0"/>
              <a:t>2. A 3. ROČNÍK</a:t>
            </a:r>
            <a:endParaRPr lang="cs-CZ" sz="60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/>
              <a:t>NAUKA O SLOVĚ, PRAVOPIS</a:t>
            </a:r>
          </a:p>
          <a:p>
            <a:r>
              <a:rPr lang="cs-CZ" sz="3200" b="1" dirty="0" smtClean="0"/>
              <a:t>Doplňování - I,Í,Y,Ý,U,Ů,Ú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182674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2403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>
            <a:hlinkClick r:id="" action="ppaction://hlinkshowjump?jump=nextslide"/>
          </p:cNvPr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solidFill>
                  <a:srgbClr val="C00000"/>
                </a:solidFill>
              </a:rPr>
              <a:t>not-sek</a:t>
            </a:r>
            <a:endParaRPr lang="cs-CZ" sz="48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6466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4582576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800" b="1" dirty="0" smtClean="0">
                <a:ln w="11430"/>
                <a:solidFill>
                  <a:srgbClr val="C00000"/>
                </a:solidFill>
              </a:rPr>
              <a:t>not-sek</a:t>
            </a:r>
            <a:endParaRPr lang="cs-CZ" sz="48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notýsek</a:t>
            </a:r>
            <a:endParaRPr lang="cs-CZ" sz="5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641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" grpId="0" animBg="1"/>
      <p:bldP spid="5" grpId="0" animBg="1"/>
      <p:bldP spid="6" grpId="0" animBg="1"/>
      <p:bldP spid="8" grpId="0" animBg="1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těk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8894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těk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útěk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18761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390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sl</a:t>
            </a:r>
            <a:r>
              <a:rPr lang="cs-CZ" sz="5400" b="1" dirty="0" smtClean="0">
                <a:ln w="11430"/>
                <a:solidFill>
                  <a:srgbClr val="C00000"/>
                </a:solidFill>
              </a:rPr>
              <a:t>-ně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38718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sl</a:t>
            </a:r>
            <a:r>
              <a:rPr lang="cs-CZ" sz="5400" b="1" dirty="0" smtClean="0">
                <a:ln w="11430"/>
                <a:solidFill>
                  <a:srgbClr val="C00000"/>
                </a:solidFill>
              </a:rPr>
              <a:t>-ně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slůně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416529" y="2846570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1273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>
            <a:hlinkClick r:id="" action="ppaction://hlinkshowjump?jump=nextslide"/>
          </p:cNvPr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Mar-ška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9047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Mar-ška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Maruška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582576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2112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  <p:bldP spid="7" grpId="0" animBg="1"/>
      <p:bldP spid="8" grpId="0" animBg="1"/>
      <p:bldP spid="3" grpId="0" animBg="1"/>
      <p:bldP spid="4" grpId="0" animBg="1"/>
      <p:bldP spid="1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bat-žek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0459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bat-žek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batůžek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18761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61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-spěch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10231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-spěch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úspěch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416529" y="393887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038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3" grpId="0" animBg="1"/>
      <p:bldP spid="4" grpId="0" animBg="1"/>
      <p:bldP spid="1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>
            <a:hlinkClick r:id="" action="ppaction://hlinkshowjump?jump=nextslide"/>
          </p:cNvPr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k-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rka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04591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>
                <a:ln w="11430"/>
                <a:solidFill>
                  <a:srgbClr val="C00000"/>
                </a:solidFill>
              </a:rPr>
              <a:t>k</a:t>
            </a:r>
            <a:r>
              <a:rPr lang="cs-CZ" sz="5400" b="1" dirty="0" smtClean="0">
                <a:ln w="11430"/>
                <a:solidFill>
                  <a:srgbClr val="C00000"/>
                </a:solidFill>
              </a:rPr>
              <a:t>-</a:t>
            </a:r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rka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kůrka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586551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6132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  <p:bldP spid="3" grpId="0" animBg="1"/>
      <p:bldP spid="4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>
            <a:hlinkClick r:id="" action="ppaction://hlinkshowjump?jump=nextslide"/>
          </p:cNvPr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mot-l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8560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rgbClr val="C00000"/>
                </a:solidFill>
              </a:rPr>
              <a:t>mot-l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motýl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22736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684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8" grpId="0" animBg="1"/>
      <p:bldP spid="3" grpId="0" animBg="1"/>
      <p:bldP spid="4" grpId="0" animBg="1"/>
      <p:bldP spid="1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/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>
            <a:hlinkClick r:id="" action="ppaction://hlinkshowjump?jump=nextslide"/>
          </p:cNvPr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>
                <a:solidFill>
                  <a:srgbClr val="7030A0"/>
                </a:solidFill>
                <a:latin typeface="Franklin Gothic Demi" pitchFamily="34" charset="0"/>
              </a:rPr>
              <a:t>í</a:t>
            </a: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zaj-ček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08894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estnácticípá hvězda 1">
            <a:hlinkClick r:id="" action="ppaction://hlinkshowjump?jump=nextslide"/>
          </p:cNvPr>
          <p:cNvSpPr/>
          <p:nvPr/>
        </p:nvSpPr>
        <p:spPr>
          <a:xfrm>
            <a:off x="85102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latin typeface="Franklin Gothic Demi" pitchFamily="34" charset="0"/>
              </a:rPr>
              <a:t>ú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5" name="Šestnácticípá hvězda 4"/>
          <p:cNvSpPr/>
          <p:nvPr/>
        </p:nvSpPr>
        <p:spPr>
          <a:xfrm>
            <a:off x="367610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u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6" name="Šestnácticípá hvězda 5"/>
          <p:cNvSpPr/>
          <p:nvPr/>
        </p:nvSpPr>
        <p:spPr>
          <a:xfrm>
            <a:off x="2207940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rgbClr val="7030A0"/>
                </a:solidFill>
                <a:latin typeface="Franklin Gothic Demi" pitchFamily="34" charset="0"/>
              </a:rPr>
              <a:t>í</a:t>
            </a:r>
            <a:endParaRPr lang="cs-CZ" sz="6600" dirty="0">
              <a:solidFill>
                <a:srgbClr val="7030A0"/>
              </a:solidFill>
              <a:latin typeface="Franklin Gothic Demi" pitchFamily="34" charset="0"/>
            </a:endParaRPr>
          </a:p>
        </p:txBody>
      </p:sp>
      <p:sp>
        <p:nvSpPr>
          <p:cNvPr id="7" name="Šestnácticípá hvězda 6"/>
          <p:cNvSpPr/>
          <p:nvPr/>
        </p:nvSpPr>
        <p:spPr>
          <a:xfrm>
            <a:off x="5076056" y="507571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ý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8" name="Šestnácticípá hvězda 7"/>
          <p:cNvSpPr/>
          <p:nvPr/>
        </p:nvSpPr>
        <p:spPr>
          <a:xfrm>
            <a:off x="6397392" y="1268760"/>
            <a:ext cx="1584176" cy="1008112"/>
          </a:xfrm>
          <a:prstGeom prst="star16">
            <a:avLst/>
          </a:prstGeom>
          <a:solidFill>
            <a:srgbClr val="FFFF00"/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>
                <a:solidFill>
                  <a:srgbClr val="7030A0"/>
                </a:solidFill>
                <a:latin typeface="Franklin Gothic Demi" pitchFamily="34" charset="0"/>
              </a:rPr>
              <a:t>ů</a:t>
            </a:r>
            <a:endParaRPr lang="cs-CZ" sz="7200" dirty="0">
              <a:latin typeface="Franklin Gothic Demi" pitchFamily="34" charset="0"/>
            </a:endParaRPr>
          </a:p>
        </p:txBody>
      </p:sp>
      <p:sp>
        <p:nvSpPr>
          <p:cNvPr id="3" name="Mrak 2"/>
          <p:cNvSpPr/>
          <p:nvPr/>
        </p:nvSpPr>
        <p:spPr>
          <a:xfrm>
            <a:off x="431683" y="2852936"/>
            <a:ext cx="4036507" cy="1512168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err="1" smtClean="0">
                <a:ln w="11430"/>
                <a:solidFill>
                  <a:srgbClr val="C00000"/>
                </a:solidFill>
              </a:rPr>
              <a:t>zaj-ček</a:t>
            </a:r>
            <a:endParaRPr lang="cs-CZ" sz="5400" b="1" dirty="0">
              <a:ln w="11430"/>
              <a:solidFill>
                <a:srgbClr val="C00000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671002" y="4653136"/>
            <a:ext cx="3528392" cy="1368152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zajíček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420504" y="5028514"/>
            <a:ext cx="1440160" cy="10896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139020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xit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7" grpId="0" animBg="1"/>
      <p:bldP spid="8" grpId="0" animBg="1"/>
      <p:bldP spid="3" grpId="0" animBg="1"/>
      <p:bldP spid="4" grpId="0" animBg="1"/>
      <p:bldP spid="1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83568" y="908720"/>
            <a:ext cx="75608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C00000"/>
                </a:solidFill>
              </a:rPr>
              <a:t>HOTOVO!  HURÁ!!!</a:t>
            </a:r>
            <a:endParaRPr lang="cs-CZ" sz="66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2996952"/>
            <a:ext cx="349238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i="1" dirty="0" smtClean="0"/>
              <a:t>UMÍŠ </a:t>
            </a:r>
          </a:p>
          <a:p>
            <a:pPr algn="ctr"/>
            <a:r>
              <a:rPr lang="cs-CZ" sz="5400" b="1" i="1" dirty="0" smtClean="0"/>
              <a:t>TO VÝBORNĚ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86551" y="2846570"/>
            <a:ext cx="4270137" cy="3251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38718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196752"/>
            <a:ext cx="85324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Šlo ti to dobře, 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tak teď si připrav sešit </a:t>
            </a:r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na </a:t>
            </a:r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český jazyk,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napiš dnešní datum</a:t>
            </a:r>
          </a:p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a pak napiš všechna ta procvičená slova do sešitu.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4593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899592" y="540140"/>
            <a:ext cx="3324934" cy="108012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n</a:t>
            </a:r>
            <a:r>
              <a:rPr lang="cs-CZ" sz="54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ot-sek</a:t>
            </a:r>
            <a:endParaRPr lang="cs-CZ" sz="5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4932040" y="540140"/>
            <a:ext cx="2664296" cy="108012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-</a:t>
            </a:r>
            <a:r>
              <a:rPr lang="cs-CZ" sz="6000" b="1" dirty="0" err="1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těk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1763688" y="1808820"/>
            <a:ext cx="2956118" cy="108012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err="1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s</a:t>
            </a:r>
            <a:r>
              <a:rPr lang="cs-CZ" sz="6000" b="1" dirty="0" err="1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l</a:t>
            </a:r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-ně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5292080" y="1808820"/>
            <a:ext cx="3528392" cy="108012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err="1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Mar-ška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696134" y="3068960"/>
            <a:ext cx="3528392" cy="108012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bat-žek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4731126" y="3068960"/>
            <a:ext cx="3528392" cy="108012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-</a:t>
            </a:r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spěch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1331640" y="4293096"/>
            <a:ext cx="3180918" cy="108012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k-</a:t>
            </a:r>
            <a:r>
              <a:rPr lang="cs-CZ" sz="6000" b="1" dirty="0" err="1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rka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5269120" y="4293096"/>
            <a:ext cx="3168352" cy="108012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mot-l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Vodorovný svitek 9"/>
          <p:cNvSpPr/>
          <p:nvPr/>
        </p:nvSpPr>
        <p:spPr>
          <a:xfrm>
            <a:off x="833867" y="5511472"/>
            <a:ext cx="3456384" cy="1080120"/>
          </a:xfrm>
          <a:prstGeom prst="horizontalScroll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err="1" smtClean="0">
                <a:ln w="11430"/>
                <a:solidFill>
                  <a:schemeClr val="tx1">
                    <a:lumMod val="95000"/>
                    <a:lumOff val="5000"/>
                  </a:schemeClr>
                </a:solidFill>
              </a:rPr>
              <a:t>zaj-ček</a:t>
            </a:r>
            <a:endParaRPr lang="cs-CZ" sz="6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6503981" y="5448996"/>
            <a:ext cx="1718857" cy="1076348"/>
          </a:xfrm>
          <a:prstGeom prst="rightArrow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2">
                    <a:lumMod val="10000"/>
                  </a:schemeClr>
                </a:solidFill>
              </a:rPr>
              <a:t>HOTOVO</a:t>
            </a:r>
            <a:endParaRPr lang="cs-CZ" sz="2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8718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 advClick="0">
        <p14:conveyor dir="l"/>
      </p:transition>
    </mc:Choice>
    <mc:Fallback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2169448"/>
            <a:ext cx="66967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>
                <a:solidFill>
                  <a:schemeClr val="accent1">
                    <a:lumMod val="50000"/>
                  </a:schemeClr>
                </a:solidFill>
              </a:rPr>
              <a:t>N</a:t>
            </a:r>
            <a:r>
              <a:rPr lang="cs-CZ" sz="7200" dirty="0" smtClean="0">
                <a:solidFill>
                  <a:schemeClr val="accent1">
                    <a:lumMod val="50000"/>
                  </a:schemeClr>
                </a:solidFill>
              </a:rPr>
              <a:t>ashledanou </a:t>
            </a:r>
            <a:r>
              <a:rPr lang="cs-CZ" sz="7200" dirty="0" smtClean="0">
                <a:solidFill>
                  <a:schemeClr val="accent1">
                    <a:lumMod val="50000"/>
                  </a:schemeClr>
                </a:solidFill>
              </a:rPr>
              <a:t>někdy příště!</a:t>
            </a:r>
            <a:endParaRPr lang="cs-CZ" sz="7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45353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244</TotalTime>
  <Words>317</Words>
  <Application>Microsoft Office PowerPoint</Application>
  <PresentationFormat>Předvádění na obrazovce (4:3)</PresentationFormat>
  <Paragraphs>165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Aerodynamika</vt:lpstr>
      <vt:lpstr>Snímek 1</vt:lpstr>
      <vt:lpstr>ČESKÝ JAZYK 2. A 3. ROČNÍK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Dum</cp:lastModifiedBy>
  <cp:revision>41</cp:revision>
  <dcterms:created xsi:type="dcterms:W3CDTF">2012-03-07T08:59:04Z</dcterms:created>
  <dcterms:modified xsi:type="dcterms:W3CDTF">2012-08-22T08:17:18Z</dcterms:modified>
</cp:coreProperties>
</file>