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0"/>
  </p:notesMasterIdLst>
  <p:sldIdLst>
    <p:sldId id="263" r:id="rId2"/>
    <p:sldId id="256" r:id="rId3"/>
    <p:sldId id="258" r:id="rId4"/>
    <p:sldId id="257" r:id="rId5"/>
    <p:sldId id="259" r:id="rId6"/>
    <p:sldId id="261" r:id="rId7"/>
    <p:sldId id="262" r:id="rId8"/>
    <p:sldId id="260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5" autoAdjust="0"/>
    <p:restoredTop sz="94614" autoAdjust="0"/>
  </p:normalViewPr>
  <p:slideViewPr>
    <p:cSldViewPr>
      <p:cViewPr varScale="1">
        <p:scale>
          <a:sx n="49" d="100"/>
          <a:sy n="49" d="100"/>
        </p:scale>
        <p:origin x="-1210" y="-6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9756AD1-BF94-44CF-9A4D-5B42FBB9FE5B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BC8A6F4-AFFF-4DBB-82B6-79204BE4C90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220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BC8A6F4-AFFF-4DBB-82B6-79204BE4C903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9727667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95EC1D4A-A796-47C3-A63E-CE236FB377E2}" type="datetimeFigureOut">
              <a:rPr lang="cs-CZ" smtClean="0"/>
              <a:t>13.8.2012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71550" y="692150"/>
            <a:ext cx="7245350" cy="177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539750" y="2286000"/>
            <a:ext cx="82089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b="1" dirty="0" smtClean="0">
                <a:latin typeface="Calibri" pitchFamily="34" charset="0"/>
              </a:rPr>
              <a:t>VY_32_INOVACE_32_CJ_ </a:t>
            </a:r>
            <a:r>
              <a:rPr lang="cs-CZ" b="1" dirty="0">
                <a:latin typeface="Calibri" pitchFamily="34" charset="0"/>
              </a:rPr>
              <a:t>2</a:t>
            </a:r>
          </a:p>
        </p:txBody>
      </p:sp>
      <p:graphicFrame>
        <p:nvGraphicFramePr>
          <p:cNvPr id="13348" name="Group 3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67406655"/>
              </p:ext>
            </p:extLst>
          </p:nvPr>
        </p:nvGraphicFramePr>
        <p:xfrm>
          <a:off x="1489868" y="2789238"/>
          <a:ext cx="6208713" cy="3384234"/>
        </p:xfrm>
        <a:graphic>
          <a:graphicData uri="http://schemas.openxmlformats.org/drawingml/2006/table">
            <a:tbl>
              <a:tblPr/>
              <a:tblGrid>
                <a:gridCol w="2139950"/>
                <a:gridCol w="4068763"/>
              </a:tblGrid>
              <a:tr h="4572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1) Jméno autora výukového materiálu (VM), škola: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Miroslava Červená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Základní škola a mateřská škola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Skalsko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okres Mladá Boleslav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2) Období vzniku VM: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Leden - únor  2012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3) Využití VM v ročníku ZŠ: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2. a  3.ročník ZŠ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78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4) Vzdělávací oblast: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 a jazykové komunikace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Vzdělávací obor: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Český jazyk a literatura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Tématický okruh: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76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    Téma: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  <a:defRPr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Výslovnost a psaní souhlásek na konci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slov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- spodoba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5) Metodický list, anotace: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Procvičování doplňování souhlásek do slov, po správném určení hlásky či písmena do slova se odkrývá utajený obrázek. Po procvičení následuje přepis s doplňováním  do vlastních sešitů.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2746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ea typeface="Lucida Sans Unicode" pitchFamily="34" charset="0"/>
                          <a:cs typeface="Arial" charset="0"/>
                        </a:rPr>
                        <a:t>6) Zdroje: obrázků, hudby…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http://www.casopismisa.cz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12942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630" y="1700808"/>
            <a:ext cx="8892480" cy="1470025"/>
          </a:xfrm>
        </p:spPr>
        <p:txBody>
          <a:bodyPr>
            <a:noAutofit/>
          </a:bodyPr>
          <a:lstStyle/>
          <a:p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Procvičujeme psaní souhlásek znělých</a:t>
            </a:r>
            <a:b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</a:br>
            <a:r>
              <a:rPr lang="cs-CZ" sz="4800" b="1" dirty="0" smtClean="0">
                <a:solidFill>
                  <a:schemeClr val="accent6">
                    <a:lumMod val="60000"/>
                    <a:lumOff val="40000"/>
                  </a:schemeClr>
                </a:solidFill>
              </a:rPr>
              <a:t>a neznělých na konci slov</a:t>
            </a:r>
            <a:endParaRPr lang="cs-CZ" sz="4800" b="1" dirty="0">
              <a:solidFill>
                <a:schemeClr val="accent6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4077072"/>
            <a:ext cx="6400800" cy="1752600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FF0000"/>
                </a:solidFill>
              </a:rPr>
              <a:t>ČESKÝ JAZYK</a:t>
            </a:r>
          </a:p>
          <a:p>
            <a:r>
              <a:rPr lang="cs-CZ" sz="4400" dirty="0" smtClean="0">
                <a:solidFill>
                  <a:srgbClr val="FF0000"/>
                </a:solidFill>
              </a:rPr>
              <a:t>2. a 3.ročník</a:t>
            </a:r>
            <a:endParaRPr lang="cs-CZ" sz="4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404176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 tmFilter="0,0; .5, 1; 1, 1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450"/>
                            </p:stCondLst>
                            <p:childTnLst>
                              <p:par>
                                <p:cTn id="17" presetID="41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50000">
                                          <p:val>
                                            <p:strVal val="#ppt_x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h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/10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01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 tmFilter="0,0; .5, 1; 1, 1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2996952"/>
            <a:ext cx="7772400" cy="1470025"/>
          </a:xfrm>
        </p:spPr>
        <p:txBody>
          <a:bodyPr>
            <a:noAutofit/>
          </a:bodyPr>
          <a:lstStyle/>
          <a:p>
            <a:r>
              <a:rPr lang="cs-CZ" sz="6600" b="1" i="1" dirty="0" smtClean="0">
                <a:solidFill>
                  <a:srgbClr val="00B050"/>
                </a:solidFill>
              </a:rPr>
              <a:t>JINAK SLYŠÍM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– </a:t>
            </a:r>
            <a:br>
              <a:rPr lang="cs-CZ" sz="6600" b="1" i="1" dirty="0" smtClean="0">
                <a:solidFill>
                  <a:srgbClr val="00B050"/>
                </a:solidFill>
              </a:rPr>
            </a:br>
            <a:r>
              <a:rPr lang="cs-CZ" sz="6600" b="1" i="1" dirty="0" smtClean="0">
                <a:solidFill>
                  <a:srgbClr val="00B050"/>
                </a:solidFill>
              </a:rPr>
              <a:t>JINAK PÍŠU ???</a:t>
            </a:r>
            <a:endParaRPr lang="cs-CZ" sz="6600" b="1" i="1" dirty="0">
              <a:solidFill>
                <a:srgbClr val="00B05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7086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16" y="685064"/>
            <a:ext cx="8097332" cy="526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CHLU…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MRKE…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HLA…</a:t>
            </a:r>
          </a:p>
          <a:p>
            <a:pPr algn="ctr"/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KO…</a:t>
            </a:r>
            <a:endParaRPr lang="cs-CZ" sz="40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PŘIVE…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PŘIJE…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PŘILO…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ŠROU…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HRO…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2" y="5180767"/>
            <a:ext cx="729240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4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37" name="Šipka doprava 36">
            <a:hlinkClick r:id="" action="ppaction://hlinkshowjump?jump=nextslide"/>
          </p:cNvPr>
          <p:cNvSpPr/>
          <p:nvPr/>
        </p:nvSpPr>
        <p:spPr>
          <a:xfrm>
            <a:off x="6459400" y="6111018"/>
            <a:ext cx="1836126" cy="717887"/>
          </a:xfrm>
          <a:prstGeom prst="rightArrow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chemeClr val="bg1"/>
                </a:solidFill>
                <a:hlinkClick r:id="" action="ppaction://hlinkshowjump?jump=nextslide"/>
              </a:rPr>
              <a:t>HOTOVO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857642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 advClick="0">
        <p14:ripple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12239 -0.10139 C 0.12239 -0.06829 0.14861 -0.04144 0.18055 -0.04144 C 0.21822 -0.04144 0.23177 -0.0713 0.2375 -0.08935 L 0.2434 -0.11343 C 0.2493 -0.13148 0.26371 -0.16134 0.30625 -0.16134 C 0.3335 -0.16134 0.36458 -0.13449 0.36458 -0.10139 C 0.36458 -0.06829 0.3335 -0.04144 0.30625 -0.04144 C 0.26371 -0.04144 0.2493 -0.0713 0.2434 -0.08935 L 0.2375 -0.11343 C 0.23177 -0.13148 0.21822 -0.16134 0.18055 -0.16134 C 0.14861 -0.16134 0.12239 -0.13449 0.12239 -0.10139 Z " pathEditMode="relative" rAng="0" ptsTypes="ffFffffFfff">
                                      <p:cBhvr>
                                        <p:cTn id="12" dur="2000" fill="hold"/>
                                        <p:tgtEl>
                                          <p:spTgt spid="1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1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15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2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052 -0.10741 C -0.00052 -0.07431 0.02656 -0.04746 0.05955 -0.04746 C 0.09844 -0.04746 0.1125 -0.07732 0.1184 -0.09537 L 0.12448 -0.11945 C 0.13056 -0.1375 0.14549 -0.16736 0.18941 -0.16736 C 0.21754 -0.16736 0.24948 -0.14051 0.24948 -0.10741 C 0.24948 -0.07431 0.21754 -0.04746 0.18941 -0.04746 C 0.14549 -0.04746 0.13056 -0.07732 0.12448 -0.09537 L 0.1184 -0.11945 C 0.1125 -0.1375 0.09844 -0.16736 0.05955 -0.16736 C 0.02656 -0.16736 -0.00052 -0.14051 -0.00052 -0.10741 Z " pathEditMode="relative" rAng="0" ptsTypes="ffFffffFfff">
                                      <p:cBhvr>
                                        <p:cTn id="26" dur="2000" fill="hold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29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31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2" fill="hold">
                      <p:stCondLst>
                        <p:cond delay="0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35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86 -0.10833 C 0.02986 -0.07523 0.05694 -0.04838 0.08993 -0.04838 C 0.12882 -0.04838 0.14288 -0.07824 0.14878 -0.09629 L 0.15486 -0.12037 C 0.16094 -0.13842 0.17587 -0.16828 0.21979 -0.16828 C 0.24792 -0.16828 0.27986 -0.14143 0.27986 -0.10833 C 0.27986 -0.07523 0.24792 -0.04838 0.21979 -0.04838 C 0.17587 -0.04838 0.16094 -0.07824 0.15486 -0.09629 L 0.14878 -0.12037 C 0.14288 -0.13842 0.12882 -0.16828 0.08993 -0.16828 C 0.05694 -0.16828 0.02986 -0.14143 0.02986 -0.10833 Z " pathEditMode="relative" rAng="0" ptsTypes="ffFffffFfff">
                                      <p:cBhvr>
                                        <p:cTn id="40" dur="2000" fill="hold"/>
                                        <p:tgtEl>
                                          <p:spTgt spid="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21" presetClass="exit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1)">
                                      <p:cBhvr>
                                        <p:cTn id="43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4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6" fill="hold">
                      <p:stCondLst>
                        <p:cond delay="0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49" dur="2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239 -0.0831 C 0.02239 -0.05 0.04496 -0.02315 0.07309 -0.02315 C 0.10642 -0.02315 0.11822 -0.05301 0.12326 -0.07106 L 0.12847 -0.09514 C 0.13368 -0.11319 0.14635 -0.14305 0.18368 -0.14305 C 0.20763 -0.14305 0.23524 -0.1162 0.23524 -0.0831 C 0.23524 -0.05 0.20763 -0.02315 0.18368 -0.02315 C 0.14635 -0.02315 0.13368 -0.05301 0.12847 -0.07106 L 0.12326 -0.09514 C 0.11822 -0.11319 0.10642 -0.14305 0.07309 -0.14305 C 0.04496 -0.14305 0.02239 -0.1162 0.02239 -0.0831 Z " pathEditMode="relative" rAng="0" ptsTypes="ffFffffFfff">
                                      <p:cBhvr>
                                        <p:cTn id="54" dur="2000" fill="hold"/>
                                        <p:tgtEl>
                                          <p:spTgt spid="2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0642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5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3" dur="2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64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5" fill="hold">
                      <p:stCondLst>
                        <p:cond delay="0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597 -0.08241 C 0.01597 -0.04931 0.04236 -0.02246 0.07448 -0.02246 C 0.1125 -0.02246 0.12621 -0.05232 0.13194 -0.07037 L 0.13802 -0.09445 C 0.14392 -0.1125 0.1585 -0.14236 0.20139 -0.14236 C 0.22882 -0.14236 0.26007 -0.11551 0.26007 -0.08241 C 0.26007 -0.04931 0.22882 -0.02246 0.20139 -0.02246 C 0.1585 -0.02246 0.14392 -0.05232 0.13802 -0.07037 L 0.13194 -0.09445 C 0.12621 -0.1125 0.1125 -0.14236 0.07448 -0.14236 C 0.04236 -0.14236 0.01597 -0.11551 0.01597 -0.08241 Z " pathEditMode="relative" rAng="0" ptsTypes="ffFffffFfff">
                                      <p:cBhvr>
                                        <p:cTn id="68" dur="2000" fill="hold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20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"/>
                            </p:stCondLst>
                            <p:childTnLst>
                              <p:par>
                                <p:cTn id="70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7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73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4" fill="hold">
                      <p:stCondLst>
                        <p:cond delay="0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7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82" dur="2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33 -0.11019 C 0.0033 -0.07732 0.02951 -0.05046 0.06146 -0.05046 C 0.09913 -0.05046 0.11267 -0.08032 0.1184 -0.09838 L 0.1243 -0.12245 C 0.13021 -0.14051 0.14461 -0.17037 0.18715 -0.17037 C 0.21441 -0.17037 0.24548 -0.14352 0.24548 -0.11019 C 0.24548 -0.07732 0.21441 -0.05046 0.18715 -0.05046 C 0.14461 -0.05046 0.13021 -0.08032 0.1243 -0.09838 L 0.1184 -0.12245 C 0.11267 -0.14051 0.09913 -0.17037 0.06146 -0.17037 C 0.02951 -0.17037 0.0033 -0.14352 0.0033 -0.11019 Z " pathEditMode="relative" rAng="0" ptsTypes="ffFffffFfff">
                                      <p:cBhvr>
                                        <p:cTn id="87" dur="2000" fill="hold"/>
                                        <p:tgtEl>
                                          <p:spTgt spid="2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101" y="-2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2000"/>
                            </p:stCondLst>
                            <p:childTnLst>
                              <p:par>
                                <p:cTn id="89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9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9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1093 -0.09745 C 0.01093 -0.06435 0.03784 -0.0375 0.07083 -0.0375 C 0.10972 -0.0375 0.12378 -0.06736 0.12968 -0.08541 L 0.13576 -0.10949 C 0.14184 -0.12754 0.15677 -0.1574 0.20069 -0.1574 C 0.22882 -0.1574 0.26093 -0.13055 0.26093 -0.09745 C 0.26093 -0.06435 0.22882 -0.0375 0.20069 -0.0375 C 0.15677 -0.0375 0.14184 -0.06736 0.13576 -0.08541 L 0.12968 -0.10949 C 0.12378 -0.12754 0.10972 -0.1574 0.07083 -0.1574 C 0.03784 -0.1574 0.01093 -0.13055 0.01093 -0.09745 Z " pathEditMode="relative" rAng="0" ptsTypes="ffFffffFfff">
                                      <p:cBhvr>
                                        <p:cTn id="101" dur="2000" fill="hold"/>
                                        <p:tgtEl>
                                          <p:spTgt spid="3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2000"/>
                            </p:stCondLst>
                            <p:childTnLst>
                              <p:par>
                                <p:cTn id="103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0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0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7" fill="hold">
                      <p:stCondLst>
                        <p:cond delay="0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813 -0.09051 C 0.07813 -0.05741 0.10643 -0.03056 0.14115 -0.03056 C 0.18195 -0.03056 0.19688 -0.06042 0.20295 -0.07847 L 0.20938 -0.10255 C 0.2158 -0.1206 0.23143 -0.15046 0.27761 -0.15046 C 0.30712 -0.15046 0.3408 -0.12361 0.3408 -0.09051 C 0.3408 -0.05741 0.30712 -0.03056 0.27761 -0.03056 C 0.23143 -0.03056 0.2158 -0.06042 0.20938 -0.07847 L 0.20295 -0.10255 C 0.19688 -0.1206 0.18195 -0.15046 0.14115 -0.15046 C 0.10643 -0.15046 0.07813 -0.12361 0.07813 -0.09051 Z " pathEditMode="relative" rAng="0" ptsTypes="ffFffffFfff">
                                      <p:cBhvr>
                                        <p:cTn id="115" dur="2000" fill="hold"/>
                                        <p:tgtEl>
                                          <p:spTgt spid="3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3125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17" presetID="6" presetClass="exit" presetSubtype="3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ircle(out)">
                                      <p:cBhvr>
                                        <p:cTn id="118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0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1" fill="hold">
                      <p:stCondLst>
                        <p:cond delay="0"/>
                      </p:stCondLst>
                      <p:childTnLst>
                        <p:par>
                          <p:cTn id="122" fill="hold">
                            <p:stCondLst>
                              <p:cond delay="0"/>
                            </p:stCondLst>
                            <p:childTnLst>
                              <p:par>
                                <p:cTn id="123" presetID="26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2986 -0.11111 C 0.02986 -0.07801 0.05694 -0.05115 0.08993 -0.05115 C 0.12882 -0.05115 0.14288 -0.08101 0.14878 -0.09907 L 0.15486 -0.12314 C 0.16094 -0.1412 0.17587 -0.17106 0.21979 -0.17106 C 0.24792 -0.17106 0.27986 -0.14421 0.27986 -0.11111 C 0.27986 -0.07801 0.24792 -0.05115 0.21979 -0.05115 C 0.17587 -0.05115 0.16094 -0.08101 0.15486 -0.09907 L 0.14878 -0.12314 C 0.14288 -0.1412 0.12882 -0.17106 0.08993 -0.17106 C 0.05694 -0.17106 0.02986 -0.14421 0.02986 -0.11111 Z " pathEditMode="relative" rAng="0" ptsTypes="ffFffffFfff">
                                      <p:cBhvr>
                                        <p:cTn id="124" dur="2000" fill="hold"/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5" fill="hold">
                            <p:stCondLst>
                              <p:cond delay="2000"/>
                            </p:stCondLst>
                            <p:childTnLst>
                              <p:par>
                                <p:cTn id="126" presetID="18" presetClass="exit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strips(downLeft)">
                                      <p:cBhvr>
                                        <p:cTn id="12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0" fill="hold">
                      <p:stCondLst>
                        <p:cond delay="0"/>
                      </p:stCondLst>
                      <p:childTnLst>
                        <p:par>
                          <p:cTn id="131" fill="hold">
                            <p:stCondLst>
                              <p:cond delay="0"/>
                            </p:stCondLst>
                            <p:childTnLst>
                              <p:par>
                                <p:cTn id="132" presetID="8" presetClass="emph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33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14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3" fill="hold">
                      <p:stCondLst>
                        <p:cond delay="0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50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1" fill="hold">
                      <p:stCondLst>
                        <p:cond delay="0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56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7" fill="hold">
                      <p:stCondLst>
                        <p:cond delay="0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1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seq concurrent="1" nextAc="seek">
              <p:cTn id="16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3" fill="hold">
                      <p:stCondLst>
                        <p:cond delay="0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7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9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6" dur="5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7" dur="5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78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9" fill="hold">
                      <p:stCondLst>
                        <p:cond delay="0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184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5" fill="hold">
                      <p:stCondLst>
                        <p:cond delay="0"/>
                      </p:stCondLst>
                      <p:childTnLst>
                        <p:par>
                          <p:cTn id="186" fill="hold">
                            <p:stCondLst>
                              <p:cond delay="0"/>
                            </p:stCondLst>
                            <p:childTnLst>
                              <p:par>
                                <p:cTn id="18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9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3" fill="hold">
                      <p:stCondLst>
                        <p:cond delay="0"/>
                      </p:stCondLst>
                      <p:childTnLst>
                        <p:par>
                          <p:cTn id="194" fill="hold">
                            <p:stCondLst>
                              <p:cond delay="0"/>
                            </p:stCondLst>
                            <p:childTnLst>
                              <p:par>
                                <p:cTn id="19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8" grpId="0" animBg="1"/>
      <p:bldP spid="19" grpId="0" animBg="1"/>
      <p:bldP spid="22" grpId="0" animBg="1"/>
      <p:bldP spid="23" grpId="0" animBg="1"/>
      <p:bldP spid="26" grpId="0" animBg="1"/>
      <p:bldP spid="28" grpId="0" animBg="1"/>
      <p:bldP spid="30" grpId="0" animBg="1"/>
      <p:bldP spid="31" grpId="0" animBg="1"/>
      <p:bldP spid="33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16" y="685064"/>
            <a:ext cx="8097332" cy="526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919548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88290"/>
            <a:ext cx="8064896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Šlo ti to výtečně, </a:t>
            </a:r>
          </a:p>
          <a:p>
            <a:r>
              <a:rPr lang="cs-CZ" sz="5400" b="1" dirty="0">
                <a:solidFill>
                  <a:schemeClr val="bg2">
                    <a:lumMod val="10000"/>
                  </a:schemeClr>
                </a:solidFill>
              </a:rPr>
              <a:t>t</a:t>
            </a:r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ak a teď si připrav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sešit na český jazyk,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napiš dnešní datum</a:t>
            </a:r>
          </a:p>
          <a:p>
            <a:r>
              <a:rPr lang="cs-CZ" sz="5400" b="1" dirty="0" smtClean="0">
                <a:solidFill>
                  <a:schemeClr val="bg2">
                    <a:lumMod val="10000"/>
                  </a:schemeClr>
                </a:solidFill>
              </a:rPr>
              <a:t>a napiš všechna procvičená slova.</a:t>
            </a:r>
            <a:endParaRPr lang="cs-CZ" sz="5400" b="1" dirty="0">
              <a:solidFill>
                <a:schemeClr val="bg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17259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116" y="685064"/>
            <a:ext cx="8097332" cy="52664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56808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CHLU…</a:t>
            </a: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973307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MRKE…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3164995" y="575789"/>
            <a:ext cx="2808312" cy="180020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HLA…</a:t>
            </a:r>
          </a:p>
          <a:p>
            <a:pPr algn="ctr"/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5973307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KO…</a:t>
            </a:r>
            <a:endParaRPr lang="cs-CZ" sz="4000" dirty="0"/>
          </a:p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3164995" y="2375989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PŘIVE…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356808" y="2358536"/>
            <a:ext cx="2808312" cy="180020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PŘIJE…</a:t>
            </a:r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  <a:p>
            <a:pPr algn="ctr"/>
            <a:endParaRPr lang="cs-CZ" sz="4000" b="1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983953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PŘILO…</a:t>
            </a:r>
          </a:p>
          <a:p>
            <a:pPr algn="ctr"/>
            <a:endParaRPr lang="cs-CZ" sz="4000" dirty="0"/>
          </a:p>
        </p:txBody>
      </p:sp>
      <p:sp>
        <p:nvSpPr>
          <p:cNvPr id="9" name="Obdélník 8"/>
          <p:cNvSpPr/>
          <p:nvPr/>
        </p:nvSpPr>
        <p:spPr>
          <a:xfrm>
            <a:off x="3164995" y="4158736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ŠROU…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0" name="Obdélník 9"/>
          <p:cNvSpPr/>
          <p:nvPr/>
        </p:nvSpPr>
        <p:spPr>
          <a:xfrm>
            <a:off x="365775" y="4151273"/>
            <a:ext cx="2808312" cy="180020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</a:rPr>
              <a:t>HRO…</a:t>
            </a:r>
            <a:endParaRPr lang="cs-CZ" sz="4000" dirty="0" smtClean="0"/>
          </a:p>
          <a:p>
            <a:pPr algn="ctr"/>
            <a:endParaRPr lang="cs-CZ" sz="4000" dirty="0"/>
          </a:p>
        </p:txBody>
      </p:sp>
      <p:sp>
        <p:nvSpPr>
          <p:cNvPr id="17" name="Ohnutý roh 16"/>
          <p:cNvSpPr/>
          <p:nvPr/>
        </p:nvSpPr>
        <p:spPr>
          <a:xfrm>
            <a:off x="1065555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hnutý roh 17"/>
          <p:cNvSpPr/>
          <p:nvPr/>
        </p:nvSpPr>
        <p:spPr>
          <a:xfrm>
            <a:off x="1979712" y="158384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hnutý roh 18"/>
          <p:cNvSpPr/>
          <p:nvPr/>
        </p:nvSpPr>
        <p:spPr>
          <a:xfrm>
            <a:off x="3923928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T</a:t>
            </a:r>
            <a:endParaRPr lang="cs-CZ" sz="3600" dirty="0"/>
          </a:p>
        </p:txBody>
      </p:sp>
      <p:sp>
        <p:nvSpPr>
          <p:cNvPr id="20" name="Ohnutý roh 19"/>
          <p:cNvSpPr/>
          <p:nvPr/>
        </p:nvSpPr>
        <p:spPr>
          <a:xfrm>
            <a:off x="4860032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D</a:t>
            </a:r>
            <a:endParaRPr lang="cs-CZ" sz="3600" dirty="0"/>
          </a:p>
        </p:txBody>
      </p:sp>
      <p:sp>
        <p:nvSpPr>
          <p:cNvPr id="21" name="Ohnutý roh 20"/>
          <p:cNvSpPr/>
          <p:nvPr/>
        </p:nvSpPr>
        <p:spPr>
          <a:xfrm>
            <a:off x="4861013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Z</a:t>
            </a:r>
            <a:endParaRPr lang="cs-CZ" sz="4000" dirty="0"/>
          </a:p>
        </p:txBody>
      </p:sp>
      <p:sp>
        <p:nvSpPr>
          <p:cNvPr id="22" name="Ohnutý roh 21"/>
          <p:cNvSpPr/>
          <p:nvPr/>
        </p:nvSpPr>
        <p:spPr>
          <a:xfrm>
            <a:off x="3923928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</a:t>
            </a:r>
            <a:endParaRPr lang="cs-CZ" sz="4000" dirty="0"/>
          </a:p>
        </p:txBody>
      </p:sp>
      <p:sp>
        <p:nvSpPr>
          <p:cNvPr id="23" name="Ohnutý roh 22"/>
          <p:cNvSpPr/>
          <p:nvPr/>
        </p:nvSpPr>
        <p:spPr>
          <a:xfrm>
            <a:off x="1074957" y="325450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Ť</a:t>
            </a:r>
            <a:endParaRPr lang="cs-CZ" sz="4000" dirty="0"/>
          </a:p>
        </p:txBody>
      </p:sp>
      <p:sp>
        <p:nvSpPr>
          <p:cNvPr id="24" name="Ohnutý roh 23"/>
          <p:cNvSpPr/>
          <p:nvPr/>
        </p:nvSpPr>
        <p:spPr>
          <a:xfrm>
            <a:off x="1979712" y="3258636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Ď</a:t>
            </a:r>
            <a:endParaRPr lang="cs-CZ" sz="4000" dirty="0"/>
          </a:p>
        </p:txBody>
      </p:sp>
      <p:sp>
        <p:nvSpPr>
          <p:cNvPr id="25" name="Ohnutý roh 24"/>
          <p:cNvSpPr/>
          <p:nvPr/>
        </p:nvSpPr>
        <p:spPr>
          <a:xfrm>
            <a:off x="1970552" y="5180767"/>
            <a:ext cx="729240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CH</a:t>
            </a:r>
            <a:endParaRPr lang="cs-CZ" sz="2400" dirty="0"/>
          </a:p>
        </p:txBody>
      </p:sp>
      <p:sp>
        <p:nvSpPr>
          <p:cNvPr id="26" name="Ohnutý roh 25"/>
          <p:cNvSpPr/>
          <p:nvPr/>
        </p:nvSpPr>
        <p:spPr>
          <a:xfrm>
            <a:off x="1065555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</a:t>
            </a:r>
            <a:endParaRPr lang="cs-CZ" sz="4000" dirty="0"/>
          </a:p>
        </p:txBody>
      </p:sp>
      <p:sp>
        <p:nvSpPr>
          <p:cNvPr id="27" name="Ohnutý roh 26"/>
          <p:cNvSpPr/>
          <p:nvPr/>
        </p:nvSpPr>
        <p:spPr>
          <a:xfrm>
            <a:off x="7598639" y="1632484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V</a:t>
            </a:r>
            <a:endParaRPr lang="cs-CZ" sz="4000" dirty="0"/>
          </a:p>
        </p:txBody>
      </p:sp>
      <p:sp>
        <p:nvSpPr>
          <p:cNvPr id="28" name="Ohnutý roh 27"/>
          <p:cNvSpPr/>
          <p:nvPr/>
        </p:nvSpPr>
        <p:spPr>
          <a:xfrm>
            <a:off x="6732240" y="1625703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F</a:t>
            </a:r>
            <a:endParaRPr lang="cs-CZ" sz="4000" dirty="0"/>
          </a:p>
        </p:txBody>
      </p:sp>
      <p:sp>
        <p:nvSpPr>
          <p:cNvPr id="29" name="Ohnutý roh 28"/>
          <p:cNvSpPr/>
          <p:nvPr/>
        </p:nvSpPr>
        <p:spPr>
          <a:xfrm>
            <a:off x="7598639" y="5180767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4000" dirty="0"/>
          </a:p>
        </p:txBody>
      </p:sp>
      <p:sp>
        <p:nvSpPr>
          <p:cNvPr id="30" name="Ohnutý roh 29"/>
          <p:cNvSpPr/>
          <p:nvPr/>
        </p:nvSpPr>
        <p:spPr>
          <a:xfrm>
            <a:off x="7598639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Ž</a:t>
            </a:r>
            <a:endParaRPr lang="cs-CZ" sz="3600" dirty="0"/>
          </a:p>
        </p:txBody>
      </p:sp>
      <p:sp>
        <p:nvSpPr>
          <p:cNvPr id="31" name="Ohnutý roh 30"/>
          <p:cNvSpPr/>
          <p:nvPr/>
        </p:nvSpPr>
        <p:spPr>
          <a:xfrm>
            <a:off x="6732240" y="518403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4000" dirty="0"/>
          </a:p>
        </p:txBody>
      </p:sp>
      <p:sp>
        <p:nvSpPr>
          <p:cNvPr id="32" name="Ohnutý roh 31"/>
          <p:cNvSpPr/>
          <p:nvPr/>
        </p:nvSpPr>
        <p:spPr>
          <a:xfrm>
            <a:off x="4819743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endParaRPr lang="cs-CZ" sz="4000" dirty="0"/>
          </a:p>
        </p:txBody>
      </p:sp>
      <p:sp>
        <p:nvSpPr>
          <p:cNvPr id="33" name="Ohnutý roh 32"/>
          <p:cNvSpPr/>
          <p:nvPr/>
        </p:nvSpPr>
        <p:spPr>
          <a:xfrm>
            <a:off x="3923928" y="5157192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4000" b="1" dirty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endParaRPr lang="cs-CZ" sz="4000" dirty="0"/>
          </a:p>
        </p:txBody>
      </p:sp>
      <p:sp>
        <p:nvSpPr>
          <p:cNvPr id="34" name="Ohnutý roh 33"/>
          <p:cNvSpPr/>
          <p:nvPr/>
        </p:nvSpPr>
        <p:spPr>
          <a:xfrm>
            <a:off x="6732240" y="3310420"/>
            <a:ext cx="447798" cy="504056"/>
          </a:xfrm>
          <a:prstGeom prst="foldedCorner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36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Š</a:t>
            </a:r>
            <a:endParaRPr lang="cs-CZ" sz="3600" dirty="0"/>
          </a:p>
        </p:txBody>
      </p:sp>
      <p:sp>
        <p:nvSpPr>
          <p:cNvPr id="35" name="Šipka doprava 34">
            <a:hlinkClick r:id="" action="ppaction://hlinkshowjump?jump=nextslide"/>
          </p:cNvPr>
          <p:cNvSpPr/>
          <p:nvPr/>
        </p:nvSpPr>
        <p:spPr>
          <a:xfrm>
            <a:off x="6732240" y="6008569"/>
            <a:ext cx="1784461" cy="717887"/>
          </a:xfrm>
          <a:prstGeom prst="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i="1" dirty="0" smtClean="0">
                <a:solidFill>
                  <a:schemeClr val="tx1"/>
                </a:solidFill>
              </a:rPr>
              <a:t>HOTOVO</a:t>
            </a:r>
            <a:endParaRPr lang="cs-CZ" b="1" i="1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18065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 advClick="0">
        <p:circle/>
      </p:transition>
    </mc:Choice>
    <mc:Fallback xmlns="">
      <p:transition spd="slow" advClick="0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340768"/>
            <a:ext cx="7772400" cy="1470025"/>
          </a:xfrm>
        </p:spPr>
        <p:txBody>
          <a:bodyPr/>
          <a:lstStyle/>
          <a:p>
            <a:r>
              <a:rPr lang="cs-CZ" sz="6000" dirty="0" smtClean="0">
                <a:solidFill>
                  <a:schemeClr val="accent6">
                    <a:lumMod val="60000"/>
                    <a:lumOff val="40000"/>
                  </a:schemeClr>
                </a:solidFill>
                <a:latin typeface="Arial Black" pitchFamily="34" charset="0"/>
              </a:rPr>
              <a:t>VÝBORNĚ  !!!</a:t>
            </a:r>
            <a:endParaRPr lang="cs-CZ" sz="6000" dirty="0">
              <a:solidFill>
                <a:schemeClr val="accent6">
                  <a:lumMod val="60000"/>
                  <a:lumOff val="40000"/>
                </a:schemeClr>
              </a:solidFill>
              <a:latin typeface="Arial Black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71600" y="3501008"/>
            <a:ext cx="7200800" cy="1752600"/>
          </a:xfrm>
        </p:spPr>
        <p:txBody>
          <a:bodyPr>
            <a:normAutofit/>
          </a:bodyPr>
          <a:lstStyle/>
          <a:p>
            <a:r>
              <a:rPr lang="cs-CZ" sz="7200" b="1" i="1" spc="-15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JSI  ŠIKULA !</a:t>
            </a:r>
            <a:endParaRPr lang="cs-CZ" sz="7200" b="1" i="1" spc="-150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776734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480</TotalTime>
  <Words>245</Words>
  <Application>Microsoft Office PowerPoint</Application>
  <PresentationFormat>Předvádění na obrazovce (4:3)</PresentationFormat>
  <Paragraphs>90</Paragraphs>
  <Slides>8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Procvičujeme psaní souhlásek znělých a neznělých na konci slov</vt:lpstr>
      <vt:lpstr>JINAK SLYŠÍM  –  JINAK PÍŠU ???</vt:lpstr>
      <vt:lpstr>Prezentace aplikace PowerPoint</vt:lpstr>
      <vt:lpstr>Prezentace aplikace PowerPoint</vt:lpstr>
      <vt:lpstr>Prezentace aplikace PowerPoint</vt:lpstr>
      <vt:lpstr>Prezentace aplikace PowerPoint</vt:lpstr>
      <vt:lpstr>VÝBORNĚ  !!!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Učíme se časové údaje na hodinách</dc:title>
  <dc:creator>učitel</dc:creator>
  <cp:lastModifiedBy>učitel</cp:lastModifiedBy>
  <cp:revision>56</cp:revision>
  <dcterms:created xsi:type="dcterms:W3CDTF">2012-02-02T20:17:27Z</dcterms:created>
  <dcterms:modified xsi:type="dcterms:W3CDTF">2012-08-13T21:51:29Z</dcterms:modified>
</cp:coreProperties>
</file>