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3" r:id="rId2"/>
    <p:sldId id="256" r:id="rId3"/>
    <p:sldId id="258" r:id="rId4"/>
    <p:sldId id="257" r:id="rId5"/>
    <p:sldId id="259" r:id="rId6"/>
    <p:sldId id="261" r:id="rId7"/>
    <p:sldId id="262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5" autoAdjust="0"/>
    <p:restoredTop sz="94747" autoAdjust="0"/>
  </p:normalViewPr>
  <p:slideViewPr>
    <p:cSldViewPr>
      <p:cViewPr varScale="1">
        <p:scale>
          <a:sx n="49" d="100"/>
          <a:sy n="49" d="100"/>
        </p:scale>
        <p:origin x="-1210" y="-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756AD1-BF94-44CF-9A4D-5B42FBB9FE5B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C8A6F4-AFFF-4DBB-82B6-79204BE4C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22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286000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VY_32_INOVACE_34_CJ_ </a:t>
            </a:r>
            <a:r>
              <a:rPr lang="cs-CZ" b="1" dirty="0">
                <a:latin typeface="Calibri" pitchFamily="34" charset="0"/>
              </a:rPr>
              <a:t>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9441557"/>
              </p:ext>
            </p:extLst>
          </p:nvPr>
        </p:nvGraphicFramePr>
        <p:xfrm>
          <a:off x="1489868" y="2789238"/>
          <a:ext cx="6208713" cy="3384234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Leden - únor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 a jazykové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Český jazyk a literatura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Výslovnost 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psaní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souhlásek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uvnitř slov - spodoba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doplňování souhlásek do slov, po správném určení hlásky či písmena do slova se odkrývá utajený obrázek. Po procvičení následuje přepis s doplňováním  do vlastních sešitů.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2942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1470025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Procvičujeme psaní souhlásek znělých a neznělých ve slovech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4437112"/>
            <a:ext cx="7812360" cy="1752600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ČESKÝ JAZYK  2. a 3.ročník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0417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1763688" y="2636912"/>
            <a:ext cx="7772400" cy="1470025"/>
          </a:xfrm>
        </p:spPr>
        <p:txBody>
          <a:bodyPr>
            <a:noAutofit/>
          </a:bodyPr>
          <a:lstStyle/>
          <a:p>
            <a:r>
              <a:rPr lang="cs-CZ" sz="6600" b="1" i="1" dirty="0" smtClean="0">
                <a:solidFill>
                  <a:srgbClr val="00B050"/>
                </a:solidFill>
              </a:rPr>
              <a:t>JINAK SLYŠÍM </a:t>
            </a:r>
            <a:br>
              <a:rPr lang="cs-CZ" sz="6600" b="1" i="1" dirty="0" smtClean="0">
                <a:solidFill>
                  <a:srgbClr val="00B050"/>
                </a:solidFill>
              </a:rPr>
            </a:br>
            <a:r>
              <a:rPr lang="cs-CZ" sz="6600" b="1" i="1" dirty="0" smtClean="0">
                <a:solidFill>
                  <a:srgbClr val="00B050"/>
                </a:solidFill>
              </a:rPr>
              <a:t>– </a:t>
            </a:r>
            <a:br>
              <a:rPr lang="cs-CZ" sz="6600" b="1" i="1" dirty="0" smtClean="0">
                <a:solidFill>
                  <a:srgbClr val="00B050"/>
                </a:solidFill>
              </a:rPr>
            </a:br>
            <a:r>
              <a:rPr lang="cs-CZ" sz="6600" b="1" i="1" dirty="0" smtClean="0">
                <a:solidFill>
                  <a:srgbClr val="00B050"/>
                </a:solidFill>
              </a:rPr>
              <a:t>JINAK PÍŠU ???</a:t>
            </a:r>
            <a:endParaRPr lang="cs-CZ" sz="6600" b="1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7086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976" y="575789"/>
            <a:ext cx="7412350" cy="5375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56808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CHALOU    KA</a:t>
            </a:r>
          </a:p>
          <a:p>
            <a:pPr algn="ctr"/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73307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LÁ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3164995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POHÁ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4000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973307" y="2358536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TA </a:t>
            </a:r>
            <a:r>
              <a:rPr lang="cs-CZ" sz="3600" dirty="0" smtClean="0"/>
              <a:t>   </a:t>
            </a:r>
            <a:r>
              <a:rPr lang="cs-CZ" sz="3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3600" dirty="0"/>
          </a:p>
          <a:p>
            <a:pPr algn="ctr"/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3164995" y="2375989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PROVÁ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KY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356808" y="2358536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VÁ    KA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algn="ctr"/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983953" y="4158736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HRU    KA</a:t>
            </a:r>
          </a:p>
          <a:p>
            <a:pPr algn="ctr"/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3164995" y="4158736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ŽA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365775" y="4151273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BU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17" name="Ohnutý roh 16"/>
          <p:cNvSpPr/>
          <p:nvPr/>
        </p:nvSpPr>
        <p:spPr>
          <a:xfrm>
            <a:off x="1065555" y="158384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hnutý roh 17"/>
          <p:cNvSpPr/>
          <p:nvPr/>
        </p:nvSpPr>
        <p:spPr>
          <a:xfrm>
            <a:off x="1979712" y="158384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hnutý roh 18"/>
          <p:cNvSpPr/>
          <p:nvPr/>
        </p:nvSpPr>
        <p:spPr>
          <a:xfrm>
            <a:off x="3923928" y="1632484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endParaRPr lang="cs-CZ" sz="3600" dirty="0"/>
          </a:p>
        </p:txBody>
      </p:sp>
      <p:sp>
        <p:nvSpPr>
          <p:cNvPr id="20" name="Ohnutý roh 19"/>
          <p:cNvSpPr/>
          <p:nvPr/>
        </p:nvSpPr>
        <p:spPr>
          <a:xfrm>
            <a:off x="4860032" y="1625703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3600" dirty="0"/>
          </a:p>
        </p:txBody>
      </p:sp>
      <p:sp>
        <p:nvSpPr>
          <p:cNvPr id="21" name="Ohnutý roh 20"/>
          <p:cNvSpPr/>
          <p:nvPr/>
        </p:nvSpPr>
        <p:spPr>
          <a:xfrm>
            <a:off x="4861013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endParaRPr lang="cs-CZ" sz="4000" dirty="0"/>
          </a:p>
        </p:txBody>
      </p:sp>
      <p:sp>
        <p:nvSpPr>
          <p:cNvPr id="22" name="Ohnutý roh 21"/>
          <p:cNvSpPr/>
          <p:nvPr/>
        </p:nvSpPr>
        <p:spPr>
          <a:xfrm>
            <a:off x="3923928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endParaRPr lang="cs-CZ" sz="4000" dirty="0"/>
          </a:p>
        </p:txBody>
      </p:sp>
      <p:sp>
        <p:nvSpPr>
          <p:cNvPr id="23" name="Ohnutý roh 22"/>
          <p:cNvSpPr/>
          <p:nvPr/>
        </p:nvSpPr>
        <p:spPr>
          <a:xfrm>
            <a:off x="1074957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4000" dirty="0"/>
          </a:p>
        </p:txBody>
      </p:sp>
      <p:sp>
        <p:nvSpPr>
          <p:cNvPr id="24" name="Ohnutý roh 23"/>
          <p:cNvSpPr/>
          <p:nvPr/>
        </p:nvSpPr>
        <p:spPr>
          <a:xfrm>
            <a:off x="1979712" y="325863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endParaRPr lang="cs-CZ" sz="4000" dirty="0"/>
          </a:p>
        </p:txBody>
      </p:sp>
      <p:sp>
        <p:nvSpPr>
          <p:cNvPr id="25" name="Ohnutý roh 24"/>
          <p:cNvSpPr/>
          <p:nvPr/>
        </p:nvSpPr>
        <p:spPr>
          <a:xfrm>
            <a:off x="1970553" y="5180767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4000" dirty="0"/>
          </a:p>
        </p:txBody>
      </p:sp>
      <p:sp>
        <p:nvSpPr>
          <p:cNvPr id="26" name="Ohnutý roh 25"/>
          <p:cNvSpPr/>
          <p:nvPr/>
        </p:nvSpPr>
        <p:spPr>
          <a:xfrm>
            <a:off x="1065555" y="518403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endParaRPr lang="cs-CZ" sz="4000" dirty="0"/>
          </a:p>
        </p:txBody>
      </p:sp>
      <p:sp>
        <p:nvSpPr>
          <p:cNvPr id="27" name="Ohnutý roh 26"/>
          <p:cNvSpPr/>
          <p:nvPr/>
        </p:nvSpPr>
        <p:spPr>
          <a:xfrm>
            <a:off x="7598639" y="1632484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endParaRPr lang="cs-CZ" sz="4000" dirty="0"/>
          </a:p>
        </p:txBody>
      </p:sp>
      <p:sp>
        <p:nvSpPr>
          <p:cNvPr id="28" name="Ohnutý roh 27"/>
          <p:cNvSpPr/>
          <p:nvPr/>
        </p:nvSpPr>
        <p:spPr>
          <a:xfrm>
            <a:off x="6732240" y="1625703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  <a:endParaRPr lang="cs-CZ" sz="4000" dirty="0"/>
          </a:p>
        </p:txBody>
      </p:sp>
      <p:sp>
        <p:nvSpPr>
          <p:cNvPr id="29" name="Ohnutý roh 28"/>
          <p:cNvSpPr/>
          <p:nvPr/>
        </p:nvSpPr>
        <p:spPr>
          <a:xfrm>
            <a:off x="7598639" y="5180767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endParaRPr lang="cs-CZ" sz="4000" dirty="0"/>
          </a:p>
        </p:txBody>
      </p:sp>
      <p:sp>
        <p:nvSpPr>
          <p:cNvPr id="30" name="Ohnutý roh 29"/>
          <p:cNvSpPr/>
          <p:nvPr/>
        </p:nvSpPr>
        <p:spPr>
          <a:xfrm>
            <a:off x="7598639" y="331042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endParaRPr lang="cs-CZ" sz="3600" dirty="0"/>
          </a:p>
        </p:txBody>
      </p:sp>
      <p:sp>
        <p:nvSpPr>
          <p:cNvPr id="31" name="Ohnutý roh 30"/>
          <p:cNvSpPr/>
          <p:nvPr/>
        </p:nvSpPr>
        <p:spPr>
          <a:xfrm>
            <a:off x="6732240" y="518403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4000" dirty="0"/>
          </a:p>
        </p:txBody>
      </p:sp>
      <p:sp>
        <p:nvSpPr>
          <p:cNvPr id="32" name="Ohnutý roh 31"/>
          <p:cNvSpPr/>
          <p:nvPr/>
        </p:nvSpPr>
        <p:spPr>
          <a:xfrm>
            <a:off x="4819743" y="515719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endParaRPr lang="cs-CZ" sz="4000" dirty="0"/>
          </a:p>
        </p:txBody>
      </p:sp>
      <p:sp>
        <p:nvSpPr>
          <p:cNvPr id="33" name="Ohnutý roh 32"/>
          <p:cNvSpPr/>
          <p:nvPr/>
        </p:nvSpPr>
        <p:spPr>
          <a:xfrm>
            <a:off x="3923928" y="515719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4000" dirty="0"/>
          </a:p>
        </p:txBody>
      </p:sp>
      <p:sp>
        <p:nvSpPr>
          <p:cNvPr id="34" name="Ohnutý roh 33"/>
          <p:cNvSpPr/>
          <p:nvPr/>
        </p:nvSpPr>
        <p:spPr>
          <a:xfrm>
            <a:off x="6732240" y="331042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3600" dirty="0"/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7597870" y="6120532"/>
            <a:ext cx="1141950" cy="494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hotovo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5764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868 -0.09074 C 0.10868 -0.05764 0.13577 -0.03079 0.16875 -0.03079 C 0.20764 -0.03079 0.2217 -0.06065 0.22761 -0.07871 L 0.23368 -0.10278 C 0.23976 -0.12083 0.25469 -0.1507 0.29861 -0.1507 C 0.32674 -0.1507 0.35868 -0.12384 0.35868 -0.09074 C 0.35868 -0.05764 0.32674 -0.03079 0.29861 -0.03079 C 0.25469 -0.03079 0.23976 -0.06065 0.23368 -0.07871 L 0.22761 -0.10278 C 0.2217 -0.12083 0.20764 -0.1507 0.16875 -0.1507 C 0.13577 -0.1507 0.10868 -0.12384 0.10868 -0.09074 Z " pathEditMode="relative" rAng="0" ptsTypes="ffFffffFfff">
                                      <p:cBhvr>
                                        <p:cTn id="14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205 -0.09676 C -0.02205 -0.06366 0.00503 -0.03681 0.03802 -0.03681 C 0.07691 -0.03681 0.09097 -0.06667 0.09687 -0.08473 L 0.10295 -0.1088 C 0.10903 -0.12685 0.12396 -0.15672 0.16788 -0.15672 C 0.19601 -0.15672 0.22795 -0.12986 0.22795 -0.09676 C 0.22795 -0.06366 0.19601 -0.03681 0.16788 -0.03681 C 0.12396 -0.03681 0.10903 -0.06667 0.10295 -0.08473 L 0.09687 -0.1088 C 0.09097 -0.12685 0.07691 -0.15672 0.03802 -0.15672 C 0.00503 -0.15672 -0.02205 -0.12986 -0.02205 -0.09676 Z " pathEditMode="relative" rAng="0" ptsTypes="ffFffffFfff">
                                      <p:cBhvr>
                                        <p:cTn id="28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469 -0.09768 C -0.05469 -0.06458 -0.02761 -0.03773 0.00538 -0.03773 C 0.04427 -0.03773 0.05833 -0.06759 0.06423 -0.08565 L 0.07031 -0.10972 C 0.07638 -0.12777 0.09132 -0.15764 0.13524 -0.15764 C 0.16336 -0.15764 0.19531 -0.13078 0.19531 -0.09768 C 0.19531 -0.06458 0.16336 -0.03773 0.13524 -0.03773 C 0.09132 -0.03773 0.07638 -0.06759 0.07031 -0.08565 L 0.06423 -0.10972 C 0.05833 -0.12777 0.04427 -0.15764 0.00538 -0.15764 C -0.02761 -0.15764 -0.05469 -0.13078 -0.05469 -0.09768 Z " pathEditMode="relative" rAng="0" ptsTypes="ffFffffFfff">
                                      <p:cBhvr>
                                        <p:cTn id="42" dur="2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653 -0.07245 C -0.04653 -0.03935 -0.02639 -0.0125 -0.00173 -0.0125 C 0.02726 -0.0125 0.0375 -0.04236 0.04202 -0.06042 L 0.0467 -0.08449 C 0.05122 -0.10254 0.06216 -0.13241 0.09497 -0.13241 C 0.11615 -0.13241 0.14045 -0.10555 0.14045 -0.07245 C 0.14045 -0.03935 0.11615 -0.0125 0.09497 -0.0125 C 0.06216 -0.0125 0.05122 -0.04236 0.0467 -0.06042 L 0.04202 -0.08449 C 0.0375 -0.10254 0.02726 -0.13241 -0.00173 -0.13241 C -0.02639 -0.13241 -0.04653 -0.10555 -0.04653 -0.07245 Z " pathEditMode="relative" rAng="0" ptsTypes="ffFffffFfff">
                                      <p:cBhvr>
                                        <p:cTn id="56" dur="2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34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12 -0.07292 C -0.00712 -0.04607 0.01232 -0.02408 0.03628 -0.02408 C 0.06441 -0.02408 0.07465 -0.04861 0.07916 -0.0632 L 0.0835 -0.08264 C 0.08784 -0.09746 0.09861 -0.1213 0.13055 -0.1213 C 0.15104 -0.1213 0.17465 -0.09977 0.17465 -0.07292 C 0.17465 -0.04607 0.15104 -0.02408 0.13055 -0.02408 C 0.09861 -0.02408 0.08784 -0.04861 0.0835 -0.0632 L 0.07916 -0.08264 C 0.07465 -0.09746 0.06441 -0.1213 0.03628 -0.1213 C 0.01232 -0.1213 -0.00712 -0.09977 -0.00712 -0.07292 Z " pathEditMode="relative" rAng="0" ptsTypes="ffFffffFfff">
                                      <p:cBhvr>
                                        <p:cTn id="70" dur="2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80" y="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549 -0.10046 C -0.04549 -0.06759 -0.01927 -0.04074 0.01267 -0.04074 C 0.05035 -0.04074 0.06389 -0.0706 0.06962 -0.08865 L 0.07552 -0.11273 C 0.08142 -0.13078 0.09583 -0.16064 0.13837 -0.16064 C 0.16563 -0.16064 0.1967 -0.13379 0.1967 -0.10046 C 0.1967 -0.06759 0.16563 -0.04074 0.13837 -0.04074 C 0.09583 -0.04074 0.08142 -0.0706 0.07552 -0.08865 L 0.06962 -0.11273 C 0.06389 -0.13078 0.05035 -0.16064 0.01267 -0.16064 C -0.01927 -0.16064 -0.04549 -0.13379 -0.04549 -0.10046 Z " pathEditMode="relative" rAng="0" ptsTypes="ffFffffFfff">
                                      <p:cBhvr>
                                        <p:cTn id="89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101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18" presetClass="exit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9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781 -0.08935 C -0.05781 -0.05162 -0.03107 -0.02083 0.00191 -0.02083 C 0.0408 -0.02083 0.05486 -0.05509 0.06077 -0.07569 L 0.06684 -0.10301 C 0.07292 -0.12361 0.08785 -0.1574 0.13177 -0.1574 C 0.1599 -0.1574 0.19219 -0.12708 0.19219 -0.08935 C 0.19219 -0.05162 0.1599 -0.02083 0.13177 -0.02083 C 0.08785 -0.02083 0.07292 -0.05509 0.06684 -0.07569 L 0.06077 -0.10301 C 0.05486 -0.12361 0.0408 -0.1574 0.00191 -0.1574 C -0.03107 -0.1574 -0.05781 -0.12708 -0.05781 -0.08935 Z " pathEditMode="relative" rAng="0" ptsTypes="ffFffffFfff">
                                      <p:cBhvr>
                                        <p:cTn id="103" dur="2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000"/>
                            </p:stCondLst>
                            <p:childTnLst>
                              <p:par>
                                <p:cTn id="105" presetID="18" presetClass="exit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10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08 -0.09051 C 0.0408 -0.05741 0.06788 -0.03056 0.10087 -0.03056 C 0.13976 -0.03056 0.15382 -0.06042 0.15972 -0.07847 L 0.1658 -0.10255 C 0.17187 -0.1206 0.18681 -0.15046 0.23073 -0.15046 C 0.25885 -0.15046 0.2908 -0.12361 0.2908 -0.09051 C 0.2908 -0.05741 0.25885 -0.03056 0.23073 -0.03056 C 0.18681 -0.03056 0.17187 -0.06042 0.1658 -0.07847 L 0.15972 -0.10255 C 0.15382 -0.1206 0.13976 -0.15046 0.10087 -0.15046 C 0.06788 -0.15046 0.0408 -0.12361 0.0408 -0.09051 Z " pathEditMode="relative" rAng="0" ptsTypes="ffFffffFfff">
                                      <p:cBhvr>
                                        <p:cTn id="117" dur="20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1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372 -0.10139 C 0.06372 -0.06829 0.0908 -0.04144 0.12379 -0.04144 C 0.16268 -0.04144 0.17674 -0.0713 0.18264 -0.08935 L 0.18872 -0.11343 C 0.1948 -0.13148 0.20973 -0.16134 0.25365 -0.16134 C 0.28177 -0.16134 0.31372 -0.13449 0.31372 -0.10139 C 0.31372 -0.06829 0.28177 -0.04144 0.25365 -0.04144 C 0.20973 -0.04144 0.1948 -0.0713 0.18872 -0.08935 L 0.18264 -0.11343 C 0.17674 -0.13148 0.16268 -0.16134 0.12379 -0.16134 C 0.0908 -0.16134 0.06372 -0.13449 0.06372 -0.10139 Z " pathEditMode="relative" rAng="0" ptsTypes="ffFffffFfff">
                                      <p:cBhvr>
                                        <p:cTn id="131" dur="2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3" presetID="18" presetClass="exit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1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8" grpId="0" animBg="1"/>
      <p:bldP spid="19" grpId="0" animBg="1"/>
      <p:bldP spid="22" grpId="0" animBg="1"/>
      <p:bldP spid="23" grpId="0" animBg="1"/>
      <p:bldP spid="26" grpId="0" animBg="1"/>
      <p:bldP spid="28" grpId="0" animBg="1"/>
      <p:bldP spid="29" grpId="0" animBg="1"/>
      <p:bldP spid="30" grpId="0" animBg="1"/>
      <p:bldP spid="33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976" y="575789"/>
            <a:ext cx="7412350" cy="5375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1954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806489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Šlo ti to výtečně, </a:t>
            </a:r>
          </a:p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takže teď si připrav svůj sešit na český jazyk,</a:t>
            </a:r>
          </a:p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napiš dnešní datum</a:t>
            </a:r>
          </a:p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a pak napiš všechna procvičená slova do sešitu.</a:t>
            </a:r>
            <a:endParaRPr lang="cs-CZ" sz="5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6466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976" y="575789"/>
            <a:ext cx="7412350" cy="5375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56808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CHALOU    KA</a:t>
            </a:r>
          </a:p>
          <a:p>
            <a:pPr algn="ctr"/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73307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LÁ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3164995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POHÁ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4000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973307" y="2358536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TA </a:t>
            </a:r>
            <a:r>
              <a:rPr lang="cs-CZ" sz="3600" dirty="0" smtClean="0"/>
              <a:t>   </a:t>
            </a:r>
            <a:r>
              <a:rPr lang="cs-CZ" sz="3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3600" dirty="0"/>
          </a:p>
          <a:p>
            <a:pPr algn="ctr"/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3164995" y="2375989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PROVÁ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KY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8" name="Obdélník 7"/>
          <p:cNvSpPr/>
          <p:nvPr/>
        </p:nvSpPr>
        <p:spPr>
          <a:xfrm>
            <a:off x="356808" y="2358536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VÁ    KA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algn="ctr"/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83953" y="4158736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HRU    KA</a:t>
            </a:r>
          </a:p>
          <a:p>
            <a:pPr algn="ctr"/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3164995" y="4158736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ŽA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11" name="Obdélník 10"/>
          <p:cNvSpPr/>
          <p:nvPr/>
        </p:nvSpPr>
        <p:spPr>
          <a:xfrm>
            <a:off x="365775" y="4151273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BU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12" name="Ohnutý roh 11"/>
          <p:cNvSpPr/>
          <p:nvPr/>
        </p:nvSpPr>
        <p:spPr>
          <a:xfrm>
            <a:off x="1065555" y="158384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hnutý roh 12"/>
          <p:cNvSpPr/>
          <p:nvPr/>
        </p:nvSpPr>
        <p:spPr>
          <a:xfrm>
            <a:off x="1979712" y="158384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hnutý roh 13"/>
          <p:cNvSpPr/>
          <p:nvPr/>
        </p:nvSpPr>
        <p:spPr>
          <a:xfrm>
            <a:off x="3923928" y="1632484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endParaRPr lang="cs-CZ" sz="3600" dirty="0"/>
          </a:p>
        </p:txBody>
      </p:sp>
      <p:sp>
        <p:nvSpPr>
          <p:cNvPr id="15" name="Ohnutý roh 14"/>
          <p:cNvSpPr/>
          <p:nvPr/>
        </p:nvSpPr>
        <p:spPr>
          <a:xfrm>
            <a:off x="4860032" y="1625703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3600" dirty="0"/>
          </a:p>
        </p:txBody>
      </p:sp>
      <p:sp>
        <p:nvSpPr>
          <p:cNvPr id="16" name="Ohnutý roh 15"/>
          <p:cNvSpPr/>
          <p:nvPr/>
        </p:nvSpPr>
        <p:spPr>
          <a:xfrm>
            <a:off x="4861013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endParaRPr lang="cs-CZ" sz="4000" dirty="0"/>
          </a:p>
        </p:txBody>
      </p:sp>
      <p:sp>
        <p:nvSpPr>
          <p:cNvPr id="17" name="Ohnutý roh 16"/>
          <p:cNvSpPr/>
          <p:nvPr/>
        </p:nvSpPr>
        <p:spPr>
          <a:xfrm>
            <a:off x="3923928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endParaRPr lang="cs-CZ" sz="4000" dirty="0"/>
          </a:p>
        </p:txBody>
      </p:sp>
      <p:sp>
        <p:nvSpPr>
          <p:cNvPr id="18" name="Ohnutý roh 17"/>
          <p:cNvSpPr/>
          <p:nvPr/>
        </p:nvSpPr>
        <p:spPr>
          <a:xfrm>
            <a:off x="1074957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4000" dirty="0"/>
          </a:p>
        </p:txBody>
      </p:sp>
      <p:sp>
        <p:nvSpPr>
          <p:cNvPr id="19" name="Ohnutý roh 18"/>
          <p:cNvSpPr/>
          <p:nvPr/>
        </p:nvSpPr>
        <p:spPr>
          <a:xfrm>
            <a:off x="1979712" y="325863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endParaRPr lang="cs-CZ" sz="4000" dirty="0"/>
          </a:p>
        </p:txBody>
      </p:sp>
      <p:sp>
        <p:nvSpPr>
          <p:cNvPr id="20" name="Ohnutý roh 19"/>
          <p:cNvSpPr/>
          <p:nvPr/>
        </p:nvSpPr>
        <p:spPr>
          <a:xfrm>
            <a:off x="1970553" y="5180767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4000" dirty="0"/>
          </a:p>
        </p:txBody>
      </p:sp>
      <p:sp>
        <p:nvSpPr>
          <p:cNvPr id="21" name="Ohnutý roh 20"/>
          <p:cNvSpPr/>
          <p:nvPr/>
        </p:nvSpPr>
        <p:spPr>
          <a:xfrm>
            <a:off x="1065555" y="518403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endParaRPr lang="cs-CZ" sz="4000" dirty="0"/>
          </a:p>
        </p:txBody>
      </p:sp>
      <p:sp>
        <p:nvSpPr>
          <p:cNvPr id="22" name="Ohnutý roh 21"/>
          <p:cNvSpPr/>
          <p:nvPr/>
        </p:nvSpPr>
        <p:spPr>
          <a:xfrm>
            <a:off x="7598639" y="1632484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endParaRPr lang="cs-CZ" sz="4000" dirty="0"/>
          </a:p>
        </p:txBody>
      </p:sp>
      <p:sp>
        <p:nvSpPr>
          <p:cNvPr id="23" name="Ohnutý roh 22"/>
          <p:cNvSpPr/>
          <p:nvPr/>
        </p:nvSpPr>
        <p:spPr>
          <a:xfrm>
            <a:off x="6732240" y="1625703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  <a:endParaRPr lang="cs-CZ" sz="4000" dirty="0"/>
          </a:p>
        </p:txBody>
      </p:sp>
      <p:sp>
        <p:nvSpPr>
          <p:cNvPr id="24" name="Ohnutý roh 23"/>
          <p:cNvSpPr/>
          <p:nvPr/>
        </p:nvSpPr>
        <p:spPr>
          <a:xfrm>
            <a:off x="7598639" y="5180767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endParaRPr lang="cs-CZ" sz="4000" dirty="0"/>
          </a:p>
        </p:txBody>
      </p:sp>
      <p:sp>
        <p:nvSpPr>
          <p:cNvPr id="25" name="Ohnutý roh 24"/>
          <p:cNvSpPr/>
          <p:nvPr/>
        </p:nvSpPr>
        <p:spPr>
          <a:xfrm>
            <a:off x="7598639" y="331042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endParaRPr lang="cs-CZ" sz="3600" dirty="0"/>
          </a:p>
        </p:txBody>
      </p:sp>
      <p:sp>
        <p:nvSpPr>
          <p:cNvPr id="26" name="Ohnutý roh 25"/>
          <p:cNvSpPr/>
          <p:nvPr/>
        </p:nvSpPr>
        <p:spPr>
          <a:xfrm>
            <a:off x="6732240" y="518403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4000" dirty="0"/>
          </a:p>
        </p:txBody>
      </p:sp>
      <p:sp>
        <p:nvSpPr>
          <p:cNvPr id="27" name="Ohnutý roh 26"/>
          <p:cNvSpPr/>
          <p:nvPr/>
        </p:nvSpPr>
        <p:spPr>
          <a:xfrm>
            <a:off x="4819743" y="515719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endParaRPr lang="cs-CZ" sz="4000" dirty="0"/>
          </a:p>
        </p:txBody>
      </p:sp>
      <p:sp>
        <p:nvSpPr>
          <p:cNvPr id="28" name="Ohnutý roh 27"/>
          <p:cNvSpPr/>
          <p:nvPr/>
        </p:nvSpPr>
        <p:spPr>
          <a:xfrm>
            <a:off x="3923928" y="515719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4000" dirty="0"/>
          </a:p>
        </p:txBody>
      </p:sp>
      <p:sp>
        <p:nvSpPr>
          <p:cNvPr id="29" name="Ohnutý roh 28"/>
          <p:cNvSpPr/>
          <p:nvPr/>
        </p:nvSpPr>
        <p:spPr>
          <a:xfrm>
            <a:off x="6732240" y="331042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3600" dirty="0"/>
          </a:p>
        </p:txBody>
      </p:sp>
      <p:sp>
        <p:nvSpPr>
          <p:cNvPr id="30" name="Šipka doprava 29">
            <a:hlinkClick r:id="" action="ppaction://hlinkshowjump?jump=nextslide"/>
          </p:cNvPr>
          <p:cNvSpPr/>
          <p:nvPr/>
        </p:nvSpPr>
        <p:spPr>
          <a:xfrm>
            <a:off x="7377463" y="5951472"/>
            <a:ext cx="1414802" cy="6458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chemeClr val="tx1"/>
                </a:solidFill>
              </a:rPr>
              <a:t>HOTOVO</a:t>
            </a:r>
            <a:endParaRPr lang="cs-CZ" b="1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7030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34076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7030A0"/>
                </a:solidFill>
                <a:latin typeface="Arial Black" pitchFamily="34" charset="0"/>
              </a:rPr>
              <a:t>TO SE TI TEDY</a:t>
            </a:r>
            <a:br>
              <a:rPr lang="cs-CZ" sz="6000" dirty="0" smtClean="0">
                <a:solidFill>
                  <a:srgbClr val="7030A0"/>
                </a:solidFill>
                <a:latin typeface="Arial Black" pitchFamily="34" charset="0"/>
              </a:rPr>
            </a:br>
            <a:r>
              <a:rPr lang="cs-CZ" sz="6000" dirty="0" smtClean="0">
                <a:solidFill>
                  <a:srgbClr val="7030A0"/>
                </a:solidFill>
                <a:latin typeface="Arial Black" pitchFamily="34" charset="0"/>
              </a:rPr>
              <a:t>         POVEDLO  !!!</a:t>
            </a:r>
            <a:endParaRPr lang="cs-CZ" sz="6000" dirty="0">
              <a:solidFill>
                <a:srgbClr val="7030A0"/>
              </a:solidFill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3501008"/>
            <a:ext cx="7840960" cy="1752600"/>
          </a:xfrm>
        </p:spPr>
        <p:txBody>
          <a:bodyPr>
            <a:normAutofit/>
          </a:bodyPr>
          <a:lstStyle/>
          <a:p>
            <a:r>
              <a:rPr lang="cs-CZ" sz="7200" b="1" i="1" spc="-15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NASHLEDANOU!!!</a:t>
            </a:r>
            <a:endParaRPr lang="cs-CZ" sz="7200" b="1" i="1" spc="-15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77673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535</TotalTime>
  <Words>251</Words>
  <Application>Microsoft Office PowerPoint</Application>
  <PresentationFormat>Předvádění na obrazovce (4:3)</PresentationFormat>
  <Paragraphs>87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Procvičujeme psaní souhlásek znělých a neznělých ve slovech</vt:lpstr>
      <vt:lpstr>JINAK SLYŠÍM  –  JINAK PÍŠU ???</vt:lpstr>
      <vt:lpstr>Prezentace aplikace PowerPoint</vt:lpstr>
      <vt:lpstr>Prezentace aplikace PowerPoint</vt:lpstr>
      <vt:lpstr>Prezentace aplikace PowerPoint</vt:lpstr>
      <vt:lpstr>Prezentace aplikace PowerPoint</vt:lpstr>
      <vt:lpstr>TO SE TI TEDY          POVEDLO  !!!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Učíme se časové údaje na hodinách</dc:title>
  <dc:creator>učitel</dc:creator>
  <cp:lastModifiedBy>učitel</cp:lastModifiedBy>
  <cp:revision>59</cp:revision>
  <dcterms:created xsi:type="dcterms:W3CDTF">2012-02-02T20:17:27Z</dcterms:created>
  <dcterms:modified xsi:type="dcterms:W3CDTF">2012-08-13T21:52:02Z</dcterms:modified>
</cp:coreProperties>
</file>