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7EFDE-0C72-467D-90F3-E135EA7240CC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9A21938-D13E-47C4-B526-D20DBD810D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7EFDE-0C72-467D-90F3-E135EA7240CC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9A21938-D13E-47C4-B526-D20DBD810D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7EFDE-0C72-467D-90F3-E135EA7240CC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21938-D13E-47C4-B526-D20DBD810DE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7EFDE-0C72-467D-90F3-E135EA7240CC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21938-D13E-47C4-B526-D20DBD810D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7EFDE-0C72-467D-90F3-E135EA7240CC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9A21938-D13E-47C4-B526-D20DBD810DE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7EFDE-0C72-467D-90F3-E135EA7240CC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21938-D13E-47C4-B526-D20DBD810D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7EFDE-0C72-467D-90F3-E135EA7240CC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21938-D13E-47C4-B526-D20DBD810D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7EFDE-0C72-467D-90F3-E135EA7240CC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21938-D13E-47C4-B526-D20DBD810D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7EFDE-0C72-467D-90F3-E135EA7240CC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21938-D13E-47C4-B526-D20DBD810DE1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7EFDE-0C72-467D-90F3-E135EA7240CC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21938-D13E-47C4-B526-D20DBD810D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7EFDE-0C72-467D-90F3-E135EA7240CC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21938-D13E-47C4-B526-D20DBD810D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C57EFDE-0C72-467D-90F3-E135EA7240CC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9A21938-D13E-47C4-B526-D20DBD810DE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76672"/>
            <a:ext cx="7772400" cy="1470025"/>
          </a:xfrm>
        </p:spPr>
        <p:txBody>
          <a:bodyPr/>
          <a:lstStyle/>
          <a:p>
            <a:r>
              <a:rPr lang="cs-CZ" dirty="0" smtClean="0"/>
              <a:t>Název školy:  Základní škola Karla Klíče Hostinné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988840"/>
            <a:ext cx="6400800" cy="3024336"/>
          </a:xfrm>
        </p:spPr>
        <p:txBody>
          <a:bodyPr>
            <a:normAutofit/>
          </a:bodyPr>
          <a:lstStyle/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Autor: Petrželová Eva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Název:VY_32_INOVACE_03_A_20_</a:t>
            </a:r>
          </a:p>
          <a:p>
            <a:pPr lvl="0" algn="l" fontAlgn="base">
              <a:spcAft>
                <a:spcPct val="0"/>
              </a:spcAft>
              <a:buClr>
                <a:srgbClr val="D16349"/>
              </a:buClr>
              <a:buSzPct val="85000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   </a:t>
            </a:r>
            <a:r>
              <a:rPr lang="cs-CZ" dirty="0" smtClean="0">
                <a:solidFill>
                  <a:prstClr val="black"/>
                </a:solidFill>
                <a:latin typeface="Georgia"/>
              </a:rPr>
              <a:t>Vodík</a:t>
            </a:r>
            <a:endParaRPr lang="cs-CZ" dirty="0" smtClean="0">
              <a:solidFill>
                <a:prstClr val="black"/>
              </a:solidFill>
              <a:latin typeface="Georgia"/>
            </a:endParaRP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Téma: Organická a anorganická chemie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Číslo projektu: CZ.1.07/1.4.00/21.2131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6" y="5085184"/>
            <a:ext cx="8137525" cy="140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39735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První člen periodické tabulky</a:t>
            </a:r>
          </a:p>
          <a:p>
            <a:r>
              <a:rPr lang="cs-CZ" dirty="0" smtClean="0"/>
              <a:t>Nejjednodušší elektronová konfigurace</a:t>
            </a:r>
          </a:p>
          <a:p>
            <a:r>
              <a:rPr lang="cs-CZ" dirty="0" smtClean="0"/>
              <a:t>Nejrozšířenější prvek ve vesmíru</a:t>
            </a:r>
          </a:p>
          <a:p>
            <a:r>
              <a:rPr lang="cs-CZ" dirty="0" smtClean="0"/>
              <a:t>Třetí nejrozšířenější prvek na Zemi</a:t>
            </a:r>
          </a:p>
          <a:p>
            <a:r>
              <a:rPr lang="cs-CZ" dirty="0" smtClean="0"/>
              <a:t>Vyskytuje se ve dvou modifikacích:</a:t>
            </a:r>
          </a:p>
          <a:p>
            <a:pPr marL="514350" indent="-514350">
              <a:buAutoNum type="alphaLcParenR"/>
            </a:pPr>
            <a:r>
              <a:rPr lang="cs-CZ" dirty="0" smtClean="0"/>
              <a:t>Volný – sopečný plyn, zemní plyn, atmosféry hvězd</a:t>
            </a:r>
          </a:p>
          <a:p>
            <a:pPr marL="514350" indent="-514350">
              <a:buAutoNum type="alphaLcParenR"/>
            </a:pPr>
            <a:r>
              <a:rPr lang="cs-CZ" dirty="0" smtClean="0"/>
              <a:t>Vázaný – voda, organické a anorganické látky, biogenní prvek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3296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Bezbarvý plyn bez chuti a bez zápachu</a:t>
            </a:r>
          </a:p>
          <a:p>
            <a:r>
              <a:rPr lang="cs-CZ" dirty="0" smtClean="0"/>
              <a:t>Vytváří dvouatomové molekuly – H</a:t>
            </a:r>
            <a:r>
              <a:rPr lang="cs-CZ" baseline="-25000" dirty="0" smtClean="0"/>
              <a:t>2</a:t>
            </a:r>
            <a:endParaRPr lang="cs-CZ" dirty="0" smtClean="0"/>
          </a:p>
          <a:p>
            <a:r>
              <a:rPr lang="cs-CZ" dirty="0" smtClean="0"/>
              <a:t>Všechny hvězdy a hvězdné galaxie jsou převážně tvořeny vodíkem</a:t>
            </a:r>
          </a:p>
          <a:p>
            <a:r>
              <a:rPr lang="cs-CZ" dirty="0" smtClean="0"/>
              <a:t>Reaktivní plyn</a:t>
            </a:r>
          </a:p>
          <a:p>
            <a:r>
              <a:rPr lang="cs-CZ" dirty="0" smtClean="0"/>
              <a:t>Reaguje téměř se všemi prvky PSP s výjimkou vzácných plynů</a:t>
            </a:r>
          </a:p>
          <a:p>
            <a:r>
              <a:rPr lang="cs-CZ" dirty="0" smtClean="0"/>
              <a:t>Má velkou ionizační energii</a:t>
            </a:r>
          </a:p>
          <a:p>
            <a:r>
              <a:rPr lang="cs-CZ" dirty="0" smtClean="0"/>
              <a:t>Typický nekov</a:t>
            </a:r>
          </a:p>
          <a:p>
            <a:r>
              <a:rPr lang="cs-CZ" dirty="0" smtClean="0"/>
              <a:t>Tvoří vodíkové můstky s N, F, O</a:t>
            </a:r>
          </a:p>
          <a:p>
            <a:r>
              <a:rPr lang="cs-CZ" dirty="0" smtClean="0"/>
              <a:t>Molekulový vodík – poměrně stabilní, málo reaktivní – vysoká hodnota vazebné energie H- 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17099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Chemické vlastnosti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 většinou prvků reaguje za zvýšené teploty či v přítomnosti katalyzátorů - dvouatomový</a:t>
            </a:r>
          </a:p>
          <a:p>
            <a:r>
              <a:rPr lang="cs-CZ" dirty="0" smtClean="0"/>
              <a:t>Má schopnost slučovat se s kyslíkem vázaným v oxidech</a:t>
            </a:r>
          </a:p>
          <a:p>
            <a:r>
              <a:rPr lang="cs-CZ" dirty="0" smtClean="0"/>
              <a:t>Silné redukční vlastnosti – jednoatomový – reaguje i při nízkých teplotách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22055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Laboratorní příprava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Reakce neušlechtilých kovů s neoxidujícími kyselinami:</a:t>
            </a:r>
          </a:p>
          <a:p>
            <a:pPr marL="0" indent="0">
              <a:buNone/>
            </a:pPr>
            <a:r>
              <a:rPr lang="cs-CZ" dirty="0" err="1" smtClean="0"/>
              <a:t>Zn</a:t>
            </a:r>
            <a:r>
              <a:rPr lang="cs-CZ" dirty="0" smtClean="0"/>
              <a:t> + 2HCl                  ZnCl</a:t>
            </a:r>
            <a:r>
              <a:rPr lang="cs-CZ" baseline="-25000" dirty="0" smtClean="0"/>
              <a:t>2</a:t>
            </a:r>
            <a:r>
              <a:rPr lang="cs-CZ" dirty="0" smtClean="0"/>
              <a:t>  + H</a:t>
            </a:r>
            <a:r>
              <a:rPr lang="cs-CZ" baseline="-25000" dirty="0" smtClean="0"/>
              <a:t>2</a:t>
            </a:r>
          </a:p>
          <a:p>
            <a:r>
              <a:rPr lang="cs-CZ" dirty="0"/>
              <a:t>R</a:t>
            </a:r>
            <a:r>
              <a:rPr lang="cs-CZ" dirty="0" smtClean="0"/>
              <a:t>eakce sodíku s vodou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Na + 2H</a:t>
            </a:r>
            <a:r>
              <a:rPr lang="cs-CZ" baseline="-25000" dirty="0" smtClean="0"/>
              <a:t>2</a:t>
            </a:r>
            <a:r>
              <a:rPr lang="cs-CZ" dirty="0" smtClean="0"/>
              <a:t>O                 2NaOH+ H</a:t>
            </a:r>
            <a:r>
              <a:rPr lang="cs-CZ" baseline="-25000" dirty="0" smtClean="0"/>
              <a:t>2</a:t>
            </a:r>
          </a:p>
          <a:p>
            <a:r>
              <a:rPr lang="cs-CZ" dirty="0" smtClean="0"/>
              <a:t>Elektrolýza vody</a:t>
            </a:r>
          </a:p>
          <a:p>
            <a:r>
              <a:rPr lang="cs-CZ" dirty="0" smtClean="0"/>
              <a:t>Reakce vodní páry se železem</a:t>
            </a:r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195736" y="2996952"/>
            <a:ext cx="129614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555776" y="4149080"/>
            <a:ext cx="11521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14403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Průmyslová výroba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Termický rozklad </a:t>
            </a:r>
            <a:r>
              <a:rPr lang="cs-CZ" dirty="0" err="1" smtClean="0"/>
              <a:t>methanu</a:t>
            </a:r>
            <a:endParaRPr lang="cs-CZ" dirty="0" smtClean="0"/>
          </a:p>
          <a:p>
            <a:r>
              <a:rPr lang="cs-CZ" dirty="0" smtClean="0"/>
              <a:t>Reakce vodní páry s rozžhaveným koksem</a:t>
            </a:r>
          </a:p>
          <a:p>
            <a:r>
              <a:rPr lang="cs-CZ" dirty="0" smtClean="0"/>
              <a:t>Vedlejší produkt při elektrolýze vodného roztoku </a:t>
            </a:r>
            <a:r>
              <a:rPr lang="cs-CZ" dirty="0" err="1" smtClean="0"/>
              <a:t>NaCl</a:t>
            </a:r>
            <a:endParaRPr lang="cs-CZ" dirty="0" smtClean="0"/>
          </a:p>
          <a:p>
            <a:r>
              <a:rPr lang="cs-CZ" dirty="0" smtClean="0"/>
              <a:t>Reakce vodního plynu s vodní párou za přítomnosti katalyzátoru při teplotě okolo 300</a:t>
            </a:r>
            <a:r>
              <a:rPr lang="cs-CZ" baseline="30000" dirty="0" smtClean="0"/>
              <a:t>0</a:t>
            </a:r>
            <a:r>
              <a:rPr lang="cs-CZ" dirty="0" smtClean="0"/>
              <a:t>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48135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Uchovává se v ocelových lahvích označených červeným pruhem</a:t>
            </a:r>
          </a:p>
          <a:p>
            <a:r>
              <a:rPr lang="cs-CZ" dirty="0" smtClean="0"/>
              <a:t>Redukční činidlo</a:t>
            </a:r>
          </a:p>
          <a:p>
            <a:r>
              <a:rPr lang="cs-CZ" dirty="0" smtClean="0"/>
              <a:t>Použití i ke svařování (dříve)</a:t>
            </a:r>
          </a:p>
          <a:p>
            <a:r>
              <a:rPr lang="cs-CZ" dirty="0" smtClean="0"/>
              <a:t>Palivo</a:t>
            </a:r>
          </a:p>
          <a:p>
            <a:r>
              <a:rPr lang="cs-CZ" dirty="0" smtClean="0"/>
              <a:t>Výroba amoniaku (čpavku), </a:t>
            </a:r>
            <a:r>
              <a:rPr lang="cs-CZ" dirty="0" err="1" smtClean="0"/>
              <a:t>methanolu</a:t>
            </a:r>
            <a:r>
              <a:rPr lang="cs-CZ" dirty="0" smtClean="0"/>
              <a:t>, dusíkatých hnojiv, kyseliny dusičné</a:t>
            </a:r>
          </a:p>
          <a:p>
            <a:r>
              <a:rPr lang="cs-CZ" dirty="0" smtClean="0"/>
              <a:t>Odstraňování síry z ropy</a:t>
            </a:r>
          </a:p>
          <a:p>
            <a:r>
              <a:rPr lang="cs-CZ" dirty="0" smtClean="0"/>
              <a:t>Ztužování tuků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35584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sloučeniny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HYDRIDY</a:t>
            </a:r>
          </a:p>
          <a:p>
            <a:r>
              <a:rPr lang="cs-CZ" dirty="0" smtClean="0"/>
              <a:t>VODA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18357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J. Škoda, P. </a:t>
            </a:r>
            <a:r>
              <a:rPr lang="cs-CZ" dirty="0" err="1"/>
              <a:t>Doulík</a:t>
            </a:r>
            <a:r>
              <a:rPr lang="cs-CZ" dirty="0"/>
              <a:t>, Chemie (učebnice pro ZŠ a víceletá gymnázia), Fraus 2006</a:t>
            </a:r>
          </a:p>
          <a:p>
            <a:endParaRPr lang="cs-CZ" dirty="0"/>
          </a:p>
          <a:p>
            <a:r>
              <a:rPr lang="cs-CZ" dirty="0"/>
              <a:t>P. Beneš, </a:t>
            </a:r>
            <a:r>
              <a:rPr lang="cs-CZ" dirty="0" err="1"/>
              <a:t>V.Pumpr</a:t>
            </a:r>
            <a:r>
              <a:rPr lang="cs-CZ" dirty="0"/>
              <a:t>, J. </a:t>
            </a:r>
            <a:r>
              <a:rPr lang="cs-CZ" dirty="0" err="1"/>
              <a:t>Banýr</a:t>
            </a:r>
            <a:r>
              <a:rPr lang="cs-CZ" dirty="0"/>
              <a:t>, Základy chemie 1, pro druhý stupeň základní školy, nižší ročníky víceletých gymnázií a </a:t>
            </a:r>
            <a:r>
              <a:rPr lang="cs-CZ" dirty="0" err="1"/>
              <a:t>střdní</a:t>
            </a:r>
            <a:r>
              <a:rPr lang="cs-CZ" dirty="0"/>
              <a:t> školy, FORTUNA Praha, </a:t>
            </a:r>
            <a:r>
              <a:rPr lang="cs-CZ" dirty="0" smtClean="0"/>
              <a:t>1993</a:t>
            </a:r>
          </a:p>
          <a:p>
            <a:r>
              <a:rPr lang="cs-CZ" dirty="0"/>
              <a:t>B. Kotlík, K. Růžičková, Chemie I. v kostce, Fragment 2003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15973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fontAlgn="base"/>
            <a:r>
              <a:rPr lang="cs-CZ" b="1" dirty="0"/>
              <a:t>Anotace:</a:t>
            </a:r>
          </a:p>
          <a:p>
            <a:pPr fontAlgn="base"/>
            <a:r>
              <a:rPr lang="cs-CZ" dirty="0"/>
              <a:t>Výklad</a:t>
            </a:r>
          </a:p>
          <a:p>
            <a:pPr marL="109728" indent="0" fontAlgn="base">
              <a:buNone/>
            </a:pPr>
            <a:endParaRPr lang="cs-CZ" dirty="0"/>
          </a:p>
          <a:p>
            <a:pPr marL="0" indent="0" fontAlgn="base">
              <a:buNone/>
            </a:pPr>
            <a:endParaRPr lang="cs-CZ" b="1" dirty="0"/>
          </a:p>
          <a:p>
            <a:pPr fontAlgn="base"/>
            <a:r>
              <a:rPr lang="cs-CZ" b="1" dirty="0"/>
              <a:t>Autor</a:t>
            </a:r>
            <a:r>
              <a:rPr lang="cs-CZ" dirty="0"/>
              <a:t> : Eva Petrželová</a:t>
            </a:r>
          </a:p>
          <a:p>
            <a:pPr fontAlgn="base"/>
            <a:r>
              <a:rPr lang="cs-CZ" b="1" dirty="0"/>
              <a:t>Vytvořeno dne</a:t>
            </a:r>
            <a:r>
              <a:rPr lang="cs-CZ" dirty="0"/>
              <a:t>: </a:t>
            </a:r>
            <a:r>
              <a:rPr lang="cs-CZ" dirty="0" smtClean="0"/>
              <a:t>22.8.2012</a:t>
            </a:r>
            <a:endParaRPr lang="cs-CZ" dirty="0"/>
          </a:p>
          <a:p>
            <a:pPr fontAlgn="base"/>
            <a:r>
              <a:rPr lang="cs-CZ" b="1" dirty="0" err="1"/>
              <a:t>Odpilotováno</a:t>
            </a:r>
            <a:r>
              <a:rPr lang="cs-CZ" b="1" dirty="0"/>
              <a:t> dne</a:t>
            </a:r>
            <a:r>
              <a:rPr lang="cs-CZ" dirty="0"/>
              <a:t>:</a:t>
            </a:r>
          </a:p>
          <a:p>
            <a:pPr fontAlgn="base"/>
            <a:r>
              <a:rPr lang="cs-CZ" b="1" dirty="0"/>
              <a:t>ve třídě</a:t>
            </a:r>
            <a:r>
              <a:rPr lang="cs-CZ" dirty="0"/>
              <a:t>: osmá</a:t>
            </a:r>
          </a:p>
          <a:p>
            <a:pPr fontAlgn="base"/>
            <a:r>
              <a:rPr lang="cs-CZ" b="1" dirty="0"/>
              <a:t>Vzdělávací oblast</a:t>
            </a:r>
            <a:r>
              <a:rPr lang="cs-CZ" dirty="0"/>
              <a:t>: Člověk a příroda</a:t>
            </a:r>
          </a:p>
          <a:p>
            <a:pPr fontAlgn="base"/>
            <a:r>
              <a:rPr lang="cs-CZ" b="1" dirty="0"/>
              <a:t>Vzdělávací obor</a:t>
            </a:r>
            <a:r>
              <a:rPr lang="cs-CZ" dirty="0"/>
              <a:t>: Chemie</a:t>
            </a:r>
          </a:p>
          <a:p>
            <a:pPr fontAlgn="base"/>
            <a:r>
              <a:rPr lang="cs-CZ" b="1" dirty="0"/>
              <a:t>Téma</a:t>
            </a:r>
            <a:r>
              <a:rPr lang="cs-CZ" dirty="0"/>
              <a:t>: Organická a anorganická chemie</a:t>
            </a:r>
          </a:p>
          <a:p>
            <a:pPr fontAlgn="base"/>
            <a:r>
              <a:rPr lang="cs-CZ" b="1" dirty="0"/>
              <a:t>Klíčová slova</a:t>
            </a:r>
            <a:r>
              <a:rPr lang="cs-CZ" dirty="0"/>
              <a:t>: </a:t>
            </a:r>
            <a:r>
              <a:rPr lang="cs-CZ" dirty="0" smtClean="0"/>
              <a:t>vodík, jednoatomový, dvouatomový, biogenní </a:t>
            </a:r>
            <a:r>
              <a:rPr lang="cs-CZ" dirty="0" err="1" smtClean="0"/>
              <a:t>prvak</a:t>
            </a:r>
            <a:r>
              <a:rPr lang="cs-CZ" dirty="0" smtClean="0"/>
              <a:t>, výroba, využití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3638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148</TotalTime>
  <Words>390</Words>
  <Application>Microsoft Office PowerPoint</Application>
  <PresentationFormat>Předvádění na obrazovce (4:3)</PresentationFormat>
  <Paragraphs>68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Název školy:  Základní škola Karla Klíče Hostinné</vt:lpstr>
      <vt:lpstr>Vodík</vt:lpstr>
      <vt:lpstr>Vlastnosti</vt:lpstr>
      <vt:lpstr>Chemické vlastnosti</vt:lpstr>
      <vt:lpstr>Laboratorní příprava</vt:lpstr>
      <vt:lpstr>Průmyslová výroba</vt:lpstr>
      <vt:lpstr>Použití </vt:lpstr>
      <vt:lpstr>sloučeniny</vt:lpstr>
      <vt:lpstr>Zdroje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Základní škola Karla Klíče Hostinné</dc:title>
  <dc:creator>Petrželova</dc:creator>
  <cp:lastModifiedBy>Petrželova</cp:lastModifiedBy>
  <cp:revision>6</cp:revision>
  <dcterms:created xsi:type="dcterms:W3CDTF">2012-08-19T17:47:31Z</dcterms:created>
  <dcterms:modified xsi:type="dcterms:W3CDTF">2012-08-22T08:33:04Z</dcterms:modified>
</cp:coreProperties>
</file>