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3"/>
  </p:notesMasterIdLst>
  <p:sldIdLst>
    <p:sldId id="285" r:id="rId2"/>
    <p:sldId id="256" r:id="rId3"/>
    <p:sldId id="257" r:id="rId4"/>
    <p:sldId id="258" r:id="rId5"/>
    <p:sldId id="261" r:id="rId6"/>
    <p:sldId id="262" r:id="rId7"/>
    <p:sldId id="274" r:id="rId8"/>
    <p:sldId id="263" r:id="rId9"/>
    <p:sldId id="275" r:id="rId10"/>
    <p:sldId id="264" r:id="rId11"/>
    <p:sldId id="276" r:id="rId12"/>
    <p:sldId id="265" r:id="rId13"/>
    <p:sldId id="277" r:id="rId14"/>
    <p:sldId id="266" r:id="rId15"/>
    <p:sldId id="278" r:id="rId16"/>
    <p:sldId id="267" r:id="rId17"/>
    <p:sldId id="279" r:id="rId18"/>
    <p:sldId id="268" r:id="rId19"/>
    <p:sldId id="280" r:id="rId20"/>
    <p:sldId id="269" r:id="rId21"/>
    <p:sldId id="281" r:id="rId22"/>
    <p:sldId id="270" r:id="rId23"/>
    <p:sldId id="282" r:id="rId24"/>
    <p:sldId id="271" r:id="rId25"/>
    <p:sldId id="283" r:id="rId26"/>
    <p:sldId id="272" r:id="rId27"/>
    <p:sldId id="284" r:id="rId28"/>
    <p:sldId id="273" r:id="rId29"/>
    <p:sldId id="286" r:id="rId30"/>
    <p:sldId id="287" r:id="rId31"/>
    <p:sldId id="260" r:id="rId3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F797CE"/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590" autoAdjust="0"/>
  </p:normalViewPr>
  <p:slideViewPr>
    <p:cSldViewPr>
      <p:cViewPr>
        <p:scale>
          <a:sx n="77" d="100"/>
          <a:sy n="77" d="100"/>
        </p:scale>
        <p:origin x="-1176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756AD1-BF94-44CF-9A4D-5B42FBB9FE5B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BC8A6F4-AFFF-4DBB-82B6-79204BE4C9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67220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C8A6F4-AFFF-4DBB-82B6-79204BE4C903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727667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C8A6F4-AFFF-4DBB-82B6-79204BE4C903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727667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C8A6F4-AFFF-4DBB-82B6-79204BE4C903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727667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C8A6F4-AFFF-4DBB-82B6-79204BE4C903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727667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C8A6F4-AFFF-4DBB-82B6-79204BE4C903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727667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C8A6F4-AFFF-4DBB-82B6-79204BE4C903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727667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C8A6F4-AFFF-4DBB-82B6-79204BE4C903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727667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C8A6F4-AFFF-4DBB-82B6-79204BE4C903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727667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C8A6F4-AFFF-4DBB-82B6-79204BE4C903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727667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C8A6F4-AFFF-4DBB-82B6-79204BE4C903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727667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C8A6F4-AFFF-4DBB-82B6-79204BE4C903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727667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C8A6F4-AFFF-4DBB-82B6-79204BE4C903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727667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C8A6F4-AFFF-4DBB-82B6-79204BE4C903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727667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C8A6F4-AFFF-4DBB-82B6-79204BE4C903}" type="slidenum">
              <a:rPr lang="cs-CZ" smtClean="0"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727667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C8A6F4-AFFF-4DBB-82B6-79204BE4C903}" type="slidenum">
              <a:rPr lang="cs-CZ" smtClean="0"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727667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C8A6F4-AFFF-4DBB-82B6-79204BE4C903}" type="slidenum">
              <a:rPr lang="cs-CZ" smtClean="0"/>
              <a:t>18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727667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C8A6F4-AFFF-4DBB-82B6-79204BE4C903}" type="slidenum">
              <a:rPr lang="cs-CZ" smtClean="0"/>
              <a:t>19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727667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C8A6F4-AFFF-4DBB-82B6-79204BE4C903}" type="slidenum">
              <a:rPr lang="cs-CZ" smtClean="0"/>
              <a:t>20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727667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C8A6F4-AFFF-4DBB-82B6-79204BE4C903}" type="slidenum">
              <a:rPr lang="cs-CZ" smtClean="0"/>
              <a:t>21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727667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C8A6F4-AFFF-4DBB-82B6-79204BE4C903}" type="slidenum">
              <a:rPr lang="cs-CZ" smtClean="0"/>
              <a:t>22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727667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C8A6F4-AFFF-4DBB-82B6-79204BE4C903}" type="slidenum">
              <a:rPr lang="cs-CZ" smtClean="0"/>
              <a:t>23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727667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C8A6F4-AFFF-4DBB-82B6-79204BE4C903}" type="slidenum">
              <a:rPr lang="cs-CZ" smtClean="0"/>
              <a:t>24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7276670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C8A6F4-AFFF-4DBB-82B6-79204BE4C903}" type="slidenum">
              <a:rPr lang="cs-CZ" smtClean="0"/>
              <a:t>25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7276670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C8A6F4-AFFF-4DBB-82B6-79204BE4C903}" type="slidenum">
              <a:rPr lang="cs-CZ" smtClean="0"/>
              <a:t>26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7276670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C8A6F4-AFFF-4DBB-82B6-79204BE4C903}" type="slidenum">
              <a:rPr lang="cs-CZ" smtClean="0"/>
              <a:t>27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7276670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C8A6F4-AFFF-4DBB-82B6-79204BE4C903}" type="slidenum">
              <a:rPr lang="cs-CZ" smtClean="0"/>
              <a:t>28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7276670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C8A6F4-AFFF-4DBB-82B6-79204BE4C903}" type="slidenum">
              <a:rPr lang="cs-CZ" smtClean="0"/>
              <a:t>30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72766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71550" y="692150"/>
            <a:ext cx="7245350" cy="177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539750" y="2420938"/>
            <a:ext cx="820896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 smtClean="0">
                <a:latin typeface="Calibri" pitchFamily="34" charset="0"/>
              </a:rPr>
              <a:t>VY_32_INOVACE_36_CJ</a:t>
            </a:r>
            <a:r>
              <a:rPr lang="cs-CZ" b="1" dirty="0" smtClean="0">
                <a:latin typeface="Calibri" pitchFamily="34" charset="0"/>
              </a:rPr>
              <a:t>_ 3</a:t>
            </a:r>
            <a:endParaRPr lang="cs-CZ" b="1" dirty="0">
              <a:latin typeface="Calibri" pitchFamily="34" charset="0"/>
            </a:endParaRPr>
          </a:p>
        </p:txBody>
      </p:sp>
      <p:graphicFrame>
        <p:nvGraphicFramePr>
          <p:cNvPr id="13348" name="Group 3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81905582"/>
              </p:ext>
            </p:extLst>
          </p:nvPr>
        </p:nvGraphicFramePr>
        <p:xfrm>
          <a:off x="1476375" y="2924175"/>
          <a:ext cx="6208713" cy="3749994"/>
        </p:xfrm>
        <a:graphic>
          <a:graphicData uri="http://schemas.openxmlformats.org/drawingml/2006/table">
            <a:tbl>
              <a:tblPr/>
              <a:tblGrid>
                <a:gridCol w="2139950"/>
                <a:gridCol w="4068763"/>
              </a:tblGrid>
              <a:tr h="457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1) Jméno autora výukového materiálu (VM), škola: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Miroslava Červená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Základní škola a mateřská škola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Skalsko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,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okres Mladá Boleslav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2) Období vzniku VM: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Březen - duben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3) Využití VM v ročníku ZŠ: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3.ročník ZŠ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7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4) Vzdělávací oblast: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Jazyk a jazykové komunikace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Vzdělávací obor: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Český jazyk a literatura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Tématický okruh: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Jazyková výchova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Téma: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Tvarosloví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-  Slovní druhy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5) Metodický list, anotace: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Procvičování určování slovních druhů u jednotlivých slov daného větného celku. Po správném určení každého slova dochází k odkrývání částí utajeného obrázku (12 slov ve vět. celku).Po odkrytí celého obrázku následuje přepis daného větného celku do sešitu a poté žáci tužkou nadepisují nad slova čísla slov. druhů.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6) Zdroje: obrázků, hudby…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http://www.casopismisa.cz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1443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1556792"/>
            <a:ext cx="7772400" cy="1470025"/>
          </a:xfrm>
        </p:spPr>
        <p:txBody>
          <a:bodyPr>
            <a:noAutofit/>
          </a:bodyPr>
          <a:lstStyle/>
          <a:p>
            <a:r>
              <a:rPr lang="cs-CZ" sz="6000" b="1" dirty="0" smtClean="0"/>
              <a:t>Určujeme slovní druhy.</a:t>
            </a:r>
            <a:endParaRPr lang="cs-CZ" sz="6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59632" y="4077072"/>
            <a:ext cx="6400800" cy="1752600"/>
          </a:xfrm>
        </p:spPr>
        <p:txBody>
          <a:bodyPr>
            <a:normAutofit/>
          </a:bodyPr>
          <a:lstStyle/>
          <a:p>
            <a:r>
              <a:rPr lang="cs-CZ" sz="4400" b="1" dirty="0" smtClean="0">
                <a:solidFill>
                  <a:schemeClr val="tx2"/>
                </a:solidFill>
              </a:rPr>
              <a:t>Český jazyk   3</a:t>
            </a:r>
            <a:r>
              <a:rPr lang="cs-CZ" sz="4400" b="1" dirty="0" smtClean="0">
                <a:solidFill>
                  <a:schemeClr val="tx2"/>
                </a:solidFill>
              </a:rPr>
              <a:t>. ročník</a:t>
            </a:r>
            <a:endParaRPr lang="cs-CZ" sz="4400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04176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755576" y="908719"/>
            <a:ext cx="7632848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solidFill>
                  <a:schemeClr val="accent3">
                    <a:lumMod val="50000"/>
                  </a:schemeClr>
                </a:solidFill>
              </a:rPr>
              <a:t>Moji oblíbenou pohádku Kouzelná flétna promítá kino dnes odpoledne od patnácti hodin.</a:t>
            </a:r>
            <a:endParaRPr lang="cs-CZ" sz="6000" b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57642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4541" y="794859"/>
            <a:ext cx="3818335" cy="3384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4391979" y="581361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357844" y="58136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323709" y="5834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263543" y="5834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5357843" y="18503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6323708" y="18525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7263542" y="18525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357844" y="31194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323709" y="312156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7263543" y="312156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4391978" y="1850396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4391979" y="3119431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vál 2"/>
          <p:cNvSpPr/>
          <p:nvPr/>
        </p:nvSpPr>
        <p:spPr>
          <a:xfrm>
            <a:off x="227208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>
                <a:solidFill>
                  <a:srgbClr val="C00000"/>
                </a:solidFill>
              </a:rPr>
              <a:t>1</a:t>
            </a:r>
          </a:p>
        </p:txBody>
      </p:sp>
      <p:sp>
        <p:nvSpPr>
          <p:cNvPr id="16" name="Ovál 15"/>
          <p:cNvSpPr/>
          <p:nvPr/>
        </p:nvSpPr>
        <p:spPr>
          <a:xfrm>
            <a:off x="1655660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2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17" name="Ovál 16">
            <a:hlinkClick r:id="" action="ppaction://hlinkshowjump?jump=nextslide"/>
          </p:cNvPr>
          <p:cNvSpPr/>
          <p:nvPr/>
        </p:nvSpPr>
        <p:spPr>
          <a:xfrm>
            <a:off x="3034132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3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897370" y="172297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4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2375756" y="173016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5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227208" y="273845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6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>
            <a:off x="3034132" y="2738460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8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22" name="Ovál 21"/>
          <p:cNvSpPr/>
          <p:nvPr/>
        </p:nvSpPr>
        <p:spPr>
          <a:xfrm>
            <a:off x="1655660" y="2738461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7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23" name="Ovál 22"/>
          <p:cNvSpPr/>
          <p:nvPr/>
        </p:nvSpPr>
        <p:spPr>
          <a:xfrm>
            <a:off x="897370" y="3628667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9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32" name="Ovál 31"/>
          <p:cNvSpPr/>
          <p:nvPr/>
        </p:nvSpPr>
        <p:spPr>
          <a:xfrm>
            <a:off x="2375756" y="362653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10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522228" y="4953784"/>
            <a:ext cx="3346984" cy="1008112"/>
          </a:xfrm>
          <a:prstGeom prst="roundRect">
            <a:avLst/>
          </a:prstGeom>
          <a:gradFill flip="none" rotWithShape="1">
            <a:gsLst>
              <a:gs pos="0">
                <a:srgbClr val="F797CE">
                  <a:tint val="66000"/>
                  <a:satMod val="160000"/>
                </a:srgbClr>
              </a:gs>
              <a:gs pos="50000">
                <a:srgbClr val="F797CE">
                  <a:tint val="44500"/>
                  <a:satMod val="160000"/>
                </a:srgbClr>
              </a:gs>
              <a:gs pos="100000">
                <a:srgbClr val="F797CE">
                  <a:tint val="23500"/>
                  <a:satMod val="160000"/>
                </a:srgbClr>
              </a:gs>
            </a:gsLst>
            <a:lin ang="2700000" scaled="1"/>
            <a:tileRect/>
          </a:gradFill>
          <a:ln w="9525"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rgbClr val="002060"/>
                </a:solidFill>
              </a:rPr>
              <a:t>moji</a:t>
            </a:r>
            <a:endParaRPr lang="cs-CZ" sz="54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2903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 advClick="0">
        <p14:ripple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5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6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6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6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7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  <p:bldLst>
      <p:bldP spid="3" grpId="0" animBg="1"/>
      <p:bldP spid="16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32" grpId="0" animBg="1"/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4541" y="794859"/>
            <a:ext cx="3818335" cy="3384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4391979" y="581361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357844" y="58136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323709" y="5834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263543" y="5834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5357843" y="18503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6323708" y="18525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7263542" y="18525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357844" y="31194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323709" y="312156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7263543" y="312156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4391978" y="1850396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4391979" y="3119431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227208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>
                <a:solidFill>
                  <a:srgbClr val="C00000"/>
                </a:solidFill>
              </a:rPr>
              <a:t>1</a:t>
            </a:r>
          </a:p>
        </p:txBody>
      </p:sp>
      <p:sp>
        <p:nvSpPr>
          <p:cNvPr id="17" name="Ovál 16"/>
          <p:cNvSpPr/>
          <p:nvPr/>
        </p:nvSpPr>
        <p:spPr>
          <a:xfrm>
            <a:off x="1655660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2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897370" y="172297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4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2375756" y="173016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5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>
            <a:off x="227208" y="273845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6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22" name="Ovál 21"/>
          <p:cNvSpPr/>
          <p:nvPr/>
        </p:nvSpPr>
        <p:spPr>
          <a:xfrm>
            <a:off x="3034132" y="2738460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8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23" name="Ovál 22"/>
          <p:cNvSpPr/>
          <p:nvPr/>
        </p:nvSpPr>
        <p:spPr>
          <a:xfrm>
            <a:off x="1655660" y="2738461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7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32" name="Ovál 31"/>
          <p:cNvSpPr/>
          <p:nvPr/>
        </p:nvSpPr>
        <p:spPr>
          <a:xfrm>
            <a:off x="897370" y="3628667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9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33" name="Ovál 32"/>
          <p:cNvSpPr/>
          <p:nvPr/>
        </p:nvSpPr>
        <p:spPr>
          <a:xfrm>
            <a:off x="2375756" y="362653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10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34" name="Zaoblený obdélník 33"/>
          <p:cNvSpPr/>
          <p:nvPr/>
        </p:nvSpPr>
        <p:spPr>
          <a:xfrm>
            <a:off x="522228" y="4953784"/>
            <a:ext cx="3346984" cy="1008112"/>
          </a:xfrm>
          <a:prstGeom prst="roundRect">
            <a:avLst/>
          </a:prstGeom>
          <a:gradFill flip="none" rotWithShape="1">
            <a:gsLst>
              <a:gs pos="0">
                <a:srgbClr val="F797CE">
                  <a:tint val="66000"/>
                  <a:satMod val="160000"/>
                </a:srgbClr>
              </a:gs>
              <a:gs pos="50000">
                <a:srgbClr val="F797CE">
                  <a:tint val="44500"/>
                  <a:satMod val="160000"/>
                </a:srgbClr>
              </a:gs>
              <a:gs pos="100000">
                <a:srgbClr val="F797CE">
                  <a:tint val="23500"/>
                  <a:satMod val="160000"/>
                </a:srgbClr>
              </a:gs>
            </a:gsLst>
            <a:lin ang="2700000" scaled="1"/>
            <a:tileRect/>
          </a:gradFill>
          <a:ln w="9525"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rgbClr val="002060"/>
                </a:solidFill>
              </a:rPr>
              <a:t>moji</a:t>
            </a:r>
            <a:endParaRPr lang="cs-CZ" sz="5400" dirty="0">
              <a:solidFill>
                <a:srgbClr val="002060"/>
              </a:solidFill>
            </a:endParaRPr>
          </a:p>
        </p:txBody>
      </p:sp>
      <p:sp>
        <p:nvSpPr>
          <p:cNvPr id="35" name="Vývojový diagram: předdefinovaný postup 34"/>
          <p:cNvSpPr/>
          <p:nvPr/>
        </p:nvSpPr>
        <p:spPr>
          <a:xfrm>
            <a:off x="4391978" y="4953784"/>
            <a:ext cx="3840898" cy="1008112"/>
          </a:xfrm>
          <a:prstGeom prst="flowChartPredefinedProcess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</a:rPr>
              <a:t>zájmeno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36" name="Šipka doprava 35">
            <a:hlinkClick r:id="" action="ppaction://hlinkshowjump?jump=nextslide"/>
          </p:cNvPr>
          <p:cNvSpPr/>
          <p:nvPr/>
        </p:nvSpPr>
        <p:spPr>
          <a:xfrm>
            <a:off x="7452320" y="4569997"/>
            <a:ext cx="1440160" cy="1800199"/>
          </a:xfrm>
          <a:prstGeom prst="rightArrow">
            <a:avLst/>
          </a:prstGeom>
          <a:blipFill>
            <a:blip r:embed="rId4"/>
            <a:tile tx="0" ty="0" sx="100000" sy="100000" flip="none" algn="tl"/>
          </a:blipFill>
          <a:ln>
            <a:solidFill>
              <a:schemeClr val="tx2">
                <a:lumMod val="7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b="1" dirty="0" smtClean="0">
                <a:solidFill>
                  <a:schemeClr val="accent5">
                    <a:lumMod val="75000"/>
                  </a:schemeClr>
                </a:solidFill>
              </a:rPr>
              <a:t>dál</a:t>
            </a:r>
            <a:endParaRPr lang="cs-CZ" sz="32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3034132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3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53905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6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9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12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15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18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21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24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27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30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1.04046E-6 L 0.06198 0.61572 " pathEditMode="relative" rAng="0" ptsTypes="AA">
                                      <p:cBhvr>
                                        <p:cTn id="33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90" y="3077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"/>
                            </p:stCondLst>
                            <p:childTnLst>
                              <p:par>
                                <p:cTn id="3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500"/>
                            </p:stCondLst>
                            <p:childTnLst>
                              <p:par>
                                <p:cTn id="4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4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000"/>
                            </p:stCondLst>
                            <p:childTnLst>
                              <p:par>
                                <p:cTn id="47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9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 animBg="1"/>
      <p:bldP spid="16" grpId="0" animBg="1"/>
      <p:bldP spid="17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32" grpId="0" animBg="1"/>
      <p:bldP spid="33" grpId="0" animBg="1"/>
      <p:bldP spid="35" grpId="0" animBg="1"/>
      <p:bldP spid="36" grpId="0" animBg="1"/>
      <p:bldP spid="1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4541" y="794859"/>
            <a:ext cx="3818335" cy="3384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4391979" y="581361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357844" y="58136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323709" y="5834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263543" y="5834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4391978" y="1850396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5357843" y="18503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6323708" y="18525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7263542" y="18525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357844" y="31194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323709" y="312156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7263543" y="312156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vál 33"/>
          <p:cNvSpPr/>
          <p:nvPr/>
        </p:nvSpPr>
        <p:spPr>
          <a:xfrm>
            <a:off x="227208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>
                <a:solidFill>
                  <a:srgbClr val="C00000"/>
                </a:solidFill>
              </a:rPr>
              <a:t>1</a:t>
            </a:r>
          </a:p>
        </p:txBody>
      </p:sp>
      <p:sp>
        <p:nvSpPr>
          <p:cNvPr id="35" name="Ovál 34"/>
          <p:cNvSpPr/>
          <p:nvPr/>
        </p:nvSpPr>
        <p:spPr>
          <a:xfrm>
            <a:off x="3034132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>
                <a:solidFill>
                  <a:srgbClr val="C00000"/>
                </a:solidFill>
              </a:rPr>
              <a:t>3</a:t>
            </a:r>
          </a:p>
        </p:txBody>
      </p:sp>
      <p:sp>
        <p:nvSpPr>
          <p:cNvPr id="36" name="Ovál 35">
            <a:hlinkClick r:id="" action="ppaction://hlinkshowjump?jump=nextslide"/>
          </p:cNvPr>
          <p:cNvSpPr/>
          <p:nvPr/>
        </p:nvSpPr>
        <p:spPr>
          <a:xfrm>
            <a:off x="1655660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>
                <a:solidFill>
                  <a:srgbClr val="C00000"/>
                </a:solidFill>
              </a:rPr>
              <a:t>2</a:t>
            </a:r>
          </a:p>
        </p:txBody>
      </p:sp>
      <p:sp>
        <p:nvSpPr>
          <p:cNvPr id="37" name="Ovál 36"/>
          <p:cNvSpPr/>
          <p:nvPr/>
        </p:nvSpPr>
        <p:spPr>
          <a:xfrm>
            <a:off x="897370" y="172297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4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38" name="Ovál 37"/>
          <p:cNvSpPr/>
          <p:nvPr/>
        </p:nvSpPr>
        <p:spPr>
          <a:xfrm>
            <a:off x="2375756" y="173016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5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39" name="Ovál 38"/>
          <p:cNvSpPr/>
          <p:nvPr/>
        </p:nvSpPr>
        <p:spPr>
          <a:xfrm>
            <a:off x="227208" y="273845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6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40" name="Ovál 39"/>
          <p:cNvSpPr/>
          <p:nvPr/>
        </p:nvSpPr>
        <p:spPr>
          <a:xfrm>
            <a:off x="3034132" y="2738460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8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41" name="Ovál 40"/>
          <p:cNvSpPr/>
          <p:nvPr/>
        </p:nvSpPr>
        <p:spPr>
          <a:xfrm>
            <a:off x="1655660" y="2738461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7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42" name="Ovál 41"/>
          <p:cNvSpPr/>
          <p:nvPr/>
        </p:nvSpPr>
        <p:spPr>
          <a:xfrm>
            <a:off x="897370" y="3628667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9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43" name="Ovál 42"/>
          <p:cNvSpPr/>
          <p:nvPr/>
        </p:nvSpPr>
        <p:spPr>
          <a:xfrm>
            <a:off x="2375756" y="362653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10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44" name="Zaoblený obdélník 43"/>
          <p:cNvSpPr/>
          <p:nvPr/>
        </p:nvSpPr>
        <p:spPr>
          <a:xfrm>
            <a:off x="522228" y="4953784"/>
            <a:ext cx="3346984" cy="1008112"/>
          </a:xfrm>
          <a:prstGeom prst="roundRect">
            <a:avLst/>
          </a:prstGeom>
          <a:gradFill flip="none" rotWithShape="1">
            <a:gsLst>
              <a:gs pos="0">
                <a:srgbClr val="F797CE">
                  <a:tint val="66000"/>
                  <a:satMod val="160000"/>
                </a:srgbClr>
              </a:gs>
              <a:gs pos="50000">
                <a:srgbClr val="F797CE">
                  <a:tint val="44500"/>
                  <a:satMod val="160000"/>
                </a:srgbClr>
              </a:gs>
              <a:gs pos="100000">
                <a:srgbClr val="F797CE">
                  <a:tint val="23500"/>
                  <a:satMod val="160000"/>
                </a:srgbClr>
              </a:gs>
            </a:gsLst>
            <a:lin ang="2700000" scaled="1"/>
            <a:tileRect/>
          </a:gradFill>
          <a:ln w="9525"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rgbClr val="002060"/>
                </a:solidFill>
              </a:rPr>
              <a:t>oblíbenou</a:t>
            </a:r>
            <a:endParaRPr lang="cs-CZ" sz="54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66162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 advClick="0">
        <p14:ripple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75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7" dur="75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75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7" dur="75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2" dur="75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7" dur="75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2" dur="75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7" dur="75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2" dur="75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</p:childTnLst>
        </p:cTn>
      </p:par>
    </p:tnLst>
    <p:bldLst>
      <p:bldP spid="34" grpId="0" animBg="1"/>
      <p:bldP spid="35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4541" y="794859"/>
            <a:ext cx="3818335" cy="3384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4391979" y="581361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357844" y="58136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323709" y="5834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263543" y="5834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4391978" y="1850396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5357843" y="18503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6323708" y="18525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7263542" y="18525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357844" y="31194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323709" y="312156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7263543" y="312156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vál 31"/>
          <p:cNvSpPr/>
          <p:nvPr/>
        </p:nvSpPr>
        <p:spPr>
          <a:xfrm>
            <a:off x="227208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>
                <a:solidFill>
                  <a:srgbClr val="C00000"/>
                </a:solidFill>
              </a:rPr>
              <a:t>1</a:t>
            </a:r>
          </a:p>
        </p:txBody>
      </p:sp>
      <p:sp>
        <p:nvSpPr>
          <p:cNvPr id="35" name="Ovál 34"/>
          <p:cNvSpPr/>
          <p:nvPr/>
        </p:nvSpPr>
        <p:spPr>
          <a:xfrm>
            <a:off x="3034132" y="834910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>
                <a:solidFill>
                  <a:srgbClr val="C00000"/>
                </a:solidFill>
              </a:rPr>
              <a:t>3</a:t>
            </a:r>
          </a:p>
        </p:txBody>
      </p:sp>
      <p:sp>
        <p:nvSpPr>
          <p:cNvPr id="37" name="Ovál 36"/>
          <p:cNvSpPr/>
          <p:nvPr/>
        </p:nvSpPr>
        <p:spPr>
          <a:xfrm>
            <a:off x="897370" y="172297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4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38" name="Ovál 37"/>
          <p:cNvSpPr/>
          <p:nvPr/>
        </p:nvSpPr>
        <p:spPr>
          <a:xfrm>
            <a:off x="2375756" y="173016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5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39" name="Ovál 38"/>
          <p:cNvSpPr/>
          <p:nvPr/>
        </p:nvSpPr>
        <p:spPr>
          <a:xfrm>
            <a:off x="227208" y="273845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6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40" name="Ovál 39"/>
          <p:cNvSpPr/>
          <p:nvPr/>
        </p:nvSpPr>
        <p:spPr>
          <a:xfrm>
            <a:off x="3034132" y="2738460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8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41" name="Ovál 40"/>
          <p:cNvSpPr/>
          <p:nvPr/>
        </p:nvSpPr>
        <p:spPr>
          <a:xfrm>
            <a:off x="1655660" y="2738461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7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42" name="Ovál 41"/>
          <p:cNvSpPr/>
          <p:nvPr/>
        </p:nvSpPr>
        <p:spPr>
          <a:xfrm>
            <a:off x="897370" y="3628667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9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43" name="Ovál 42"/>
          <p:cNvSpPr/>
          <p:nvPr/>
        </p:nvSpPr>
        <p:spPr>
          <a:xfrm>
            <a:off x="2375756" y="362653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10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44" name="Zaoblený obdélník 43"/>
          <p:cNvSpPr/>
          <p:nvPr/>
        </p:nvSpPr>
        <p:spPr>
          <a:xfrm>
            <a:off x="522228" y="4953784"/>
            <a:ext cx="3346984" cy="1008112"/>
          </a:xfrm>
          <a:prstGeom prst="roundRect">
            <a:avLst/>
          </a:prstGeom>
          <a:gradFill flip="none" rotWithShape="1">
            <a:gsLst>
              <a:gs pos="0">
                <a:srgbClr val="F797CE">
                  <a:tint val="66000"/>
                  <a:satMod val="160000"/>
                </a:srgbClr>
              </a:gs>
              <a:gs pos="50000">
                <a:srgbClr val="F797CE">
                  <a:tint val="44500"/>
                  <a:satMod val="160000"/>
                </a:srgbClr>
              </a:gs>
              <a:gs pos="100000">
                <a:srgbClr val="F797CE">
                  <a:tint val="23500"/>
                  <a:satMod val="160000"/>
                </a:srgbClr>
              </a:gs>
            </a:gsLst>
            <a:lin ang="2700000" scaled="1"/>
            <a:tileRect/>
          </a:gradFill>
          <a:ln w="9525"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rgbClr val="002060"/>
                </a:solidFill>
              </a:rPr>
              <a:t>oblíbenou</a:t>
            </a:r>
          </a:p>
        </p:txBody>
      </p:sp>
      <p:sp>
        <p:nvSpPr>
          <p:cNvPr id="45" name="Vývojový diagram: předdefinovaný postup 44"/>
          <p:cNvSpPr/>
          <p:nvPr/>
        </p:nvSpPr>
        <p:spPr>
          <a:xfrm>
            <a:off x="4391978" y="4953784"/>
            <a:ext cx="3840898" cy="1008112"/>
          </a:xfrm>
          <a:prstGeom prst="flowChartPredefinedProcess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</a:rPr>
              <a:t>přídavné jméno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46" name="Šipka doprava 45">
            <a:hlinkClick r:id="" action="ppaction://hlinkshowjump?jump=nextslide"/>
          </p:cNvPr>
          <p:cNvSpPr/>
          <p:nvPr/>
        </p:nvSpPr>
        <p:spPr>
          <a:xfrm>
            <a:off x="7452320" y="4569997"/>
            <a:ext cx="1440160" cy="1800199"/>
          </a:xfrm>
          <a:prstGeom prst="rightArrow">
            <a:avLst/>
          </a:prstGeom>
          <a:blipFill>
            <a:blip r:embed="rId4"/>
            <a:tile tx="0" ty="0" sx="100000" sy="100000" flip="none" algn="tl"/>
          </a:blipFill>
          <a:ln>
            <a:solidFill>
              <a:schemeClr val="tx2">
                <a:lumMod val="7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b="1" dirty="0" smtClean="0">
                <a:solidFill>
                  <a:schemeClr val="accent5">
                    <a:lumMod val="75000"/>
                  </a:schemeClr>
                </a:solidFill>
              </a:rPr>
              <a:t>dál</a:t>
            </a:r>
            <a:endParaRPr lang="cs-CZ" sz="32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6" name="Ovál 35"/>
          <p:cNvSpPr/>
          <p:nvPr/>
        </p:nvSpPr>
        <p:spPr>
          <a:xfrm>
            <a:off x="1655660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>
                <a:solidFill>
                  <a:srgbClr val="C00000"/>
                </a:solidFill>
              </a:rPr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16529431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9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5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8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1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4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30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1.04046E-6 L 0.21268 0.62613 " pathEditMode="relative" rAng="0" ptsTypes="AA">
                                      <p:cBhvr>
                                        <p:cTn id="33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625" y="313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"/>
                            </p:stCondLst>
                            <p:childTnLst>
                              <p:par>
                                <p:cTn id="3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500"/>
                            </p:stCondLst>
                            <p:childTnLst>
                              <p:par>
                                <p:cTn id="4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000"/>
                            </p:stCondLst>
                            <p:childTnLst>
                              <p:par>
                                <p:cTn id="47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9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 animBg="1"/>
      <p:bldP spid="32" grpId="0" animBg="1"/>
      <p:bldP spid="35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5" grpId="0" animBg="1"/>
      <p:bldP spid="46" grpId="0" animBg="1"/>
      <p:bldP spid="3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4541" y="794859"/>
            <a:ext cx="3818335" cy="3384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4391979" y="581361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357844" y="58136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323709" y="5834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263543" y="5834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4391978" y="1850396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5357843" y="18503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6323708" y="18525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357844" y="31194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323709" y="312156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7263543" y="312156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vál 32"/>
          <p:cNvSpPr/>
          <p:nvPr/>
        </p:nvSpPr>
        <p:spPr>
          <a:xfrm>
            <a:off x="3034132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>
                <a:solidFill>
                  <a:srgbClr val="C00000"/>
                </a:solidFill>
              </a:rPr>
              <a:t>3</a:t>
            </a:r>
          </a:p>
        </p:txBody>
      </p:sp>
      <p:sp>
        <p:nvSpPr>
          <p:cNvPr id="34" name="Ovál 33"/>
          <p:cNvSpPr/>
          <p:nvPr/>
        </p:nvSpPr>
        <p:spPr>
          <a:xfrm>
            <a:off x="1655660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2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35" name="Ovál 34">
            <a:hlinkClick r:id="" action="ppaction://hlinkshowjump?jump=nextslide"/>
          </p:cNvPr>
          <p:cNvSpPr/>
          <p:nvPr/>
        </p:nvSpPr>
        <p:spPr>
          <a:xfrm>
            <a:off x="227208" y="834910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>
                <a:solidFill>
                  <a:srgbClr val="C00000"/>
                </a:solidFill>
              </a:rPr>
              <a:t>1</a:t>
            </a:r>
          </a:p>
        </p:txBody>
      </p:sp>
      <p:sp>
        <p:nvSpPr>
          <p:cNvPr id="36" name="Ovál 35"/>
          <p:cNvSpPr/>
          <p:nvPr/>
        </p:nvSpPr>
        <p:spPr>
          <a:xfrm>
            <a:off x="897370" y="172297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4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37" name="Ovál 36"/>
          <p:cNvSpPr/>
          <p:nvPr/>
        </p:nvSpPr>
        <p:spPr>
          <a:xfrm>
            <a:off x="2375756" y="173016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5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38" name="Ovál 37"/>
          <p:cNvSpPr/>
          <p:nvPr/>
        </p:nvSpPr>
        <p:spPr>
          <a:xfrm>
            <a:off x="227208" y="273845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6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39" name="Ovál 38"/>
          <p:cNvSpPr/>
          <p:nvPr/>
        </p:nvSpPr>
        <p:spPr>
          <a:xfrm>
            <a:off x="3034132" y="2738460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8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40" name="Ovál 39"/>
          <p:cNvSpPr/>
          <p:nvPr/>
        </p:nvSpPr>
        <p:spPr>
          <a:xfrm>
            <a:off x="1655660" y="2738461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7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41" name="Ovál 40"/>
          <p:cNvSpPr/>
          <p:nvPr/>
        </p:nvSpPr>
        <p:spPr>
          <a:xfrm>
            <a:off x="897370" y="3628667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9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42" name="Ovál 41"/>
          <p:cNvSpPr/>
          <p:nvPr/>
        </p:nvSpPr>
        <p:spPr>
          <a:xfrm>
            <a:off x="2375756" y="362653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10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43" name="Zaoblený obdélník 42"/>
          <p:cNvSpPr/>
          <p:nvPr/>
        </p:nvSpPr>
        <p:spPr>
          <a:xfrm>
            <a:off x="522228" y="4953784"/>
            <a:ext cx="3346984" cy="1008112"/>
          </a:xfrm>
          <a:prstGeom prst="roundRect">
            <a:avLst/>
          </a:prstGeom>
          <a:gradFill flip="none" rotWithShape="1">
            <a:gsLst>
              <a:gs pos="0">
                <a:srgbClr val="F797CE">
                  <a:tint val="66000"/>
                  <a:satMod val="160000"/>
                </a:srgbClr>
              </a:gs>
              <a:gs pos="50000">
                <a:srgbClr val="F797CE">
                  <a:tint val="44500"/>
                  <a:satMod val="160000"/>
                </a:srgbClr>
              </a:gs>
              <a:gs pos="100000">
                <a:srgbClr val="F797CE">
                  <a:tint val="23500"/>
                  <a:satMod val="160000"/>
                </a:srgbClr>
              </a:gs>
            </a:gsLst>
            <a:lin ang="2700000" scaled="1"/>
            <a:tileRect/>
          </a:gradFill>
          <a:ln w="9525"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rgbClr val="002060"/>
                </a:solidFill>
              </a:rPr>
              <a:t>pohádku</a:t>
            </a:r>
            <a:endParaRPr lang="cs-CZ" sz="54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4282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 advClick="0">
        <p14:ripple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0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8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4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5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6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53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4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5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0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61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62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69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6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77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9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</p:childTnLst>
        </p:cTn>
      </p:par>
    </p:tnLst>
    <p:bldLst>
      <p:bldP spid="33" grpId="0" animBg="1"/>
      <p:bldP spid="34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4541" y="794859"/>
            <a:ext cx="3818335" cy="3384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4391979" y="581361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357844" y="58136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323709" y="5834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263543" y="5834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4391978" y="1850396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5357843" y="18503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6323708" y="18525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357844" y="31194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323709" y="312156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7263543" y="312156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vál 33"/>
          <p:cNvSpPr/>
          <p:nvPr/>
        </p:nvSpPr>
        <p:spPr>
          <a:xfrm>
            <a:off x="3034132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>
                <a:solidFill>
                  <a:srgbClr val="C00000"/>
                </a:solidFill>
              </a:rPr>
              <a:t>3</a:t>
            </a:r>
          </a:p>
        </p:txBody>
      </p:sp>
      <p:sp>
        <p:nvSpPr>
          <p:cNvPr id="35" name="Ovál 34"/>
          <p:cNvSpPr/>
          <p:nvPr/>
        </p:nvSpPr>
        <p:spPr>
          <a:xfrm>
            <a:off x="1655660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2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37" name="Ovál 36"/>
          <p:cNvSpPr/>
          <p:nvPr/>
        </p:nvSpPr>
        <p:spPr>
          <a:xfrm>
            <a:off x="897370" y="172297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4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38" name="Ovál 37"/>
          <p:cNvSpPr/>
          <p:nvPr/>
        </p:nvSpPr>
        <p:spPr>
          <a:xfrm>
            <a:off x="2375756" y="173016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5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39" name="Ovál 38"/>
          <p:cNvSpPr/>
          <p:nvPr/>
        </p:nvSpPr>
        <p:spPr>
          <a:xfrm>
            <a:off x="227208" y="273845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6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40" name="Ovál 39"/>
          <p:cNvSpPr/>
          <p:nvPr/>
        </p:nvSpPr>
        <p:spPr>
          <a:xfrm>
            <a:off x="3034132" y="2738460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8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41" name="Ovál 40"/>
          <p:cNvSpPr/>
          <p:nvPr/>
        </p:nvSpPr>
        <p:spPr>
          <a:xfrm>
            <a:off x="1655660" y="2738461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7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42" name="Ovál 41"/>
          <p:cNvSpPr/>
          <p:nvPr/>
        </p:nvSpPr>
        <p:spPr>
          <a:xfrm>
            <a:off x="897370" y="3628667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9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43" name="Ovál 42"/>
          <p:cNvSpPr/>
          <p:nvPr/>
        </p:nvSpPr>
        <p:spPr>
          <a:xfrm>
            <a:off x="2375756" y="362653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10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44" name="Zaoblený obdélník 43"/>
          <p:cNvSpPr/>
          <p:nvPr/>
        </p:nvSpPr>
        <p:spPr>
          <a:xfrm>
            <a:off x="522228" y="4953784"/>
            <a:ext cx="3346984" cy="1008112"/>
          </a:xfrm>
          <a:prstGeom prst="roundRect">
            <a:avLst/>
          </a:prstGeom>
          <a:gradFill flip="none" rotWithShape="1">
            <a:gsLst>
              <a:gs pos="0">
                <a:srgbClr val="F797CE">
                  <a:tint val="66000"/>
                  <a:satMod val="160000"/>
                </a:srgbClr>
              </a:gs>
              <a:gs pos="50000">
                <a:srgbClr val="F797CE">
                  <a:tint val="44500"/>
                  <a:satMod val="160000"/>
                </a:srgbClr>
              </a:gs>
              <a:gs pos="100000">
                <a:srgbClr val="F797CE">
                  <a:tint val="23500"/>
                  <a:satMod val="160000"/>
                </a:srgbClr>
              </a:gs>
            </a:gsLst>
            <a:lin ang="2700000" scaled="1"/>
            <a:tileRect/>
          </a:gradFill>
          <a:ln w="9525"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rgbClr val="002060"/>
                </a:solidFill>
              </a:rPr>
              <a:t>pohádku</a:t>
            </a:r>
          </a:p>
        </p:txBody>
      </p:sp>
      <p:sp>
        <p:nvSpPr>
          <p:cNvPr id="45" name="Vývojový diagram: předdefinovaný postup 44"/>
          <p:cNvSpPr/>
          <p:nvPr/>
        </p:nvSpPr>
        <p:spPr>
          <a:xfrm>
            <a:off x="4391978" y="4953784"/>
            <a:ext cx="3840898" cy="1008112"/>
          </a:xfrm>
          <a:prstGeom prst="flowChartPredefinedProcess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</a:rPr>
              <a:t>podstatné </a:t>
            </a:r>
            <a:r>
              <a:rPr lang="cs-CZ" sz="3600" b="1" dirty="0" smtClean="0">
                <a:solidFill>
                  <a:srgbClr val="C00000"/>
                </a:solidFill>
              </a:rPr>
              <a:t>jméno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46" name="Šipka doprava 45">
            <a:hlinkClick r:id="" action="ppaction://hlinkshowjump?jump=nextslide"/>
          </p:cNvPr>
          <p:cNvSpPr/>
          <p:nvPr/>
        </p:nvSpPr>
        <p:spPr>
          <a:xfrm>
            <a:off x="7452320" y="4569997"/>
            <a:ext cx="1440160" cy="1800199"/>
          </a:xfrm>
          <a:prstGeom prst="rightArrow">
            <a:avLst/>
          </a:prstGeom>
          <a:blipFill>
            <a:blip r:embed="rId4"/>
            <a:tile tx="0" ty="0" sx="100000" sy="100000" flip="none" algn="tl"/>
          </a:blipFill>
          <a:ln>
            <a:solidFill>
              <a:schemeClr val="tx2">
                <a:lumMod val="7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b="1" dirty="0" smtClean="0">
                <a:solidFill>
                  <a:schemeClr val="accent5">
                    <a:lumMod val="75000"/>
                  </a:schemeClr>
                </a:solidFill>
              </a:rPr>
              <a:t>dál</a:t>
            </a:r>
            <a:endParaRPr lang="cs-CZ" sz="32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6" name="Ovál 35"/>
          <p:cNvSpPr/>
          <p:nvPr/>
        </p:nvSpPr>
        <p:spPr>
          <a:xfrm>
            <a:off x="227208" y="834910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>
                <a:solidFill>
                  <a:srgbClr val="C00000"/>
                </a:solidFill>
              </a:rPr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val="32515856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6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9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12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15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18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21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24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27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30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1.7341E-7 L 0.36893 0.62636 " pathEditMode="relative" rAng="0" ptsTypes="AA">
                                      <p:cBhvr>
                                        <p:cTn id="33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438" y="313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"/>
                            </p:stCondLst>
                            <p:childTnLst>
                              <p:par>
                                <p:cTn id="3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500"/>
                            </p:stCondLst>
                            <p:childTnLst>
                              <p:par>
                                <p:cTn id="4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000"/>
                            </p:stCondLst>
                            <p:childTnLst>
                              <p:par>
                                <p:cTn id="47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9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4" grpId="0" animBg="1"/>
      <p:bldP spid="35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5" grpId="0" animBg="1"/>
      <p:bldP spid="46" grpId="0" animBg="1"/>
      <p:bldP spid="3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4541" y="794859"/>
            <a:ext cx="3818335" cy="3384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5357844" y="58136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323709" y="5834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263543" y="5834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4391978" y="1850396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5357843" y="18503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6323708" y="18525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357844" y="31194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323709" y="312156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7263543" y="312156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227208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>
                <a:solidFill>
                  <a:srgbClr val="C00000"/>
                </a:solidFill>
              </a:rPr>
              <a:t>1</a:t>
            </a:r>
          </a:p>
        </p:txBody>
      </p:sp>
      <p:sp>
        <p:nvSpPr>
          <p:cNvPr id="16" name="Ovál 15"/>
          <p:cNvSpPr/>
          <p:nvPr/>
        </p:nvSpPr>
        <p:spPr>
          <a:xfrm>
            <a:off x="3034132" y="83422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>
                <a:solidFill>
                  <a:srgbClr val="C00000"/>
                </a:solidFill>
              </a:rPr>
              <a:t>3</a:t>
            </a:r>
          </a:p>
        </p:txBody>
      </p:sp>
      <p:sp>
        <p:nvSpPr>
          <p:cNvPr id="17" name="Ovál 16">
            <a:hlinkClick r:id="" action="ppaction://hlinkshowjump?jump=nextslide"/>
          </p:cNvPr>
          <p:cNvSpPr/>
          <p:nvPr/>
        </p:nvSpPr>
        <p:spPr>
          <a:xfrm>
            <a:off x="1655660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>
                <a:solidFill>
                  <a:srgbClr val="C00000"/>
                </a:solidFill>
              </a:rPr>
              <a:t>2</a:t>
            </a:r>
          </a:p>
        </p:txBody>
      </p:sp>
      <p:sp>
        <p:nvSpPr>
          <p:cNvPr id="18" name="Ovál 17"/>
          <p:cNvSpPr/>
          <p:nvPr/>
        </p:nvSpPr>
        <p:spPr>
          <a:xfrm>
            <a:off x="897370" y="172297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4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2375756" y="173016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5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227208" y="273845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6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>
            <a:off x="3034132" y="2738460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8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22" name="Ovál 21"/>
          <p:cNvSpPr/>
          <p:nvPr/>
        </p:nvSpPr>
        <p:spPr>
          <a:xfrm>
            <a:off x="1655660" y="2738461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7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23" name="Ovál 22"/>
          <p:cNvSpPr/>
          <p:nvPr/>
        </p:nvSpPr>
        <p:spPr>
          <a:xfrm>
            <a:off x="897370" y="3628667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9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2375756" y="362653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10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522228" y="4953784"/>
            <a:ext cx="3346984" cy="1008112"/>
          </a:xfrm>
          <a:prstGeom prst="roundRect">
            <a:avLst/>
          </a:prstGeom>
          <a:gradFill flip="none" rotWithShape="1">
            <a:gsLst>
              <a:gs pos="0">
                <a:srgbClr val="F797CE">
                  <a:tint val="66000"/>
                  <a:satMod val="160000"/>
                </a:srgbClr>
              </a:gs>
              <a:gs pos="50000">
                <a:srgbClr val="F797CE">
                  <a:tint val="44500"/>
                  <a:satMod val="160000"/>
                </a:srgbClr>
              </a:gs>
              <a:gs pos="100000">
                <a:srgbClr val="F797CE">
                  <a:tint val="23500"/>
                  <a:satMod val="160000"/>
                </a:srgbClr>
              </a:gs>
            </a:gsLst>
            <a:lin ang="2700000" scaled="1"/>
            <a:tileRect/>
          </a:gradFill>
          <a:ln w="9525"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rgbClr val="002060"/>
                </a:solidFill>
              </a:rPr>
              <a:t>kouzelná</a:t>
            </a:r>
            <a:endParaRPr lang="cs-CZ" sz="54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4282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 advClick="0">
        <p14:ripple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7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7" dur="7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7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7" dur="75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2" dur="75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7" dur="75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2" dur="75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7" dur="7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2" dur="75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  <p:bldLst>
      <p:bldP spid="15" grpId="0" animBg="1"/>
      <p:bldP spid="16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7" grpId="0" animBg="1"/>
      <p:bldP spid="2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4541" y="794859"/>
            <a:ext cx="3818335" cy="3384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5357844" y="58136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323709" y="5834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263543" y="5834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4391978" y="1850396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5357843" y="18503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6323708" y="18525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357844" y="31194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323709" y="312156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7263543" y="312156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vál 32"/>
          <p:cNvSpPr/>
          <p:nvPr/>
        </p:nvSpPr>
        <p:spPr>
          <a:xfrm>
            <a:off x="227208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>
                <a:solidFill>
                  <a:srgbClr val="C00000"/>
                </a:solidFill>
              </a:rPr>
              <a:t>1</a:t>
            </a:r>
          </a:p>
        </p:txBody>
      </p:sp>
      <p:sp>
        <p:nvSpPr>
          <p:cNvPr id="34" name="Ovál 33"/>
          <p:cNvSpPr/>
          <p:nvPr/>
        </p:nvSpPr>
        <p:spPr>
          <a:xfrm>
            <a:off x="3034132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>
                <a:solidFill>
                  <a:srgbClr val="C00000"/>
                </a:solidFill>
              </a:rPr>
              <a:t>3</a:t>
            </a:r>
          </a:p>
        </p:txBody>
      </p:sp>
      <p:sp>
        <p:nvSpPr>
          <p:cNvPr id="36" name="Ovál 35"/>
          <p:cNvSpPr/>
          <p:nvPr/>
        </p:nvSpPr>
        <p:spPr>
          <a:xfrm>
            <a:off x="897370" y="172297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4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37" name="Ovál 36"/>
          <p:cNvSpPr/>
          <p:nvPr/>
        </p:nvSpPr>
        <p:spPr>
          <a:xfrm>
            <a:off x="2375756" y="173016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5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38" name="Ovál 37"/>
          <p:cNvSpPr/>
          <p:nvPr/>
        </p:nvSpPr>
        <p:spPr>
          <a:xfrm>
            <a:off x="227208" y="273845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6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39" name="Ovál 38"/>
          <p:cNvSpPr/>
          <p:nvPr/>
        </p:nvSpPr>
        <p:spPr>
          <a:xfrm>
            <a:off x="3034132" y="2738460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8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40" name="Ovál 39"/>
          <p:cNvSpPr/>
          <p:nvPr/>
        </p:nvSpPr>
        <p:spPr>
          <a:xfrm>
            <a:off x="1655660" y="2738461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7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41" name="Ovál 40"/>
          <p:cNvSpPr/>
          <p:nvPr/>
        </p:nvSpPr>
        <p:spPr>
          <a:xfrm>
            <a:off x="897370" y="3628667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9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42" name="Ovál 41"/>
          <p:cNvSpPr/>
          <p:nvPr/>
        </p:nvSpPr>
        <p:spPr>
          <a:xfrm>
            <a:off x="2375756" y="362653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10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43" name="Zaoblený obdélník 42"/>
          <p:cNvSpPr/>
          <p:nvPr/>
        </p:nvSpPr>
        <p:spPr>
          <a:xfrm>
            <a:off x="522228" y="4953784"/>
            <a:ext cx="3346984" cy="1008112"/>
          </a:xfrm>
          <a:prstGeom prst="roundRect">
            <a:avLst/>
          </a:prstGeom>
          <a:gradFill flip="none" rotWithShape="1">
            <a:gsLst>
              <a:gs pos="0">
                <a:srgbClr val="F797CE">
                  <a:tint val="66000"/>
                  <a:satMod val="160000"/>
                </a:srgbClr>
              </a:gs>
              <a:gs pos="50000">
                <a:srgbClr val="F797CE">
                  <a:tint val="44500"/>
                  <a:satMod val="160000"/>
                </a:srgbClr>
              </a:gs>
              <a:gs pos="100000">
                <a:srgbClr val="F797CE">
                  <a:tint val="23500"/>
                  <a:satMod val="160000"/>
                </a:srgbClr>
              </a:gs>
            </a:gsLst>
            <a:lin ang="2700000" scaled="1"/>
            <a:tileRect/>
          </a:gradFill>
          <a:ln w="9525"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rgbClr val="002060"/>
                </a:solidFill>
              </a:rPr>
              <a:t>kouzelná</a:t>
            </a:r>
          </a:p>
        </p:txBody>
      </p:sp>
      <p:sp>
        <p:nvSpPr>
          <p:cNvPr id="44" name="Vývojový diagram: předdefinovaný postup 43"/>
          <p:cNvSpPr/>
          <p:nvPr/>
        </p:nvSpPr>
        <p:spPr>
          <a:xfrm>
            <a:off x="4391978" y="4953784"/>
            <a:ext cx="3840898" cy="1008112"/>
          </a:xfrm>
          <a:prstGeom prst="flowChartPredefinedProcess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</a:rPr>
              <a:t>přídavné </a:t>
            </a:r>
            <a:r>
              <a:rPr lang="cs-CZ" sz="3600" b="1" dirty="0" smtClean="0">
                <a:solidFill>
                  <a:srgbClr val="C00000"/>
                </a:solidFill>
              </a:rPr>
              <a:t>jméno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45" name="Šipka doprava 44">
            <a:hlinkClick r:id="" action="ppaction://hlinkshowjump?jump=nextslide"/>
          </p:cNvPr>
          <p:cNvSpPr/>
          <p:nvPr/>
        </p:nvSpPr>
        <p:spPr>
          <a:xfrm>
            <a:off x="7452320" y="4569997"/>
            <a:ext cx="1440160" cy="1800199"/>
          </a:xfrm>
          <a:prstGeom prst="rightArrow">
            <a:avLst/>
          </a:prstGeom>
          <a:blipFill>
            <a:blip r:embed="rId4"/>
            <a:tile tx="0" ty="0" sx="100000" sy="100000" flip="none" algn="tl"/>
          </a:blipFill>
          <a:ln>
            <a:solidFill>
              <a:schemeClr val="tx2">
                <a:lumMod val="7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b="1" dirty="0" smtClean="0">
                <a:solidFill>
                  <a:schemeClr val="accent5">
                    <a:lumMod val="75000"/>
                  </a:schemeClr>
                </a:solidFill>
              </a:rPr>
              <a:t>dál</a:t>
            </a:r>
            <a:endParaRPr lang="cs-CZ" sz="32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5" name="Ovál 34"/>
          <p:cNvSpPr/>
          <p:nvPr/>
        </p:nvSpPr>
        <p:spPr>
          <a:xfrm>
            <a:off x="1655660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>
                <a:solidFill>
                  <a:srgbClr val="C00000"/>
                </a:solidFill>
              </a:rPr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25297605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5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8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1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4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30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1.04046E-6 L 0.21268 0.62613 " pathEditMode="relative" rAng="0" ptsTypes="AA">
                                      <p:cBhvr>
                                        <p:cTn id="33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625" y="313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"/>
                            </p:stCondLst>
                            <p:childTnLst>
                              <p:par>
                                <p:cTn id="3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500"/>
                            </p:stCondLst>
                            <p:childTnLst>
                              <p:par>
                                <p:cTn id="4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000"/>
                            </p:stCondLst>
                            <p:childTnLst>
                              <p:par>
                                <p:cTn id="47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9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33" grpId="0" animBg="1"/>
      <p:bldP spid="34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4" grpId="0" animBg="1"/>
      <p:bldP spid="45" grpId="0" animBg="1"/>
      <p:bldP spid="3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4541" y="794859"/>
            <a:ext cx="3818335" cy="3384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5357844" y="58136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263543" y="5834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4391978" y="1850396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5357843" y="18503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6323708" y="18525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357844" y="31194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323709" y="312156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7263543" y="312156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3034132" y="834910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>
                <a:solidFill>
                  <a:srgbClr val="C00000"/>
                </a:solidFill>
              </a:rPr>
              <a:t>3</a:t>
            </a:r>
          </a:p>
        </p:txBody>
      </p:sp>
      <p:sp>
        <p:nvSpPr>
          <p:cNvPr id="28" name="Ovál 27"/>
          <p:cNvSpPr/>
          <p:nvPr/>
        </p:nvSpPr>
        <p:spPr>
          <a:xfrm>
            <a:off x="1655660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2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32" name="Ovál 31">
            <a:hlinkClick r:id="" action="ppaction://hlinkshowjump?jump=nextslide"/>
          </p:cNvPr>
          <p:cNvSpPr/>
          <p:nvPr/>
        </p:nvSpPr>
        <p:spPr>
          <a:xfrm>
            <a:off x="227208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>
                <a:solidFill>
                  <a:srgbClr val="C00000"/>
                </a:solidFill>
              </a:rPr>
              <a:t>1</a:t>
            </a:r>
          </a:p>
        </p:txBody>
      </p:sp>
      <p:sp>
        <p:nvSpPr>
          <p:cNvPr id="33" name="Ovál 32"/>
          <p:cNvSpPr/>
          <p:nvPr/>
        </p:nvSpPr>
        <p:spPr>
          <a:xfrm>
            <a:off x="897370" y="172297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4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34" name="Ovál 33"/>
          <p:cNvSpPr/>
          <p:nvPr/>
        </p:nvSpPr>
        <p:spPr>
          <a:xfrm>
            <a:off x="2375756" y="173016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5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35" name="Ovál 34"/>
          <p:cNvSpPr/>
          <p:nvPr/>
        </p:nvSpPr>
        <p:spPr>
          <a:xfrm>
            <a:off x="227208" y="273845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6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36" name="Ovál 35"/>
          <p:cNvSpPr/>
          <p:nvPr/>
        </p:nvSpPr>
        <p:spPr>
          <a:xfrm>
            <a:off x="3034132" y="2738460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8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37" name="Ovál 36"/>
          <p:cNvSpPr/>
          <p:nvPr/>
        </p:nvSpPr>
        <p:spPr>
          <a:xfrm>
            <a:off x="1655660" y="2738461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7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38" name="Ovál 37"/>
          <p:cNvSpPr/>
          <p:nvPr/>
        </p:nvSpPr>
        <p:spPr>
          <a:xfrm>
            <a:off x="897370" y="3628667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9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39" name="Ovál 38"/>
          <p:cNvSpPr/>
          <p:nvPr/>
        </p:nvSpPr>
        <p:spPr>
          <a:xfrm>
            <a:off x="2375756" y="362653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10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40" name="Zaoblený obdélník 39"/>
          <p:cNvSpPr/>
          <p:nvPr/>
        </p:nvSpPr>
        <p:spPr>
          <a:xfrm>
            <a:off x="522228" y="4953784"/>
            <a:ext cx="3346984" cy="1008112"/>
          </a:xfrm>
          <a:prstGeom prst="roundRect">
            <a:avLst/>
          </a:prstGeom>
          <a:gradFill flip="none" rotWithShape="1">
            <a:gsLst>
              <a:gs pos="0">
                <a:srgbClr val="F797CE">
                  <a:tint val="66000"/>
                  <a:satMod val="160000"/>
                </a:srgbClr>
              </a:gs>
              <a:gs pos="50000">
                <a:srgbClr val="F797CE">
                  <a:tint val="44500"/>
                  <a:satMod val="160000"/>
                </a:srgbClr>
              </a:gs>
              <a:gs pos="100000">
                <a:srgbClr val="F797CE">
                  <a:tint val="23500"/>
                  <a:satMod val="160000"/>
                </a:srgbClr>
              </a:gs>
            </a:gsLst>
            <a:lin ang="2700000" scaled="1"/>
            <a:tileRect/>
          </a:gradFill>
          <a:ln w="9525"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rgbClr val="002060"/>
                </a:solidFill>
              </a:rPr>
              <a:t>flétna</a:t>
            </a:r>
            <a:endParaRPr lang="cs-CZ" sz="54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01784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 advClick="0">
        <p14:ripple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6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4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5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5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61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62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8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69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6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77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9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</p:childTnLst>
        </p:cTn>
      </p:par>
    </p:tnLst>
    <p:bldLst>
      <p:bldP spid="27" grpId="0" animBg="1"/>
      <p:bldP spid="28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4541" y="794859"/>
            <a:ext cx="3818335" cy="3384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5357844" y="58136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263543" y="5834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4391978" y="1850396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5357843" y="18503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6323708" y="18525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357844" y="31194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323709" y="312156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7263543" y="312156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3034132" y="834910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>
                <a:solidFill>
                  <a:srgbClr val="C00000"/>
                </a:solidFill>
              </a:rPr>
              <a:t>3</a:t>
            </a:r>
          </a:p>
        </p:txBody>
      </p:sp>
      <p:sp>
        <p:nvSpPr>
          <p:cNvPr id="32" name="Ovál 31"/>
          <p:cNvSpPr/>
          <p:nvPr/>
        </p:nvSpPr>
        <p:spPr>
          <a:xfrm>
            <a:off x="1655660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2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34" name="Ovál 33"/>
          <p:cNvSpPr/>
          <p:nvPr/>
        </p:nvSpPr>
        <p:spPr>
          <a:xfrm>
            <a:off x="897370" y="172297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4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35" name="Ovál 34"/>
          <p:cNvSpPr/>
          <p:nvPr/>
        </p:nvSpPr>
        <p:spPr>
          <a:xfrm>
            <a:off x="2375756" y="173016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5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36" name="Ovál 35"/>
          <p:cNvSpPr/>
          <p:nvPr/>
        </p:nvSpPr>
        <p:spPr>
          <a:xfrm>
            <a:off x="227208" y="273845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6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37" name="Ovál 36"/>
          <p:cNvSpPr/>
          <p:nvPr/>
        </p:nvSpPr>
        <p:spPr>
          <a:xfrm>
            <a:off x="3034132" y="2738460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8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38" name="Ovál 37"/>
          <p:cNvSpPr/>
          <p:nvPr/>
        </p:nvSpPr>
        <p:spPr>
          <a:xfrm>
            <a:off x="1655660" y="2738461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7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39" name="Ovál 38"/>
          <p:cNvSpPr/>
          <p:nvPr/>
        </p:nvSpPr>
        <p:spPr>
          <a:xfrm>
            <a:off x="897370" y="3628667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9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40" name="Ovál 39"/>
          <p:cNvSpPr/>
          <p:nvPr/>
        </p:nvSpPr>
        <p:spPr>
          <a:xfrm>
            <a:off x="2375756" y="362653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10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41" name="Zaoblený obdélník 40"/>
          <p:cNvSpPr/>
          <p:nvPr/>
        </p:nvSpPr>
        <p:spPr>
          <a:xfrm>
            <a:off x="522228" y="4953784"/>
            <a:ext cx="3346984" cy="1008112"/>
          </a:xfrm>
          <a:prstGeom prst="roundRect">
            <a:avLst/>
          </a:prstGeom>
          <a:gradFill flip="none" rotWithShape="1">
            <a:gsLst>
              <a:gs pos="0">
                <a:srgbClr val="F797CE">
                  <a:tint val="66000"/>
                  <a:satMod val="160000"/>
                </a:srgbClr>
              </a:gs>
              <a:gs pos="50000">
                <a:srgbClr val="F797CE">
                  <a:tint val="44500"/>
                  <a:satMod val="160000"/>
                </a:srgbClr>
              </a:gs>
              <a:gs pos="100000">
                <a:srgbClr val="F797CE">
                  <a:tint val="23500"/>
                  <a:satMod val="160000"/>
                </a:srgbClr>
              </a:gs>
            </a:gsLst>
            <a:lin ang="2700000" scaled="1"/>
            <a:tileRect/>
          </a:gradFill>
          <a:ln w="9525"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rgbClr val="002060"/>
                </a:solidFill>
              </a:rPr>
              <a:t>flétna</a:t>
            </a:r>
          </a:p>
        </p:txBody>
      </p:sp>
      <p:sp>
        <p:nvSpPr>
          <p:cNvPr id="42" name="Vývojový diagram: předdefinovaný postup 41"/>
          <p:cNvSpPr/>
          <p:nvPr/>
        </p:nvSpPr>
        <p:spPr>
          <a:xfrm>
            <a:off x="4391978" y="4953784"/>
            <a:ext cx="3840898" cy="1008112"/>
          </a:xfrm>
          <a:prstGeom prst="flowChartPredefinedProcess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</a:rPr>
              <a:t>podstatné jméno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43" name="Šipka doprava 42">
            <a:hlinkClick r:id="" action="ppaction://hlinkshowjump?jump=nextslide"/>
          </p:cNvPr>
          <p:cNvSpPr/>
          <p:nvPr/>
        </p:nvSpPr>
        <p:spPr>
          <a:xfrm>
            <a:off x="7452320" y="4569997"/>
            <a:ext cx="1440160" cy="1800199"/>
          </a:xfrm>
          <a:prstGeom prst="rightArrow">
            <a:avLst/>
          </a:prstGeom>
          <a:blipFill>
            <a:blip r:embed="rId4"/>
            <a:tile tx="0" ty="0" sx="100000" sy="100000" flip="none" algn="tl"/>
          </a:blipFill>
          <a:ln>
            <a:solidFill>
              <a:schemeClr val="tx2">
                <a:lumMod val="7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b="1" dirty="0" smtClean="0">
                <a:solidFill>
                  <a:schemeClr val="accent5">
                    <a:lumMod val="75000"/>
                  </a:schemeClr>
                </a:solidFill>
              </a:rPr>
              <a:t>dál</a:t>
            </a:r>
            <a:endParaRPr lang="cs-CZ" sz="32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3" name="Ovál 32"/>
          <p:cNvSpPr/>
          <p:nvPr/>
        </p:nvSpPr>
        <p:spPr>
          <a:xfrm>
            <a:off x="227208" y="834910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1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81339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6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9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12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15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18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21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24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27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30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1.7341E-7 L 0.36893 0.62636 " pathEditMode="relative" rAng="0" ptsTypes="AA">
                                      <p:cBhvr>
                                        <p:cTn id="33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438" y="313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"/>
                            </p:stCondLst>
                            <p:childTnLst>
                              <p:par>
                                <p:cTn id="3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500"/>
                            </p:stCondLst>
                            <p:childTnLst>
                              <p:par>
                                <p:cTn id="4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000"/>
                            </p:stCondLst>
                            <p:childTnLst>
                              <p:par>
                                <p:cTn id="47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9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 animBg="1"/>
      <p:bldP spid="28" grpId="0" animBg="1"/>
      <p:bldP spid="32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2" grpId="0" animBg="1"/>
      <p:bldP spid="43" grpId="0" animBg="1"/>
      <p:bldP spid="33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4541" y="794859"/>
            <a:ext cx="3818335" cy="3384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5357844" y="58136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263543" y="5834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4391978" y="1850396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5357843" y="18503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6323708" y="18525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357844" y="31194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7263543" y="312156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227208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>
                <a:solidFill>
                  <a:srgbClr val="C00000"/>
                </a:solidFill>
              </a:rPr>
              <a:t>1</a:t>
            </a:r>
          </a:p>
        </p:txBody>
      </p:sp>
      <p:sp>
        <p:nvSpPr>
          <p:cNvPr id="11" name="Ovál 10"/>
          <p:cNvSpPr/>
          <p:nvPr/>
        </p:nvSpPr>
        <p:spPr>
          <a:xfrm>
            <a:off x="1655660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2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13" name="Ovál 12">
            <a:hlinkClick r:id="" action="ppaction://hlinkshowjump?jump=nextslide"/>
          </p:cNvPr>
          <p:cNvSpPr/>
          <p:nvPr/>
        </p:nvSpPr>
        <p:spPr>
          <a:xfrm>
            <a:off x="2375756" y="1722978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>
                <a:solidFill>
                  <a:srgbClr val="C00000"/>
                </a:solidFill>
              </a:rPr>
              <a:t>5</a:t>
            </a:r>
          </a:p>
        </p:txBody>
      </p:sp>
      <p:sp>
        <p:nvSpPr>
          <p:cNvPr id="15" name="Ovál 14"/>
          <p:cNvSpPr/>
          <p:nvPr/>
        </p:nvSpPr>
        <p:spPr>
          <a:xfrm>
            <a:off x="897370" y="172297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4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3034132" y="834910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>
                <a:solidFill>
                  <a:srgbClr val="C00000"/>
                </a:solidFill>
              </a:rPr>
              <a:t>3</a:t>
            </a:r>
          </a:p>
        </p:txBody>
      </p:sp>
      <p:sp>
        <p:nvSpPr>
          <p:cNvPr id="17" name="Ovál 16"/>
          <p:cNvSpPr/>
          <p:nvPr/>
        </p:nvSpPr>
        <p:spPr>
          <a:xfrm>
            <a:off x="227208" y="273845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6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3034132" y="2738460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8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1655660" y="2738461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7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897370" y="3628667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9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>
            <a:off x="2375756" y="362653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10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522228" y="4953784"/>
            <a:ext cx="3346984" cy="1008112"/>
          </a:xfrm>
          <a:prstGeom prst="roundRect">
            <a:avLst/>
          </a:prstGeom>
          <a:gradFill flip="none" rotWithShape="1">
            <a:gsLst>
              <a:gs pos="0">
                <a:srgbClr val="F797CE">
                  <a:tint val="66000"/>
                  <a:satMod val="160000"/>
                </a:srgbClr>
              </a:gs>
              <a:gs pos="50000">
                <a:srgbClr val="F797CE">
                  <a:tint val="44500"/>
                  <a:satMod val="160000"/>
                </a:srgbClr>
              </a:gs>
              <a:gs pos="100000">
                <a:srgbClr val="F797CE">
                  <a:tint val="23500"/>
                  <a:satMod val="160000"/>
                </a:srgbClr>
              </a:gs>
            </a:gsLst>
            <a:lin ang="2700000" scaled="1"/>
            <a:tileRect/>
          </a:gradFill>
          <a:ln w="9525"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rgbClr val="002060"/>
                </a:solidFill>
              </a:rPr>
              <a:t>promítá</a:t>
            </a:r>
            <a:endParaRPr lang="cs-CZ" sz="54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04428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 advClick="0">
        <p14:ripple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7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7" dur="7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7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7" dur="7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2" dur="75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7" dur="7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2" dur="75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7" dur="75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2" dur="75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4541" y="794859"/>
            <a:ext cx="3818335" cy="3384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5357844" y="58136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263543" y="5834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4391978" y="1850396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5357843" y="18503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6323708" y="18525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357844" y="31194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7263543" y="312156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227208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>
                <a:solidFill>
                  <a:srgbClr val="C00000"/>
                </a:solidFill>
              </a:rPr>
              <a:t>1</a:t>
            </a:r>
          </a:p>
        </p:txBody>
      </p:sp>
      <p:sp>
        <p:nvSpPr>
          <p:cNvPr id="28" name="Ovál 27"/>
          <p:cNvSpPr/>
          <p:nvPr/>
        </p:nvSpPr>
        <p:spPr>
          <a:xfrm>
            <a:off x="1655660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2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32" name="Ovál 31"/>
          <p:cNvSpPr/>
          <p:nvPr/>
        </p:nvSpPr>
        <p:spPr>
          <a:xfrm>
            <a:off x="897370" y="172297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4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33" name="Ovál 32"/>
          <p:cNvSpPr/>
          <p:nvPr/>
        </p:nvSpPr>
        <p:spPr>
          <a:xfrm>
            <a:off x="3034132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>
                <a:solidFill>
                  <a:srgbClr val="C00000"/>
                </a:solidFill>
              </a:rPr>
              <a:t>3</a:t>
            </a:r>
          </a:p>
        </p:txBody>
      </p:sp>
      <p:sp>
        <p:nvSpPr>
          <p:cNvPr id="34" name="Ovál 33"/>
          <p:cNvSpPr/>
          <p:nvPr/>
        </p:nvSpPr>
        <p:spPr>
          <a:xfrm>
            <a:off x="227208" y="273845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6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35" name="Ovál 34"/>
          <p:cNvSpPr/>
          <p:nvPr/>
        </p:nvSpPr>
        <p:spPr>
          <a:xfrm>
            <a:off x="3034132" y="2738460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8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36" name="Ovál 35"/>
          <p:cNvSpPr/>
          <p:nvPr/>
        </p:nvSpPr>
        <p:spPr>
          <a:xfrm>
            <a:off x="1655660" y="2738461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7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37" name="Ovál 36"/>
          <p:cNvSpPr/>
          <p:nvPr/>
        </p:nvSpPr>
        <p:spPr>
          <a:xfrm>
            <a:off x="897370" y="3628667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9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38" name="Ovál 37"/>
          <p:cNvSpPr/>
          <p:nvPr/>
        </p:nvSpPr>
        <p:spPr>
          <a:xfrm>
            <a:off x="2375756" y="362653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10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39" name="Zaoblený obdélník 38"/>
          <p:cNvSpPr/>
          <p:nvPr/>
        </p:nvSpPr>
        <p:spPr>
          <a:xfrm>
            <a:off x="522228" y="4953784"/>
            <a:ext cx="3346984" cy="1008112"/>
          </a:xfrm>
          <a:prstGeom prst="roundRect">
            <a:avLst/>
          </a:prstGeom>
          <a:gradFill flip="none" rotWithShape="1">
            <a:gsLst>
              <a:gs pos="0">
                <a:srgbClr val="F797CE">
                  <a:tint val="66000"/>
                  <a:satMod val="160000"/>
                </a:srgbClr>
              </a:gs>
              <a:gs pos="50000">
                <a:srgbClr val="F797CE">
                  <a:tint val="44500"/>
                  <a:satMod val="160000"/>
                </a:srgbClr>
              </a:gs>
              <a:gs pos="100000">
                <a:srgbClr val="F797CE">
                  <a:tint val="23500"/>
                  <a:satMod val="160000"/>
                </a:srgbClr>
              </a:gs>
            </a:gsLst>
            <a:lin ang="2700000" scaled="1"/>
            <a:tileRect/>
          </a:gradFill>
          <a:ln w="9525"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rgbClr val="002060"/>
                </a:solidFill>
              </a:rPr>
              <a:t>promítá</a:t>
            </a:r>
          </a:p>
        </p:txBody>
      </p:sp>
      <p:sp>
        <p:nvSpPr>
          <p:cNvPr id="40" name="Vývojový diagram: předdefinovaný postup 39"/>
          <p:cNvSpPr/>
          <p:nvPr/>
        </p:nvSpPr>
        <p:spPr>
          <a:xfrm>
            <a:off x="4391978" y="4953784"/>
            <a:ext cx="3840898" cy="1008112"/>
          </a:xfrm>
          <a:prstGeom prst="flowChartPredefinedProcess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</a:rPr>
              <a:t>sloveso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41" name="Šipka doprava 40">
            <a:hlinkClick r:id="" action="ppaction://hlinkshowjump?jump=nextslide"/>
          </p:cNvPr>
          <p:cNvSpPr/>
          <p:nvPr/>
        </p:nvSpPr>
        <p:spPr>
          <a:xfrm>
            <a:off x="7452320" y="4569997"/>
            <a:ext cx="1440160" cy="1800199"/>
          </a:xfrm>
          <a:prstGeom prst="rightArrow">
            <a:avLst/>
          </a:prstGeom>
          <a:blipFill>
            <a:blip r:embed="rId4"/>
            <a:tile tx="0" ty="0" sx="100000" sy="100000" flip="none" algn="tl"/>
          </a:blipFill>
          <a:ln>
            <a:solidFill>
              <a:schemeClr val="tx2">
                <a:lumMod val="7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b="1" dirty="0" smtClean="0">
                <a:solidFill>
                  <a:schemeClr val="accent5">
                    <a:lumMod val="75000"/>
                  </a:schemeClr>
                </a:solidFill>
              </a:rPr>
              <a:t>dál</a:t>
            </a:r>
            <a:endParaRPr lang="cs-CZ" sz="32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0" name="Ovál 29"/>
          <p:cNvSpPr/>
          <p:nvPr/>
        </p:nvSpPr>
        <p:spPr>
          <a:xfrm>
            <a:off x="2375756" y="1722978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>
                <a:solidFill>
                  <a:srgbClr val="C00000"/>
                </a:solidFill>
              </a:rPr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19799549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5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8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1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30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1.6185E-6 L 0.13386 0.49711 " pathEditMode="relative" rAng="0" ptsTypes="AA">
                                      <p:cBhvr>
                                        <p:cTn id="33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684" y="248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"/>
                            </p:stCondLst>
                            <p:childTnLst>
                              <p:par>
                                <p:cTn id="3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500"/>
                            </p:stCondLst>
                            <p:childTnLst>
                              <p:par>
                                <p:cTn id="4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000"/>
                            </p:stCondLst>
                            <p:childTnLst>
                              <p:par>
                                <p:cTn id="47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9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animBg="1"/>
      <p:bldP spid="27" grpId="0" animBg="1"/>
      <p:bldP spid="28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40" grpId="0" animBg="1"/>
      <p:bldP spid="41" grpId="0" animBg="1"/>
      <p:bldP spid="30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4541" y="794859"/>
            <a:ext cx="3818335" cy="3384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5357844" y="58136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263543" y="5834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4391978" y="1850396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6323708" y="18525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357844" y="31194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7263543" y="312156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3034132" y="834910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>
                <a:solidFill>
                  <a:srgbClr val="C00000"/>
                </a:solidFill>
              </a:rPr>
              <a:t>3</a:t>
            </a:r>
          </a:p>
        </p:txBody>
      </p:sp>
      <p:sp>
        <p:nvSpPr>
          <p:cNvPr id="23" name="Ovál 22"/>
          <p:cNvSpPr/>
          <p:nvPr/>
        </p:nvSpPr>
        <p:spPr>
          <a:xfrm>
            <a:off x="1655660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2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25" name="Ovál 24">
            <a:hlinkClick r:id="" action="ppaction://hlinkshowjump?jump=nextslide"/>
          </p:cNvPr>
          <p:cNvSpPr/>
          <p:nvPr/>
        </p:nvSpPr>
        <p:spPr>
          <a:xfrm>
            <a:off x="227208" y="834910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>
                <a:solidFill>
                  <a:srgbClr val="C00000"/>
                </a:solidFill>
              </a:rPr>
              <a:t>1</a:t>
            </a:r>
          </a:p>
        </p:txBody>
      </p:sp>
      <p:sp>
        <p:nvSpPr>
          <p:cNvPr id="27" name="Ovál 26"/>
          <p:cNvSpPr/>
          <p:nvPr/>
        </p:nvSpPr>
        <p:spPr>
          <a:xfrm>
            <a:off x="897370" y="172297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4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28" name="Ovál 27"/>
          <p:cNvSpPr/>
          <p:nvPr/>
        </p:nvSpPr>
        <p:spPr>
          <a:xfrm>
            <a:off x="2375756" y="173016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5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30" name="Ovál 29"/>
          <p:cNvSpPr/>
          <p:nvPr/>
        </p:nvSpPr>
        <p:spPr>
          <a:xfrm>
            <a:off x="227208" y="273845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6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32" name="Ovál 31"/>
          <p:cNvSpPr/>
          <p:nvPr/>
        </p:nvSpPr>
        <p:spPr>
          <a:xfrm>
            <a:off x="3034132" y="2738460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8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33" name="Ovál 32"/>
          <p:cNvSpPr/>
          <p:nvPr/>
        </p:nvSpPr>
        <p:spPr>
          <a:xfrm>
            <a:off x="1655660" y="2738461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7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34" name="Ovál 33"/>
          <p:cNvSpPr/>
          <p:nvPr/>
        </p:nvSpPr>
        <p:spPr>
          <a:xfrm>
            <a:off x="897370" y="3628667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9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35" name="Ovál 34"/>
          <p:cNvSpPr/>
          <p:nvPr/>
        </p:nvSpPr>
        <p:spPr>
          <a:xfrm>
            <a:off x="2375756" y="362653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10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36" name="Zaoblený obdélník 35"/>
          <p:cNvSpPr/>
          <p:nvPr/>
        </p:nvSpPr>
        <p:spPr>
          <a:xfrm>
            <a:off x="522228" y="4953784"/>
            <a:ext cx="3346984" cy="1008112"/>
          </a:xfrm>
          <a:prstGeom prst="roundRect">
            <a:avLst/>
          </a:prstGeom>
          <a:gradFill flip="none" rotWithShape="1">
            <a:gsLst>
              <a:gs pos="0">
                <a:srgbClr val="F797CE">
                  <a:tint val="66000"/>
                  <a:satMod val="160000"/>
                </a:srgbClr>
              </a:gs>
              <a:gs pos="50000">
                <a:srgbClr val="F797CE">
                  <a:tint val="44500"/>
                  <a:satMod val="160000"/>
                </a:srgbClr>
              </a:gs>
              <a:gs pos="100000">
                <a:srgbClr val="F797CE">
                  <a:tint val="23500"/>
                  <a:satMod val="160000"/>
                </a:srgbClr>
              </a:gs>
            </a:gsLst>
            <a:lin ang="2700000" scaled="1"/>
            <a:tileRect/>
          </a:gradFill>
          <a:ln w="9525"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rgbClr val="002060"/>
                </a:solidFill>
              </a:rPr>
              <a:t>kino</a:t>
            </a:r>
            <a:endParaRPr lang="cs-CZ" sz="54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27523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 advClick="0">
        <p14:ripple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5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6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6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69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7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9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  <p:bldP spid="27" grpId="0" animBg="1"/>
      <p:bldP spid="28" grpId="0" animBg="1"/>
      <p:bldP spid="30" grpId="0" animBg="1"/>
      <p:bldP spid="32" grpId="0" animBg="1"/>
      <p:bldP spid="33" grpId="0" animBg="1"/>
      <p:bldP spid="34" grpId="0" animBg="1"/>
      <p:bldP spid="35" grpId="0" animBg="1"/>
      <p:bldP spid="36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4541" y="794859"/>
            <a:ext cx="3818335" cy="3384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5357844" y="58136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263543" y="5834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4391978" y="1850396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6323708" y="18525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357844" y="31194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7263543" y="312156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3034132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>
                <a:solidFill>
                  <a:srgbClr val="C00000"/>
                </a:solidFill>
              </a:rPr>
              <a:t>3</a:t>
            </a:r>
          </a:p>
        </p:txBody>
      </p:sp>
      <p:sp>
        <p:nvSpPr>
          <p:cNvPr id="25" name="Ovál 24"/>
          <p:cNvSpPr/>
          <p:nvPr/>
        </p:nvSpPr>
        <p:spPr>
          <a:xfrm>
            <a:off x="1655660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2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28" name="Ovál 27"/>
          <p:cNvSpPr/>
          <p:nvPr/>
        </p:nvSpPr>
        <p:spPr>
          <a:xfrm>
            <a:off x="897370" y="172297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4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30" name="Ovál 29"/>
          <p:cNvSpPr/>
          <p:nvPr/>
        </p:nvSpPr>
        <p:spPr>
          <a:xfrm>
            <a:off x="2375756" y="173016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5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32" name="Ovál 31"/>
          <p:cNvSpPr/>
          <p:nvPr/>
        </p:nvSpPr>
        <p:spPr>
          <a:xfrm>
            <a:off x="227208" y="273845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6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33" name="Ovál 32"/>
          <p:cNvSpPr/>
          <p:nvPr/>
        </p:nvSpPr>
        <p:spPr>
          <a:xfrm>
            <a:off x="3034132" y="2738460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8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34" name="Ovál 33"/>
          <p:cNvSpPr/>
          <p:nvPr/>
        </p:nvSpPr>
        <p:spPr>
          <a:xfrm>
            <a:off x="1655660" y="2738461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7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35" name="Ovál 34"/>
          <p:cNvSpPr/>
          <p:nvPr/>
        </p:nvSpPr>
        <p:spPr>
          <a:xfrm>
            <a:off x="897370" y="3628667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9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36" name="Ovál 35"/>
          <p:cNvSpPr/>
          <p:nvPr/>
        </p:nvSpPr>
        <p:spPr>
          <a:xfrm>
            <a:off x="2375756" y="362653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10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37" name="Zaoblený obdélník 36"/>
          <p:cNvSpPr/>
          <p:nvPr/>
        </p:nvSpPr>
        <p:spPr>
          <a:xfrm>
            <a:off x="522228" y="4953784"/>
            <a:ext cx="3346984" cy="1008112"/>
          </a:xfrm>
          <a:prstGeom prst="roundRect">
            <a:avLst/>
          </a:prstGeom>
          <a:gradFill flip="none" rotWithShape="1">
            <a:gsLst>
              <a:gs pos="0">
                <a:srgbClr val="F797CE">
                  <a:tint val="66000"/>
                  <a:satMod val="160000"/>
                </a:srgbClr>
              </a:gs>
              <a:gs pos="50000">
                <a:srgbClr val="F797CE">
                  <a:tint val="44500"/>
                  <a:satMod val="160000"/>
                </a:srgbClr>
              </a:gs>
              <a:gs pos="100000">
                <a:srgbClr val="F797CE">
                  <a:tint val="23500"/>
                  <a:satMod val="160000"/>
                </a:srgbClr>
              </a:gs>
            </a:gsLst>
            <a:lin ang="2700000" scaled="1"/>
            <a:tileRect/>
          </a:gradFill>
          <a:ln w="9525"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rgbClr val="002060"/>
                </a:solidFill>
              </a:rPr>
              <a:t>kino</a:t>
            </a:r>
          </a:p>
        </p:txBody>
      </p:sp>
      <p:sp>
        <p:nvSpPr>
          <p:cNvPr id="38" name="Vývojový diagram: předdefinovaný postup 37"/>
          <p:cNvSpPr/>
          <p:nvPr/>
        </p:nvSpPr>
        <p:spPr>
          <a:xfrm>
            <a:off x="4391978" y="4953784"/>
            <a:ext cx="3840898" cy="1008112"/>
          </a:xfrm>
          <a:prstGeom prst="flowChartPredefinedProcess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</a:rPr>
              <a:t>podstatné </a:t>
            </a:r>
            <a:r>
              <a:rPr lang="cs-CZ" sz="3600" b="1" dirty="0" smtClean="0">
                <a:solidFill>
                  <a:srgbClr val="C00000"/>
                </a:solidFill>
              </a:rPr>
              <a:t>jméno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39" name="Šipka doprava 38">
            <a:hlinkClick r:id="" action="ppaction://hlinkshowjump?jump=nextslide"/>
          </p:cNvPr>
          <p:cNvSpPr/>
          <p:nvPr/>
        </p:nvSpPr>
        <p:spPr>
          <a:xfrm>
            <a:off x="7452320" y="4569997"/>
            <a:ext cx="1440160" cy="1800199"/>
          </a:xfrm>
          <a:prstGeom prst="rightArrow">
            <a:avLst/>
          </a:prstGeom>
          <a:blipFill>
            <a:blip r:embed="rId4"/>
            <a:tile tx="0" ty="0" sx="100000" sy="100000" flip="none" algn="tl"/>
          </a:blipFill>
          <a:ln>
            <a:solidFill>
              <a:schemeClr val="tx2">
                <a:lumMod val="7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b="1" dirty="0" smtClean="0">
                <a:solidFill>
                  <a:schemeClr val="accent5">
                    <a:lumMod val="75000"/>
                  </a:schemeClr>
                </a:solidFill>
              </a:rPr>
              <a:t>dál</a:t>
            </a:r>
            <a:endParaRPr lang="cs-CZ" sz="32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227208" y="834910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1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1105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6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9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12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15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18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21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24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27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30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1.7341E-7 L 0.36893 0.61595 " pathEditMode="relative" rAng="0" ptsTypes="AA">
                                      <p:cBhvr>
                                        <p:cTn id="33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438" y="3079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"/>
                            </p:stCondLst>
                            <p:childTnLst>
                              <p:par>
                                <p:cTn id="3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500"/>
                            </p:stCondLst>
                            <p:childTnLst>
                              <p:par>
                                <p:cTn id="4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000"/>
                            </p:stCondLst>
                            <p:childTnLst>
                              <p:par>
                                <p:cTn id="47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9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23" grpId="0" animBg="1"/>
      <p:bldP spid="25" grpId="0" animBg="1"/>
      <p:bldP spid="28" grpId="0" animBg="1"/>
      <p:bldP spid="30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8" grpId="0" animBg="1"/>
      <p:bldP spid="39" grpId="0" animBg="1"/>
      <p:bldP spid="27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4541" y="794859"/>
            <a:ext cx="3818335" cy="3384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5357844" y="58136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4391978" y="1850396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6323708" y="18525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357844" y="31194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7263543" y="312156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227208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>
                <a:solidFill>
                  <a:srgbClr val="C00000"/>
                </a:solidFill>
              </a:rPr>
              <a:t>1</a:t>
            </a:r>
          </a:p>
        </p:txBody>
      </p:sp>
      <p:sp>
        <p:nvSpPr>
          <p:cNvPr id="9" name="Ovál 8"/>
          <p:cNvSpPr/>
          <p:nvPr/>
        </p:nvSpPr>
        <p:spPr>
          <a:xfrm>
            <a:off x="1655660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2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10" name="Ovál 9">
            <a:hlinkClick r:id="" action="ppaction://hlinkshowjump?jump=nextslide"/>
          </p:cNvPr>
          <p:cNvSpPr/>
          <p:nvPr/>
        </p:nvSpPr>
        <p:spPr>
          <a:xfrm>
            <a:off x="227208" y="273845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>
                <a:solidFill>
                  <a:srgbClr val="C00000"/>
                </a:solidFill>
              </a:rPr>
              <a:t>6</a:t>
            </a:r>
          </a:p>
        </p:txBody>
      </p:sp>
      <p:sp>
        <p:nvSpPr>
          <p:cNvPr id="11" name="Ovál 10"/>
          <p:cNvSpPr/>
          <p:nvPr/>
        </p:nvSpPr>
        <p:spPr>
          <a:xfrm>
            <a:off x="897370" y="172297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4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3034132" y="834910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>
                <a:solidFill>
                  <a:srgbClr val="C00000"/>
                </a:solidFill>
              </a:rPr>
              <a:t>3</a:t>
            </a:r>
          </a:p>
        </p:txBody>
      </p:sp>
      <p:sp>
        <p:nvSpPr>
          <p:cNvPr id="14" name="Ovál 13"/>
          <p:cNvSpPr/>
          <p:nvPr/>
        </p:nvSpPr>
        <p:spPr>
          <a:xfrm>
            <a:off x="2375756" y="1722978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>
                <a:solidFill>
                  <a:srgbClr val="C00000"/>
                </a:solidFill>
              </a:rPr>
              <a:t>5</a:t>
            </a:r>
          </a:p>
        </p:txBody>
      </p:sp>
      <p:sp>
        <p:nvSpPr>
          <p:cNvPr id="15" name="Ovál 14"/>
          <p:cNvSpPr/>
          <p:nvPr/>
        </p:nvSpPr>
        <p:spPr>
          <a:xfrm>
            <a:off x="3034132" y="2738460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8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1655660" y="2738461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7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897370" y="3628667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9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2375756" y="362653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10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522228" y="4953784"/>
            <a:ext cx="3346984" cy="1008112"/>
          </a:xfrm>
          <a:prstGeom prst="roundRect">
            <a:avLst/>
          </a:prstGeom>
          <a:gradFill flip="none" rotWithShape="1">
            <a:gsLst>
              <a:gs pos="0">
                <a:srgbClr val="F797CE">
                  <a:tint val="66000"/>
                  <a:satMod val="160000"/>
                </a:srgbClr>
              </a:gs>
              <a:gs pos="50000">
                <a:srgbClr val="F797CE">
                  <a:tint val="44500"/>
                  <a:satMod val="160000"/>
                </a:srgbClr>
              </a:gs>
              <a:gs pos="100000">
                <a:srgbClr val="F797CE">
                  <a:tint val="23500"/>
                  <a:satMod val="160000"/>
                </a:srgbClr>
              </a:gs>
            </a:gsLst>
            <a:lin ang="2700000" scaled="1"/>
            <a:tileRect/>
          </a:gradFill>
          <a:ln w="9525"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rgbClr val="002060"/>
                </a:solidFill>
              </a:rPr>
              <a:t>dnes</a:t>
            </a:r>
            <a:endParaRPr lang="cs-CZ" sz="54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61461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 advClick="0">
        <p14:ripple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7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7" dur="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7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7" dur="7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2" dur="7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7" dur="7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2" dur="7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7" dur="75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2" dur="7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1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4541" y="794859"/>
            <a:ext cx="3818335" cy="3384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5357844" y="58136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4391978" y="1850396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6323708" y="18525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357844" y="31194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7263543" y="312156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vál 34"/>
          <p:cNvSpPr/>
          <p:nvPr/>
        </p:nvSpPr>
        <p:spPr>
          <a:xfrm>
            <a:off x="227208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>
                <a:solidFill>
                  <a:srgbClr val="C00000"/>
                </a:solidFill>
              </a:rPr>
              <a:t>1</a:t>
            </a:r>
          </a:p>
        </p:txBody>
      </p:sp>
      <p:sp>
        <p:nvSpPr>
          <p:cNvPr id="36" name="Ovál 35"/>
          <p:cNvSpPr/>
          <p:nvPr/>
        </p:nvSpPr>
        <p:spPr>
          <a:xfrm>
            <a:off x="1655660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2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38" name="Ovál 37"/>
          <p:cNvSpPr/>
          <p:nvPr/>
        </p:nvSpPr>
        <p:spPr>
          <a:xfrm>
            <a:off x="897370" y="172297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4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39" name="Ovál 38"/>
          <p:cNvSpPr/>
          <p:nvPr/>
        </p:nvSpPr>
        <p:spPr>
          <a:xfrm>
            <a:off x="3034132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>
                <a:solidFill>
                  <a:srgbClr val="C00000"/>
                </a:solidFill>
              </a:rPr>
              <a:t>3</a:t>
            </a:r>
          </a:p>
        </p:txBody>
      </p:sp>
      <p:sp>
        <p:nvSpPr>
          <p:cNvPr id="40" name="Ovál 39"/>
          <p:cNvSpPr/>
          <p:nvPr/>
        </p:nvSpPr>
        <p:spPr>
          <a:xfrm>
            <a:off x="2375756" y="1722978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>
                <a:solidFill>
                  <a:srgbClr val="C00000"/>
                </a:solidFill>
              </a:rPr>
              <a:t>5</a:t>
            </a:r>
          </a:p>
        </p:txBody>
      </p:sp>
      <p:sp>
        <p:nvSpPr>
          <p:cNvPr id="41" name="Ovál 40"/>
          <p:cNvSpPr/>
          <p:nvPr/>
        </p:nvSpPr>
        <p:spPr>
          <a:xfrm>
            <a:off x="3034132" y="2738460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8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42" name="Ovál 41"/>
          <p:cNvSpPr/>
          <p:nvPr/>
        </p:nvSpPr>
        <p:spPr>
          <a:xfrm>
            <a:off x="1655660" y="2738461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7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43" name="Ovál 42"/>
          <p:cNvSpPr/>
          <p:nvPr/>
        </p:nvSpPr>
        <p:spPr>
          <a:xfrm>
            <a:off x="897370" y="3628667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9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44" name="Ovál 43"/>
          <p:cNvSpPr/>
          <p:nvPr/>
        </p:nvSpPr>
        <p:spPr>
          <a:xfrm>
            <a:off x="2375756" y="362653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10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45" name="Zaoblený obdélník 44"/>
          <p:cNvSpPr/>
          <p:nvPr/>
        </p:nvSpPr>
        <p:spPr>
          <a:xfrm>
            <a:off x="522228" y="4953784"/>
            <a:ext cx="3346984" cy="1008112"/>
          </a:xfrm>
          <a:prstGeom prst="roundRect">
            <a:avLst/>
          </a:prstGeom>
          <a:gradFill flip="none" rotWithShape="1">
            <a:gsLst>
              <a:gs pos="0">
                <a:srgbClr val="F797CE">
                  <a:tint val="66000"/>
                  <a:satMod val="160000"/>
                </a:srgbClr>
              </a:gs>
              <a:gs pos="50000">
                <a:srgbClr val="F797CE">
                  <a:tint val="44500"/>
                  <a:satMod val="160000"/>
                </a:srgbClr>
              </a:gs>
              <a:gs pos="100000">
                <a:srgbClr val="F797CE">
                  <a:tint val="23500"/>
                  <a:satMod val="160000"/>
                </a:srgbClr>
              </a:gs>
            </a:gsLst>
            <a:lin ang="2700000" scaled="1"/>
            <a:tileRect/>
          </a:gradFill>
          <a:ln w="9525"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rgbClr val="002060"/>
                </a:solidFill>
              </a:rPr>
              <a:t>dnes</a:t>
            </a:r>
          </a:p>
        </p:txBody>
      </p:sp>
      <p:sp>
        <p:nvSpPr>
          <p:cNvPr id="46" name="Vývojový diagram: předdefinovaný postup 45"/>
          <p:cNvSpPr/>
          <p:nvPr/>
        </p:nvSpPr>
        <p:spPr>
          <a:xfrm>
            <a:off x="4391978" y="4953784"/>
            <a:ext cx="3840898" cy="1008112"/>
          </a:xfrm>
          <a:prstGeom prst="flowChartPredefinedProcess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</a:rPr>
              <a:t>příslovce</a:t>
            </a:r>
          </a:p>
        </p:txBody>
      </p:sp>
      <p:sp>
        <p:nvSpPr>
          <p:cNvPr id="47" name="Šipka doprava 46">
            <a:hlinkClick r:id="" action="ppaction://hlinkshowjump?jump=nextslide"/>
          </p:cNvPr>
          <p:cNvSpPr/>
          <p:nvPr/>
        </p:nvSpPr>
        <p:spPr>
          <a:xfrm>
            <a:off x="7452320" y="4569997"/>
            <a:ext cx="1440160" cy="1800199"/>
          </a:xfrm>
          <a:prstGeom prst="rightArrow">
            <a:avLst/>
          </a:prstGeom>
          <a:blipFill>
            <a:blip r:embed="rId4"/>
            <a:tile tx="0" ty="0" sx="100000" sy="100000" flip="none" algn="tl"/>
          </a:blipFill>
          <a:ln>
            <a:solidFill>
              <a:schemeClr val="tx2">
                <a:lumMod val="7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b="1" dirty="0" smtClean="0">
                <a:solidFill>
                  <a:schemeClr val="accent5">
                    <a:lumMod val="75000"/>
                  </a:schemeClr>
                </a:solidFill>
              </a:rPr>
              <a:t>dál</a:t>
            </a:r>
            <a:endParaRPr lang="cs-CZ" sz="32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7" name="Ovál 36"/>
          <p:cNvSpPr/>
          <p:nvPr/>
        </p:nvSpPr>
        <p:spPr>
          <a:xfrm>
            <a:off x="227208" y="273845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6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24092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9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5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8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1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4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30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4.73988E-6 L 0.36893 0.33872 " pathEditMode="relative" rAng="0" ptsTypes="AA">
                                      <p:cBhvr>
                                        <p:cTn id="33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438" y="1692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"/>
                            </p:stCondLst>
                            <p:childTnLst>
                              <p:par>
                                <p:cTn id="3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500"/>
                            </p:stCondLst>
                            <p:childTnLst>
                              <p:par>
                                <p:cTn id="4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000"/>
                            </p:stCondLst>
                            <p:childTnLst>
                              <p:par>
                                <p:cTn id="47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9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animBg="1"/>
      <p:bldP spid="35" grpId="0" animBg="1"/>
      <p:bldP spid="36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6" grpId="0" animBg="1"/>
      <p:bldP spid="47" grpId="0" animBg="1"/>
      <p:bldP spid="37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4541" y="794859"/>
            <a:ext cx="3818335" cy="3384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5357844" y="58136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6323708" y="18525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357844" y="31194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7263543" y="312156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227208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>
                <a:solidFill>
                  <a:srgbClr val="C00000"/>
                </a:solidFill>
              </a:rPr>
              <a:t>1</a:t>
            </a:r>
          </a:p>
        </p:txBody>
      </p:sp>
      <p:sp>
        <p:nvSpPr>
          <p:cNvPr id="20" name="Ovál 19"/>
          <p:cNvSpPr/>
          <p:nvPr/>
        </p:nvSpPr>
        <p:spPr>
          <a:xfrm>
            <a:off x="1655660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2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21" name="Ovál 20">
            <a:hlinkClick r:id="" action="ppaction://hlinkshowjump?jump=nextslide"/>
          </p:cNvPr>
          <p:cNvSpPr/>
          <p:nvPr/>
        </p:nvSpPr>
        <p:spPr>
          <a:xfrm>
            <a:off x="227208" y="273845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6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22" name="Ovál 21"/>
          <p:cNvSpPr/>
          <p:nvPr/>
        </p:nvSpPr>
        <p:spPr>
          <a:xfrm>
            <a:off x="897370" y="172297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4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23" name="Ovál 22"/>
          <p:cNvSpPr/>
          <p:nvPr/>
        </p:nvSpPr>
        <p:spPr>
          <a:xfrm>
            <a:off x="3034132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>
                <a:solidFill>
                  <a:srgbClr val="C00000"/>
                </a:solidFill>
              </a:rPr>
              <a:t>3</a:t>
            </a:r>
          </a:p>
        </p:txBody>
      </p:sp>
      <p:sp>
        <p:nvSpPr>
          <p:cNvPr id="24" name="Ovál 23"/>
          <p:cNvSpPr/>
          <p:nvPr/>
        </p:nvSpPr>
        <p:spPr>
          <a:xfrm>
            <a:off x="2375756" y="1722978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>
                <a:solidFill>
                  <a:srgbClr val="C00000"/>
                </a:solidFill>
              </a:rPr>
              <a:t>5</a:t>
            </a:r>
          </a:p>
        </p:txBody>
      </p:sp>
      <p:sp>
        <p:nvSpPr>
          <p:cNvPr id="25" name="Ovál 24"/>
          <p:cNvSpPr/>
          <p:nvPr/>
        </p:nvSpPr>
        <p:spPr>
          <a:xfrm>
            <a:off x="3034132" y="2738460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8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1655660" y="2738461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7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28" name="Ovál 27"/>
          <p:cNvSpPr/>
          <p:nvPr/>
        </p:nvSpPr>
        <p:spPr>
          <a:xfrm>
            <a:off x="897370" y="3628667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9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30" name="Ovál 29"/>
          <p:cNvSpPr/>
          <p:nvPr/>
        </p:nvSpPr>
        <p:spPr>
          <a:xfrm>
            <a:off x="2375756" y="362653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10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32" name="Zaoblený obdélník 31"/>
          <p:cNvSpPr/>
          <p:nvPr/>
        </p:nvSpPr>
        <p:spPr>
          <a:xfrm>
            <a:off x="522228" y="4953784"/>
            <a:ext cx="3346984" cy="1008112"/>
          </a:xfrm>
          <a:prstGeom prst="roundRect">
            <a:avLst/>
          </a:prstGeom>
          <a:gradFill flip="none" rotWithShape="1">
            <a:gsLst>
              <a:gs pos="0">
                <a:srgbClr val="F797CE">
                  <a:tint val="66000"/>
                  <a:satMod val="160000"/>
                </a:srgbClr>
              </a:gs>
              <a:gs pos="50000">
                <a:srgbClr val="F797CE">
                  <a:tint val="44500"/>
                  <a:satMod val="160000"/>
                </a:srgbClr>
              </a:gs>
              <a:gs pos="100000">
                <a:srgbClr val="F797CE">
                  <a:tint val="23500"/>
                  <a:satMod val="160000"/>
                </a:srgbClr>
              </a:gs>
            </a:gsLst>
            <a:lin ang="2700000" scaled="1"/>
            <a:tileRect/>
          </a:gradFill>
          <a:ln w="9525"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rgbClr val="002060"/>
                </a:solidFill>
              </a:rPr>
              <a:t>odpoledne</a:t>
            </a:r>
            <a:endParaRPr lang="cs-CZ" sz="54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37641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 advClick="0">
        <p14:ripple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5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6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6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6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7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</p:childTnLst>
        </p:cTn>
      </p:par>
    </p:tnLst>
    <p:bldLst>
      <p:bldP spid="19" grpId="0" animBg="1"/>
      <p:bldP spid="20" grpId="0" animBg="1"/>
      <p:bldP spid="22" grpId="0" animBg="1"/>
      <p:bldP spid="23" grpId="0" animBg="1"/>
      <p:bldP spid="24" grpId="0" animBg="1"/>
      <p:bldP spid="25" grpId="0" animBg="1"/>
      <p:bldP spid="27" grpId="0" animBg="1"/>
      <p:bldP spid="28" grpId="0" animBg="1"/>
      <p:bldP spid="30" grpId="0" animBg="1"/>
      <p:bldP spid="32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4541" y="794859"/>
            <a:ext cx="3818335" cy="3384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5357844" y="58136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6323708" y="18525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357844" y="31194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7263543" y="312156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227208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>
                <a:solidFill>
                  <a:srgbClr val="C00000"/>
                </a:solidFill>
              </a:rPr>
              <a:t>1</a:t>
            </a:r>
          </a:p>
        </p:txBody>
      </p:sp>
      <p:sp>
        <p:nvSpPr>
          <p:cNvPr id="21" name="Ovál 20"/>
          <p:cNvSpPr/>
          <p:nvPr/>
        </p:nvSpPr>
        <p:spPr>
          <a:xfrm>
            <a:off x="1655660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2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23" name="Ovál 22"/>
          <p:cNvSpPr/>
          <p:nvPr/>
        </p:nvSpPr>
        <p:spPr>
          <a:xfrm>
            <a:off x="897370" y="172297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4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24" name="Ovál 23"/>
          <p:cNvSpPr/>
          <p:nvPr/>
        </p:nvSpPr>
        <p:spPr>
          <a:xfrm>
            <a:off x="3034132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>
                <a:solidFill>
                  <a:srgbClr val="C00000"/>
                </a:solidFill>
              </a:rPr>
              <a:t>3</a:t>
            </a:r>
          </a:p>
        </p:txBody>
      </p:sp>
      <p:sp>
        <p:nvSpPr>
          <p:cNvPr id="25" name="Ovál 24"/>
          <p:cNvSpPr/>
          <p:nvPr/>
        </p:nvSpPr>
        <p:spPr>
          <a:xfrm>
            <a:off x="2375756" y="1722978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>
                <a:solidFill>
                  <a:srgbClr val="C00000"/>
                </a:solidFill>
              </a:rPr>
              <a:t>5</a:t>
            </a:r>
          </a:p>
        </p:txBody>
      </p:sp>
      <p:sp>
        <p:nvSpPr>
          <p:cNvPr id="27" name="Ovál 26"/>
          <p:cNvSpPr/>
          <p:nvPr/>
        </p:nvSpPr>
        <p:spPr>
          <a:xfrm>
            <a:off x="3034132" y="2738460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8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28" name="Ovál 27"/>
          <p:cNvSpPr/>
          <p:nvPr/>
        </p:nvSpPr>
        <p:spPr>
          <a:xfrm>
            <a:off x="1655660" y="2738461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7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30" name="Ovál 29"/>
          <p:cNvSpPr/>
          <p:nvPr/>
        </p:nvSpPr>
        <p:spPr>
          <a:xfrm>
            <a:off x="897370" y="3628667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9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32" name="Ovál 31"/>
          <p:cNvSpPr/>
          <p:nvPr/>
        </p:nvSpPr>
        <p:spPr>
          <a:xfrm>
            <a:off x="2375756" y="362653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10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33" name="Zaoblený obdélník 32"/>
          <p:cNvSpPr/>
          <p:nvPr/>
        </p:nvSpPr>
        <p:spPr>
          <a:xfrm>
            <a:off x="522228" y="4953784"/>
            <a:ext cx="3346984" cy="1008112"/>
          </a:xfrm>
          <a:prstGeom prst="roundRect">
            <a:avLst/>
          </a:prstGeom>
          <a:gradFill flip="none" rotWithShape="1">
            <a:gsLst>
              <a:gs pos="0">
                <a:srgbClr val="F797CE">
                  <a:tint val="66000"/>
                  <a:satMod val="160000"/>
                </a:srgbClr>
              </a:gs>
              <a:gs pos="50000">
                <a:srgbClr val="F797CE">
                  <a:tint val="44500"/>
                  <a:satMod val="160000"/>
                </a:srgbClr>
              </a:gs>
              <a:gs pos="100000">
                <a:srgbClr val="F797CE">
                  <a:tint val="23500"/>
                  <a:satMod val="160000"/>
                </a:srgbClr>
              </a:gs>
            </a:gsLst>
            <a:lin ang="2700000" scaled="1"/>
            <a:tileRect/>
          </a:gradFill>
          <a:ln w="9525"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rgbClr val="002060"/>
                </a:solidFill>
              </a:rPr>
              <a:t>odpoledne</a:t>
            </a:r>
          </a:p>
        </p:txBody>
      </p:sp>
      <p:sp>
        <p:nvSpPr>
          <p:cNvPr id="34" name="Vývojový diagram: předdefinovaný postup 33"/>
          <p:cNvSpPr/>
          <p:nvPr/>
        </p:nvSpPr>
        <p:spPr>
          <a:xfrm>
            <a:off x="4391978" y="4953784"/>
            <a:ext cx="3840898" cy="1008112"/>
          </a:xfrm>
          <a:prstGeom prst="flowChartPredefinedProcess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</a:rPr>
              <a:t>příslovce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35" name="Šipka doprava 34">
            <a:hlinkClick r:id="" action="ppaction://hlinkshowjump?jump=nextslide"/>
          </p:cNvPr>
          <p:cNvSpPr/>
          <p:nvPr/>
        </p:nvSpPr>
        <p:spPr>
          <a:xfrm>
            <a:off x="7452320" y="4569997"/>
            <a:ext cx="1440160" cy="1800199"/>
          </a:xfrm>
          <a:prstGeom prst="rightArrow">
            <a:avLst/>
          </a:prstGeom>
          <a:blipFill>
            <a:blip r:embed="rId4"/>
            <a:tile tx="0" ty="0" sx="100000" sy="100000" flip="none" algn="tl"/>
          </a:blipFill>
          <a:ln>
            <a:solidFill>
              <a:schemeClr val="tx2">
                <a:lumMod val="7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b="1" dirty="0" smtClean="0">
                <a:solidFill>
                  <a:schemeClr val="accent5">
                    <a:lumMod val="75000"/>
                  </a:schemeClr>
                </a:solidFill>
              </a:rPr>
              <a:t>dál</a:t>
            </a:r>
            <a:endParaRPr lang="cs-CZ" sz="32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22" name="Ovál 21"/>
          <p:cNvSpPr/>
          <p:nvPr/>
        </p:nvSpPr>
        <p:spPr>
          <a:xfrm>
            <a:off x="227208" y="273845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6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1594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6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9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12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15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18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21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24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27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30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4.73988E-6 L 0.37674 0.34913 " pathEditMode="relative" rAng="0" ptsTypes="AA">
                                      <p:cBhvr>
                                        <p:cTn id="33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837" y="1745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"/>
                            </p:stCondLst>
                            <p:childTnLst>
                              <p:par>
                                <p:cTn id="3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500"/>
                            </p:stCondLst>
                            <p:childTnLst>
                              <p:par>
                                <p:cTn id="4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000"/>
                            </p:stCondLst>
                            <p:childTnLst>
                              <p:par>
                                <p:cTn id="47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9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 animBg="1"/>
      <p:bldP spid="20" grpId="0" animBg="1"/>
      <p:bldP spid="21" grpId="0" animBg="1"/>
      <p:bldP spid="23" grpId="0" animBg="1"/>
      <p:bldP spid="24" grpId="0" animBg="1"/>
      <p:bldP spid="25" grpId="0" animBg="1"/>
      <p:bldP spid="27" grpId="0" animBg="1"/>
      <p:bldP spid="28" grpId="0" animBg="1"/>
      <p:bldP spid="30" grpId="0" animBg="1"/>
      <p:bldP spid="32" grpId="0" animBg="1"/>
      <p:bldP spid="34" grpId="0" animBg="1"/>
      <p:bldP spid="35" grpId="0" animBg="1"/>
      <p:bldP spid="22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4541" y="794859"/>
            <a:ext cx="3818335" cy="3384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5357844" y="58136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6323708" y="18525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7263543" y="312156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227208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>
                <a:solidFill>
                  <a:srgbClr val="C00000"/>
                </a:solidFill>
              </a:rPr>
              <a:t>1</a:t>
            </a:r>
          </a:p>
        </p:txBody>
      </p:sp>
      <p:sp>
        <p:nvSpPr>
          <p:cNvPr id="7" name="Ovál 6"/>
          <p:cNvSpPr/>
          <p:nvPr/>
        </p:nvSpPr>
        <p:spPr>
          <a:xfrm>
            <a:off x="1655660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2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8" name="Ovál 7">
            <a:hlinkClick r:id="" action="ppaction://hlinkshowjump?jump=nextslide"/>
          </p:cNvPr>
          <p:cNvSpPr/>
          <p:nvPr/>
        </p:nvSpPr>
        <p:spPr>
          <a:xfrm>
            <a:off x="1655660" y="2738458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>
                <a:solidFill>
                  <a:srgbClr val="C00000"/>
                </a:solidFill>
              </a:rPr>
              <a:t>7</a:t>
            </a:r>
          </a:p>
        </p:txBody>
      </p:sp>
      <p:sp>
        <p:nvSpPr>
          <p:cNvPr id="9" name="Ovál 8"/>
          <p:cNvSpPr/>
          <p:nvPr/>
        </p:nvSpPr>
        <p:spPr>
          <a:xfrm>
            <a:off x="897370" y="172297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4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2375756" y="173016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5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227208" y="273845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6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3034132" y="2738460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8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3034132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>
                <a:solidFill>
                  <a:srgbClr val="C00000"/>
                </a:solidFill>
              </a:rPr>
              <a:t>3</a:t>
            </a:r>
          </a:p>
        </p:txBody>
      </p:sp>
      <p:sp>
        <p:nvSpPr>
          <p:cNvPr id="15" name="Ovál 14"/>
          <p:cNvSpPr/>
          <p:nvPr/>
        </p:nvSpPr>
        <p:spPr>
          <a:xfrm>
            <a:off x="897370" y="3628667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9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2375756" y="362653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10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522228" y="4953784"/>
            <a:ext cx="3346984" cy="1008112"/>
          </a:xfrm>
          <a:prstGeom prst="roundRect">
            <a:avLst/>
          </a:prstGeom>
          <a:gradFill flip="none" rotWithShape="1">
            <a:gsLst>
              <a:gs pos="0">
                <a:srgbClr val="F797CE">
                  <a:tint val="66000"/>
                  <a:satMod val="160000"/>
                </a:srgbClr>
              </a:gs>
              <a:gs pos="50000">
                <a:srgbClr val="F797CE">
                  <a:tint val="44500"/>
                  <a:satMod val="160000"/>
                </a:srgbClr>
              </a:gs>
              <a:gs pos="100000">
                <a:srgbClr val="F797CE">
                  <a:tint val="23500"/>
                  <a:satMod val="160000"/>
                </a:srgbClr>
              </a:gs>
            </a:gsLst>
            <a:lin ang="2700000" scaled="1"/>
            <a:tileRect/>
          </a:gradFill>
          <a:ln w="9525"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rgbClr val="002060"/>
                </a:solidFill>
              </a:rPr>
              <a:t>od</a:t>
            </a:r>
            <a:endParaRPr lang="cs-CZ" sz="54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16253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 advClick="0">
        <p14:ripple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7" dur="7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7" dur="7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2" dur="7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7" dur="7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2" dur="7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7" dur="7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2" dur="7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9" grpId="0" animBg="1"/>
      <p:bldP spid="10" grpId="0" animBg="1"/>
      <p:bldP spid="11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4541" y="794859"/>
            <a:ext cx="3818335" cy="3384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5357844" y="58136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6323708" y="18525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7263543" y="312156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227208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>
                <a:solidFill>
                  <a:srgbClr val="C00000"/>
                </a:solidFill>
              </a:rPr>
              <a:t>1</a:t>
            </a:r>
          </a:p>
        </p:txBody>
      </p:sp>
      <p:sp>
        <p:nvSpPr>
          <p:cNvPr id="20" name="Ovál 19"/>
          <p:cNvSpPr/>
          <p:nvPr/>
        </p:nvSpPr>
        <p:spPr>
          <a:xfrm>
            <a:off x="1655660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2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22" name="Ovál 21"/>
          <p:cNvSpPr/>
          <p:nvPr/>
        </p:nvSpPr>
        <p:spPr>
          <a:xfrm>
            <a:off x="897370" y="172297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4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23" name="Ovál 22"/>
          <p:cNvSpPr/>
          <p:nvPr/>
        </p:nvSpPr>
        <p:spPr>
          <a:xfrm>
            <a:off x="2375756" y="173016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5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24" name="Ovál 23"/>
          <p:cNvSpPr/>
          <p:nvPr/>
        </p:nvSpPr>
        <p:spPr>
          <a:xfrm>
            <a:off x="227208" y="273845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6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3034132" y="2738460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8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3034132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>
                <a:solidFill>
                  <a:srgbClr val="C00000"/>
                </a:solidFill>
              </a:rPr>
              <a:t>3</a:t>
            </a:r>
          </a:p>
        </p:txBody>
      </p:sp>
      <p:sp>
        <p:nvSpPr>
          <p:cNvPr id="28" name="Ovál 27"/>
          <p:cNvSpPr/>
          <p:nvPr/>
        </p:nvSpPr>
        <p:spPr>
          <a:xfrm>
            <a:off x="897370" y="3628667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9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29" name="Ovál 28"/>
          <p:cNvSpPr/>
          <p:nvPr/>
        </p:nvSpPr>
        <p:spPr>
          <a:xfrm>
            <a:off x="2375756" y="362653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10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30" name="Zaoblený obdélník 29"/>
          <p:cNvSpPr/>
          <p:nvPr/>
        </p:nvSpPr>
        <p:spPr>
          <a:xfrm>
            <a:off x="522228" y="4953784"/>
            <a:ext cx="3346984" cy="1008112"/>
          </a:xfrm>
          <a:prstGeom prst="roundRect">
            <a:avLst/>
          </a:prstGeom>
          <a:gradFill flip="none" rotWithShape="1">
            <a:gsLst>
              <a:gs pos="0">
                <a:srgbClr val="F797CE">
                  <a:tint val="66000"/>
                  <a:satMod val="160000"/>
                </a:srgbClr>
              </a:gs>
              <a:gs pos="50000">
                <a:srgbClr val="F797CE">
                  <a:tint val="44500"/>
                  <a:satMod val="160000"/>
                </a:srgbClr>
              </a:gs>
              <a:gs pos="100000">
                <a:srgbClr val="F797CE">
                  <a:tint val="23500"/>
                  <a:satMod val="160000"/>
                </a:srgbClr>
              </a:gs>
            </a:gsLst>
            <a:lin ang="2700000" scaled="1"/>
            <a:tileRect/>
          </a:gradFill>
          <a:ln w="9525"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rgbClr val="002060"/>
                </a:solidFill>
              </a:rPr>
              <a:t>od</a:t>
            </a:r>
          </a:p>
        </p:txBody>
      </p:sp>
      <p:sp>
        <p:nvSpPr>
          <p:cNvPr id="32" name="Vývojový diagram: předdefinovaný postup 31"/>
          <p:cNvSpPr/>
          <p:nvPr/>
        </p:nvSpPr>
        <p:spPr>
          <a:xfrm>
            <a:off x="4391978" y="4953784"/>
            <a:ext cx="3840898" cy="1008112"/>
          </a:xfrm>
          <a:prstGeom prst="flowChartPredefinedProcess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</a:rPr>
              <a:t>předložka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33" name="Šipka doprava 32">
            <a:hlinkClick r:id="" action="ppaction://hlinkshowjump?jump=nextslide"/>
          </p:cNvPr>
          <p:cNvSpPr/>
          <p:nvPr/>
        </p:nvSpPr>
        <p:spPr>
          <a:xfrm>
            <a:off x="7452320" y="4569997"/>
            <a:ext cx="1440160" cy="1800199"/>
          </a:xfrm>
          <a:prstGeom prst="rightArrow">
            <a:avLst/>
          </a:prstGeom>
          <a:blipFill>
            <a:blip r:embed="rId4"/>
            <a:tile tx="0" ty="0" sx="100000" sy="100000" flip="none" algn="tl"/>
          </a:blipFill>
          <a:ln>
            <a:solidFill>
              <a:schemeClr val="tx2">
                <a:lumMod val="7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b="1" dirty="0" smtClean="0">
                <a:solidFill>
                  <a:schemeClr val="accent5">
                    <a:lumMod val="75000"/>
                  </a:schemeClr>
                </a:solidFill>
              </a:rPr>
              <a:t>dál</a:t>
            </a:r>
            <a:endParaRPr lang="cs-CZ" sz="32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>
            <a:off x="1655660" y="2738460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7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31316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3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4.73988E-6 L 0.21268 0.33872 " pathEditMode="relative" rAng="0" ptsTypes="AA">
                                      <p:cBhvr>
                                        <p:cTn id="33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625" y="1692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"/>
                            </p:stCondLst>
                            <p:childTnLst>
                              <p:par>
                                <p:cTn id="3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500"/>
                            </p:stCondLst>
                            <p:childTnLst>
                              <p:par>
                                <p:cTn id="4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000"/>
                            </p:stCondLst>
                            <p:childTnLst>
                              <p:par>
                                <p:cTn id="47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9" grpId="0" animBg="1"/>
      <p:bldP spid="20" grpId="0" animBg="1"/>
      <p:bldP spid="22" grpId="0" animBg="1"/>
      <p:bldP spid="23" grpId="0" animBg="1"/>
      <p:bldP spid="24" grpId="0" animBg="1"/>
      <p:bldP spid="25" grpId="0" animBg="1"/>
      <p:bldP spid="27" grpId="0" animBg="1"/>
      <p:bldP spid="28" grpId="0" animBg="1"/>
      <p:bldP spid="29" grpId="0" animBg="1"/>
      <p:bldP spid="32" grpId="0" animBg="1"/>
      <p:bldP spid="33" grpId="0" animBg="1"/>
      <p:bldP spid="21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4541" y="794859"/>
            <a:ext cx="3818335" cy="3384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6" name="Obdélník 25"/>
          <p:cNvSpPr/>
          <p:nvPr/>
        </p:nvSpPr>
        <p:spPr>
          <a:xfrm>
            <a:off x="6323708" y="18525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7263543" y="312156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227208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>
                <a:solidFill>
                  <a:srgbClr val="C00000"/>
                </a:solidFill>
              </a:rPr>
              <a:t>1</a:t>
            </a:r>
          </a:p>
        </p:txBody>
      </p:sp>
      <p:sp>
        <p:nvSpPr>
          <p:cNvPr id="17" name="Ovál 16"/>
          <p:cNvSpPr/>
          <p:nvPr/>
        </p:nvSpPr>
        <p:spPr>
          <a:xfrm>
            <a:off x="1655660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2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18" name="Ovál 17">
            <a:hlinkClick r:id="" action="ppaction://hlinkshowjump?jump=nextslide"/>
          </p:cNvPr>
          <p:cNvSpPr/>
          <p:nvPr/>
        </p:nvSpPr>
        <p:spPr>
          <a:xfrm>
            <a:off x="897370" y="173016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>
                <a:solidFill>
                  <a:srgbClr val="C00000"/>
                </a:solidFill>
              </a:rPr>
              <a:t>4</a:t>
            </a:r>
          </a:p>
        </p:txBody>
      </p:sp>
      <p:sp>
        <p:nvSpPr>
          <p:cNvPr id="19" name="Ovál 18"/>
          <p:cNvSpPr/>
          <p:nvPr/>
        </p:nvSpPr>
        <p:spPr>
          <a:xfrm>
            <a:off x="3034132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>
                <a:solidFill>
                  <a:srgbClr val="C00000"/>
                </a:solidFill>
              </a:rPr>
              <a:t>3</a:t>
            </a:r>
          </a:p>
        </p:txBody>
      </p:sp>
      <p:sp>
        <p:nvSpPr>
          <p:cNvPr id="20" name="Ovál 19"/>
          <p:cNvSpPr/>
          <p:nvPr/>
        </p:nvSpPr>
        <p:spPr>
          <a:xfrm>
            <a:off x="2375756" y="173016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5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>
            <a:off x="227208" y="273845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6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22" name="Ovál 21"/>
          <p:cNvSpPr/>
          <p:nvPr/>
        </p:nvSpPr>
        <p:spPr>
          <a:xfrm>
            <a:off x="3034132" y="2738460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8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23" name="Ovál 22"/>
          <p:cNvSpPr/>
          <p:nvPr/>
        </p:nvSpPr>
        <p:spPr>
          <a:xfrm>
            <a:off x="1655660" y="2738461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7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24" name="Ovál 23"/>
          <p:cNvSpPr/>
          <p:nvPr/>
        </p:nvSpPr>
        <p:spPr>
          <a:xfrm>
            <a:off x="897370" y="3628667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9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2375756" y="362653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10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522228" y="4953784"/>
            <a:ext cx="3346984" cy="1008112"/>
          </a:xfrm>
          <a:prstGeom prst="roundRect">
            <a:avLst/>
          </a:prstGeom>
          <a:gradFill flip="none" rotWithShape="1">
            <a:gsLst>
              <a:gs pos="0">
                <a:srgbClr val="F797CE">
                  <a:tint val="66000"/>
                  <a:satMod val="160000"/>
                </a:srgbClr>
              </a:gs>
              <a:gs pos="50000">
                <a:srgbClr val="F797CE">
                  <a:tint val="44500"/>
                  <a:satMod val="160000"/>
                </a:srgbClr>
              </a:gs>
              <a:gs pos="100000">
                <a:srgbClr val="F797CE">
                  <a:tint val="23500"/>
                  <a:satMod val="160000"/>
                </a:srgbClr>
              </a:gs>
            </a:gsLst>
            <a:lin ang="2700000" scaled="1"/>
            <a:tileRect/>
          </a:gradFill>
          <a:ln w="9525"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rgbClr val="002060"/>
                </a:solidFill>
              </a:rPr>
              <a:t>patnácti</a:t>
            </a:r>
            <a:endParaRPr lang="cs-CZ" sz="54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42251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 advClick="0">
        <p14:ripple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5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6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6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6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9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7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7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4541" y="794859"/>
            <a:ext cx="3818335" cy="3384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6" name="Obdélník 25"/>
          <p:cNvSpPr/>
          <p:nvPr/>
        </p:nvSpPr>
        <p:spPr>
          <a:xfrm>
            <a:off x="6323708" y="18525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7263543" y="312156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227208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>
                <a:solidFill>
                  <a:srgbClr val="C00000"/>
                </a:solidFill>
              </a:rPr>
              <a:t>1</a:t>
            </a:r>
          </a:p>
        </p:txBody>
      </p:sp>
      <p:sp>
        <p:nvSpPr>
          <p:cNvPr id="18" name="Ovál 17"/>
          <p:cNvSpPr/>
          <p:nvPr/>
        </p:nvSpPr>
        <p:spPr>
          <a:xfrm>
            <a:off x="1655660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2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3034132" y="837044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>
                <a:solidFill>
                  <a:srgbClr val="C00000"/>
                </a:solidFill>
              </a:rPr>
              <a:t>3</a:t>
            </a:r>
          </a:p>
        </p:txBody>
      </p:sp>
      <p:sp>
        <p:nvSpPr>
          <p:cNvPr id="21" name="Ovál 20"/>
          <p:cNvSpPr/>
          <p:nvPr/>
        </p:nvSpPr>
        <p:spPr>
          <a:xfrm>
            <a:off x="2375756" y="173016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5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22" name="Ovál 21"/>
          <p:cNvSpPr/>
          <p:nvPr/>
        </p:nvSpPr>
        <p:spPr>
          <a:xfrm>
            <a:off x="227208" y="273845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6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23" name="Ovál 22"/>
          <p:cNvSpPr/>
          <p:nvPr/>
        </p:nvSpPr>
        <p:spPr>
          <a:xfrm>
            <a:off x="3034132" y="2738460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8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24" name="Ovál 23"/>
          <p:cNvSpPr/>
          <p:nvPr/>
        </p:nvSpPr>
        <p:spPr>
          <a:xfrm>
            <a:off x="1655660" y="2738461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7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897370" y="3628667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9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2375756" y="362653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10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522228" y="4953784"/>
            <a:ext cx="3346984" cy="1008112"/>
          </a:xfrm>
          <a:prstGeom prst="roundRect">
            <a:avLst/>
          </a:prstGeom>
          <a:gradFill flip="none" rotWithShape="1">
            <a:gsLst>
              <a:gs pos="0">
                <a:srgbClr val="F797CE">
                  <a:tint val="66000"/>
                  <a:satMod val="160000"/>
                </a:srgbClr>
              </a:gs>
              <a:gs pos="50000">
                <a:srgbClr val="F797CE">
                  <a:tint val="44500"/>
                  <a:satMod val="160000"/>
                </a:srgbClr>
              </a:gs>
              <a:gs pos="100000">
                <a:srgbClr val="F797CE">
                  <a:tint val="23500"/>
                  <a:satMod val="160000"/>
                </a:srgbClr>
              </a:gs>
            </a:gsLst>
            <a:lin ang="2700000" scaled="1"/>
            <a:tileRect/>
          </a:gradFill>
          <a:ln w="9525"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rgbClr val="002060"/>
                </a:solidFill>
              </a:rPr>
              <a:t>patnácti</a:t>
            </a:r>
          </a:p>
        </p:txBody>
      </p:sp>
      <p:sp>
        <p:nvSpPr>
          <p:cNvPr id="29" name="Vývojový diagram: předdefinovaný postup 28"/>
          <p:cNvSpPr/>
          <p:nvPr/>
        </p:nvSpPr>
        <p:spPr>
          <a:xfrm>
            <a:off x="4391978" y="4953784"/>
            <a:ext cx="3840898" cy="1008112"/>
          </a:xfrm>
          <a:prstGeom prst="flowChartPredefinedProcess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</a:rPr>
              <a:t>číslovka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30" name="Šipka doprava 29">
            <a:hlinkClick r:id="" action="ppaction://hlinkshowjump?jump=nextslide"/>
          </p:cNvPr>
          <p:cNvSpPr/>
          <p:nvPr/>
        </p:nvSpPr>
        <p:spPr>
          <a:xfrm>
            <a:off x="7452320" y="4569997"/>
            <a:ext cx="1440160" cy="1800199"/>
          </a:xfrm>
          <a:prstGeom prst="rightArrow">
            <a:avLst/>
          </a:prstGeom>
          <a:blipFill>
            <a:blip r:embed="rId4"/>
            <a:tile tx="0" ty="0" sx="100000" sy="100000" flip="none" algn="tl"/>
          </a:blipFill>
          <a:ln>
            <a:solidFill>
              <a:schemeClr val="tx2">
                <a:lumMod val="7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b="1" dirty="0" smtClean="0">
                <a:solidFill>
                  <a:schemeClr val="accent5">
                    <a:lumMod val="75000"/>
                  </a:schemeClr>
                </a:solidFill>
              </a:rPr>
              <a:t>dál</a:t>
            </a:r>
            <a:endParaRPr lang="cs-CZ" sz="32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897370" y="1725114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>
                <a:solidFill>
                  <a:srgbClr val="C00000"/>
                </a:solidFill>
              </a:rPr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val="492972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6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9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12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15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18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21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24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27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8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30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8.09249E-7 L 0.29566 0.48624 " pathEditMode="relative" rAng="0" ptsTypes="AA">
                                      <p:cBhvr>
                                        <p:cTn id="33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774" y="2430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"/>
                            </p:stCondLst>
                            <p:childTnLst>
                              <p:par>
                                <p:cTn id="3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500"/>
                            </p:stCondLst>
                            <p:childTnLst>
                              <p:par>
                                <p:cTn id="4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000"/>
                            </p:stCondLst>
                            <p:childTnLst>
                              <p:par>
                                <p:cTn id="47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  <p:bldP spid="17" grpId="0" animBg="1"/>
      <p:bldP spid="18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7" grpId="0" animBg="1"/>
      <p:bldP spid="29" grpId="0" animBg="1"/>
      <p:bldP spid="30" grpId="0" animBg="1"/>
      <p:bldP spid="19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4541" y="794859"/>
            <a:ext cx="3818335" cy="3384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6" name="Obdélník 25"/>
          <p:cNvSpPr/>
          <p:nvPr/>
        </p:nvSpPr>
        <p:spPr>
          <a:xfrm>
            <a:off x="6323708" y="18525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3034132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>
                <a:solidFill>
                  <a:srgbClr val="C00000"/>
                </a:solidFill>
              </a:rPr>
              <a:t>3</a:t>
            </a:r>
          </a:p>
        </p:txBody>
      </p:sp>
      <p:sp>
        <p:nvSpPr>
          <p:cNvPr id="5" name="Ovál 4"/>
          <p:cNvSpPr/>
          <p:nvPr/>
        </p:nvSpPr>
        <p:spPr>
          <a:xfrm>
            <a:off x="1655660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2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6" name="Ovál 5">
            <a:hlinkClick r:id="" action="ppaction://hlinkshowjump?jump=nextslide"/>
          </p:cNvPr>
          <p:cNvSpPr/>
          <p:nvPr/>
        </p:nvSpPr>
        <p:spPr>
          <a:xfrm>
            <a:off x="227208" y="837044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>
                <a:solidFill>
                  <a:srgbClr val="C00000"/>
                </a:solidFill>
              </a:rPr>
              <a:t>1</a:t>
            </a:r>
          </a:p>
        </p:txBody>
      </p:sp>
      <p:sp>
        <p:nvSpPr>
          <p:cNvPr id="7" name="Ovál 6"/>
          <p:cNvSpPr/>
          <p:nvPr/>
        </p:nvSpPr>
        <p:spPr>
          <a:xfrm>
            <a:off x="897370" y="172297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4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2375756" y="173016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5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227208" y="273845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6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3034132" y="2738460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8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1655660" y="2738461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7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897370" y="3628667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9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2375756" y="362653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10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522228" y="4953784"/>
            <a:ext cx="3346984" cy="1008112"/>
          </a:xfrm>
          <a:prstGeom prst="roundRect">
            <a:avLst/>
          </a:prstGeom>
          <a:gradFill flip="none" rotWithShape="1">
            <a:gsLst>
              <a:gs pos="0">
                <a:srgbClr val="F797CE">
                  <a:tint val="66000"/>
                  <a:satMod val="160000"/>
                </a:srgbClr>
              </a:gs>
              <a:gs pos="50000">
                <a:srgbClr val="F797CE">
                  <a:tint val="44500"/>
                  <a:satMod val="160000"/>
                </a:srgbClr>
              </a:gs>
              <a:gs pos="100000">
                <a:srgbClr val="F797CE">
                  <a:tint val="23500"/>
                  <a:satMod val="160000"/>
                </a:srgbClr>
              </a:gs>
            </a:gsLst>
            <a:lin ang="2700000" scaled="1"/>
            <a:tileRect/>
          </a:gradFill>
          <a:ln w="9525"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rgbClr val="002060"/>
                </a:solidFill>
              </a:rPr>
              <a:t>hodin</a:t>
            </a:r>
            <a:endParaRPr lang="cs-CZ" sz="54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21026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 advClick="0">
        <p14:ripple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7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7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7" dur="7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2" dur="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7" dur="7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2" dur="7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7" dur="7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2" dur="7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4541" y="794859"/>
            <a:ext cx="3818335" cy="3384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6" name="Obdélník 25"/>
          <p:cNvSpPr/>
          <p:nvPr/>
        </p:nvSpPr>
        <p:spPr>
          <a:xfrm>
            <a:off x="6323708" y="18525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3034132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>
                <a:solidFill>
                  <a:srgbClr val="C00000"/>
                </a:solidFill>
              </a:rPr>
              <a:t>3</a:t>
            </a:r>
          </a:p>
        </p:txBody>
      </p:sp>
      <p:sp>
        <p:nvSpPr>
          <p:cNvPr id="17" name="Ovál 16"/>
          <p:cNvSpPr/>
          <p:nvPr/>
        </p:nvSpPr>
        <p:spPr>
          <a:xfrm>
            <a:off x="1655660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2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897370" y="172297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4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2375756" y="173016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5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>
            <a:off x="227208" y="273845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6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22" name="Ovál 21"/>
          <p:cNvSpPr/>
          <p:nvPr/>
        </p:nvSpPr>
        <p:spPr>
          <a:xfrm>
            <a:off x="3034132" y="2738460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8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23" name="Ovál 22"/>
          <p:cNvSpPr/>
          <p:nvPr/>
        </p:nvSpPr>
        <p:spPr>
          <a:xfrm>
            <a:off x="1655660" y="2738461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7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24" name="Ovál 23"/>
          <p:cNvSpPr/>
          <p:nvPr/>
        </p:nvSpPr>
        <p:spPr>
          <a:xfrm>
            <a:off x="897370" y="3628667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9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2375756" y="362653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 smtClean="0">
                <a:solidFill>
                  <a:srgbClr val="C00000"/>
                </a:solidFill>
              </a:rPr>
              <a:t>10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522228" y="4953784"/>
            <a:ext cx="3346984" cy="1008112"/>
          </a:xfrm>
          <a:prstGeom prst="roundRect">
            <a:avLst/>
          </a:prstGeom>
          <a:gradFill flip="none" rotWithShape="1">
            <a:gsLst>
              <a:gs pos="0">
                <a:srgbClr val="F797CE">
                  <a:tint val="66000"/>
                  <a:satMod val="160000"/>
                </a:srgbClr>
              </a:gs>
              <a:gs pos="50000">
                <a:srgbClr val="F797CE">
                  <a:tint val="44500"/>
                  <a:satMod val="160000"/>
                </a:srgbClr>
              </a:gs>
              <a:gs pos="100000">
                <a:srgbClr val="F797CE">
                  <a:tint val="23500"/>
                  <a:satMod val="160000"/>
                </a:srgbClr>
              </a:gs>
            </a:gsLst>
            <a:lin ang="2700000" scaled="1"/>
            <a:tileRect/>
          </a:gradFill>
          <a:ln w="9525"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rgbClr val="002060"/>
                </a:solidFill>
              </a:rPr>
              <a:t>hodin</a:t>
            </a:r>
          </a:p>
        </p:txBody>
      </p:sp>
      <p:sp>
        <p:nvSpPr>
          <p:cNvPr id="28" name="Vývojový diagram: předdefinovaný postup 27"/>
          <p:cNvSpPr/>
          <p:nvPr/>
        </p:nvSpPr>
        <p:spPr>
          <a:xfrm>
            <a:off x="4391978" y="4953784"/>
            <a:ext cx="3840898" cy="1008112"/>
          </a:xfrm>
          <a:prstGeom prst="flowChartPredefinedProcess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</a:rPr>
              <a:t>podstatné </a:t>
            </a:r>
            <a:r>
              <a:rPr lang="cs-CZ" sz="3600" b="1" dirty="0" smtClean="0">
                <a:solidFill>
                  <a:srgbClr val="C00000"/>
                </a:solidFill>
              </a:rPr>
              <a:t>jméno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29" name="Šipka doprava 28">
            <a:hlinkClick r:id="" action="ppaction://hlinkshowjump?jump=nextslide"/>
          </p:cNvPr>
          <p:cNvSpPr/>
          <p:nvPr/>
        </p:nvSpPr>
        <p:spPr>
          <a:xfrm>
            <a:off x="7452320" y="4569997"/>
            <a:ext cx="1440160" cy="1800199"/>
          </a:xfrm>
          <a:prstGeom prst="rightArrow">
            <a:avLst/>
          </a:prstGeom>
          <a:blipFill>
            <a:blip r:embed="rId4"/>
            <a:tile tx="0" ty="0" sx="100000" sy="100000" flip="none" algn="tl"/>
          </a:blipFill>
          <a:ln>
            <a:solidFill>
              <a:schemeClr val="tx2">
                <a:lumMod val="7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b="1" dirty="0" smtClean="0">
                <a:solidFill>
                  <a:schemeClr val="accent5">
                    <a:lumMod val="75000"/>
                  </a:schemeClr>
                </a:solidFill>
              </a:rPr>
              <a:t>dál</a:t>
            </a:r>
            <a:endParaRPr lang="cs-CZ" sz="32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227208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i="1" dirty="0">
                <a:solidFill>
                  <a:srgbClr val="C00000"/>
                </a:solidFill>
              </a:rPr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val="932661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3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1.04046E-6 L 0.36893 0.61572 " pathEditMode="relative" rAng="0" ptsTypes="AA">
                                      <p:cBhvr>
                                        <p:cTn id="33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438" y="3077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"/>
                            </p:stCondLst>
                            <p:childTnLst>
                              <p:par>
                                <p:cTn id="3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500"/>
                            </p:stCondLst>
                            <p:childTnLst>
                              <p:par>
                                <p:cTn id="41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000"/>
                            </p:stCondLst>
                            <p:childTnLst>
                              <p:par>
                                <p:cTn id="47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16" grpId="0" animBg="1"/>
      <p:bldP spid="17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8" grpId="0" animBg="1"/>
      <p:bldP spid="29" grpId="0" animBg="1"/>
      <p:bldP spid="18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4541" y="794859"/>
            <a:ext cx="3818335" cy="3384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5535" y="2025382"/>
            <a:ext cx="401900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dirty="0" smtClean="0">
                <a:solidFill>
                  <a:srgbClr val="FF0000"/>
                </a:solidFill>
                <a:latin typeface="Franklin Gothic Medium Cond" pitchFamily="34" charset="0"/>
                <a:cs typeface="Angsana New" pitchFamily="18" charset="-34"/>
              </a:rPr>
              <a:t>VÝBORNĚ!</a:t>
            </a:r>
            <a:endParaRPr lang="cs-CZ" sz="7200" dirty="0">
              <a:solidFill>
                <a:srgbClr val="FF0000"/>
              </a:solidFill>
              <a:latin typeface="Franklin Gothic Medium Cond" pitchFamily="34" charset="0"/>
              <a:cs typeface="Angsana New" pitchFamily="18" charset="-34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966268" y="4797152"/>
            <a:ext cx="548605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/>
              <a:t>JSI ŠIKULKA .</a:t>
            </a:r>
            <a:endParaRPr lang="cs-CZ" sz="7200" b="1" dirty="0"/>
          </a:p>
        </p:txBody>
      </p:sp>
    </p:spTree>
    <p:extLst>
      <p:ext uri="{BB962C8B-B14F-4D97-AF65-F5344CB8AC3E}">
        <p14:creationId xmlns:p14="http://schemas.microsoft.com/office/powerpoint/2010/main" val="2685191990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5202" y="898509"/>
            <a:ext cx="881879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Šlo ti to pěkně, </a:t>
            </a:r>
          </a:p>
          <a:p>
            <a:r>
              <a:rPr lang="cs-CZ" sz="48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teď si připrav svůj sešit na český jazyk,</a:t>
            </a:r>
          </a:p>
          <a:p>
            <a:r>
              <a:rPr lang="cs-CZ" sz="48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napiš dnešní datum,</a:t>
            </a:r>
          </a:p>
          <a:p>
            <a:r>
              <a:rPr lang="cs-CZ" sz="48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přepiš do sešitu větný celek a urči u slov slovní druh.</a:t>
            </a:r>
          </a:p>
          <a:p>
            <a:r>
              <a:rPr lang="cs-CZ" sz="48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(nad slovo napiš číslo slov</a:t>
            </a:r>
            <a:r>
              <a:rPr lang="cs-CZ" sz="48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. druhu</a:t>
            </a:r>
            <a:r>
              <a:rPr lang="cs-CZ" sz="48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)</a:t>
            </a:r>
            <a:endParaRPr lang="cs-CZ" sz="48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6607562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755576" y="908719"/>
            <a:ext cx="7632848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solidFill>
                  <a:schemeClr val="accent3">
                    <a:lumMod val="50000"/>
                  </a:schemeClr>
                </a:solidFill>
              </a:rPr>
              <a:t>Moji oblíbenou pohádku Kouzelná flétna promítá kino dnes odpoledne od patnácti hodin.</a:t>
            </a:r>
            <a:endParaRPr lang="cs-CZ" sz="6000" b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19126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91680" y="2348880"/>
            <a:ext cx="5486051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/>
              <a:t>AHOJ ZASE PŘÍŠTĚ…</a:t>
            </a:r>
            <a:endParaRPr lang="cs-CZ" sz="7200" b="1" dirty="0"/>
          </a:p>
        </p:txBody>
      </p:sp>
    </p:spTree>
    <p:extLst>
      <p:ext uri="{BB962C8B-B14F-4D97-AF65-F5344CB8AC3E}">
        <p14:creationId xmlns:p14="http://schemas.microsoft.com/office/powerpoint/2010/main" val="25373503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328</TotalTime>
  <Words>548</Words>
  <Application>Microsoft Office PowerPoint</Application>
  <PresentationFormat>Předvádění na obrazovce (4:3)</PresentationFormat>
  <Paragraphs>348</Paragraphs>
  <Slides>31</Slides>
  <Notes>27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31</vt:i4>
      </vt:variant>
    </vt:vector>
  </HeadingPairs>
  <TitlesOfParts>
    <vt:vector size="32" baseType="lpstr">
      <vt:lpstr>Motiv sady Office</vt:lpstr>
      <vt:lpstr>Prezentace aplikace PowerPoint</vt:lpstr>
      <vt:lpstr>Určujeme slovní druhy.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Učíme se časové údaje na hodinách</dc:title>
  <dc:creator>učitel</dc:creator>
  <cp:lastModifiedBy>Učitel</cp:lastModifiedBy>
  <cp:revision>46</cp:revision>
  <dcterms:created xsi:type="dcterms:W3CDTF">2012-02-02T20:17:27Z</dcterms:created>
  <dcterms:modified xsi:type="dcterms:W3CDTF">2012-08-22T08:43:43Z</dcterms:modified>
</cp:coreProperties>
</file>