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3"/>
  </p:notesMasterIdLst>
  <p:sldIdLst>
    <p:sldId id="290" r:id="rId2"/>
    <p:sldId id="256" r:id="rId3"/>
    <p:sldId id="285" r:id="rId4"/>
    <p:sldId id="258" r:id="rId5"/>
    <p:sldId id="261" r:id="rId6"/>
    <p:sldId id="262" r:id="rId7"/>
    <p:sldId id="274" r:id="rId8"/>
    <p:sldId id="263" r:id="rId9"/>
    <p:sldId id="275" r:id="rId10"/>
    <p:sldId id="264" r:id="rId11"/>
    <p:sldId id="276" r:id="rId12"/>
    <p:sldId id="265" r:id="rId13"/>
    <p:sldId id="277" r:id="rId14"/>
    <p:sldId id="266" r:id="rId15"/>
    <p:sldId id="278" r:id="rId16"/>
    <p:sldId id="267" r:id="rId17"/>
    <p:sldId id="279" r:id="rId18"/>
    <p:sldId id="268" r:id="rId19"/>
    <p:sldId id="280" r:id="rId20"/>
    <p:sldId id="269" r:id="rId21"/>
    <p:sldId id="281" r:id="rId22"/>
    <p:sldId id="270" r:id="rId23"/>
    <p:sldId id="282" r:id="rId24"/>
    <p:sldId id="271" r:id="rId25"/>
    <p:sldId id="283" r:id="rId26"/>
    <p:sldId id="272" r:id="rId27"/>
    <p:sldId id="284" r:id="rId28"/>
    <p:sldId id="273" r:id="rId29"/>
    <p:sldId id="288" r:id="rId30"/>
    <p:sldId id="287" r:id="rId31"/>
    <p:sldId id="289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476672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43329" y="2070522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VY_32_INOVACE_37_CJ</a:t>
            </a:r>
            <a:r>
              <a:rPr lang="cs-CZ" b="1" dirty="0" smtClean="0">
                <a:latin typeface="Calibri" pitchFamily="34" charset="0"/>
              </a:rPr>
              <a:t>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45677150"/>
              </p:ext>
            </p:extLst>
          </p:nvPr>
        </p:nvGraphicFramePr>
        <p:xfrm>
          <a:off x="1489868" y="2564904"/>
          <a:ext cx="6208713" cy="374999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- duben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Tvarosloví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 Slovní druhy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určování slovních druhů u jednotlivých slov daného větného celku. Po správném určení každého slova dochází k odkrývání částí utajeného obrázku (12 slov ve vět. celku).Po odkrytí celého obrázku následuje přepis daného větného celku do sešitu a poté žáci tužkou nadepisují nad slova čísla slov. druhů.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04820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Procvičujeme určování slovních druhů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221088"/>
            <a:ext cx="7772400" cy="9144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Český jazyk  3.ročník</a:t>
            </a:r>
            <a:endParaRPr lang="cs-CZ" sz="4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0417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49141" y="836712"/>
            <a:ext cx="763284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Včera dvanáctého července přivezli do našeho obchodu krásně zralé meruňky </a:t>
            </a: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              a </a:t>
            </a: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melouny.</a:t>
            </a:r>
            <a:endParaRPr lang="cs-CZ" sz="5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1392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91979" y="311943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19" name="Ovál 18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včera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2903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91979" y="311943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včera</a:t>
            </a:r>
          </a:p>
        </p:txBody>
      </p:sp>
      <p:sp>
        <p:nvSpPr>
          <p:cNvPr id="34" name="Vývojový diagram: předdefinovaný postup 33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příslovce</a:t>
            </a:r>
          </a:p>
        </p:txBody>
      </p: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xmlns="" val="2605390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73988E-6 L 0.34913 0.349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48" y="174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107740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9" name="Ovál 18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dvanáctého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6616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8" grpId="0" animBg="1"/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214168" y="83419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9" name="Ovál 18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002060"/>
                </a:solidFill>
              </a:rPr>
              <a:t>dvanáctého</a:t>
            </a:r>
          </a:p>
        </p:txBody>
      </p:sp>
      <p:sp>
        <p:nvSpPr>
          <p:cNvPr id="33" name="Vývojový diagram: předdefinovaný postup 32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číslovka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4" name="Šipka doprava 33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07740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xmlns="" val="1652943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45087E-6 L 0.28368 0.4959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84" y="247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8" grpId="0" animBg="1"/>
      <p:bldP spid="33" grpId="0" animBg="1"/>
      <p:bldP spid="34" grpId="0" animBg="1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6" name="Ovál 15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>
            <a:hlinkClick r:id="" action="ppaction://hlinkshowjump?jump=nextslide"/>
          </p:cNvPr>
          <p:cNvSpPr/>
          <p:nvPr/>
        </p:nvSpPr>
        <p:spPr>
          <a:xfrm>
            <a:off x="407244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8" name="Ovál 17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července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428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21416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července</a:t>
            </a:r>
          </a:p>
        </p:txBody>
      </p:sp>
      <p:sp>
        <p:nvSpPr>
          <p:cNvPr id="32" name="Vývojový diagram: předdefinovaný postup 3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podstatné </a:t>
            </a:r>
            <a:r>
              <a:rPr lang="cs-CZ" sz="3600" dirty="0" smtClean="0">
                <a:solidFill>
                  <a:srgbClr val="C00000"/>
                </a:solidFill>
              </a:rPr>
              <a:t>jméno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596336" y="4569997"/>
            <a:ext cx="1296144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xmlns="" val="3251585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04046E-6 L 0.34913 0.626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48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32" grpId="0" animBg="1"/>
      <p:bldP spid="33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>
            <a:hlinkClick r:id="" action="ppaction://hlinkshowjump?jump=nextslide"/>
          </p:cNvPr>
          <p:cNvSpPr/>
          <p:nvPr/>
        </p:nvSpPr>
        <p:spPr>
          <a:xfrm>
            <a:off x="2555792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8" name="Ovál 17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21416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přivezli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428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9" name="Ovál 18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přivezli</a:t>
            </a:r>
          </a:p>
        </p:txBody>
      </p:sp>
      <p:sp>
        <p:nvSpPr>
          <p:cNvPr id="28" name="Vývojový diagram: předdefinovaný postup 27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sloveso</a:t>
            </a:r>
          </a:p>
        </p:txBody>
      </p:sp>
      <p:sp>
        <p:nvSpPr>
          <p:cNvPr id="32" name="Šipka doprava 31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2555792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xmlns="" val="2529760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6185E-6 L 0.11424 0.49711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12" y="248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8" grpId="0" animBg="1"/>
      <p:bldP spid="32" grpId="0" animBg="1"/>
      <p:bldP spid="3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3" name="Ovál 12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>
            <a:hlinkClick r:id="" action="ppaction://hlinkshowjump?jump=nextslide"/>
          </p:cNvPr>
          <p:cNvSpPr/>
          <p:nvPr/>
        </p:nvSpPr>
        <p:spPr>
          <a:xfrm>
            <a:off x="1835696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16" name="Ovál 15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21416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do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0178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3" name="Ovál 12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210359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do</a:t>
            </a:r>
          </a:p>
        </p:txBody>
      </p:sp>
      <p:sp>
        <p:nvSpPr>
          <p:cNvPr id="23" name="Vývojový diagram: předdefinovaný postup 22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předložka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7" name="Šipka doprava 26">
            <a:hlinkClick r:id="" action="ppaction://hlinkshowjump?jump=nextslide"/>
          </p:cNvPr>
          <p:cNvSpPr/>
          <p:nvPr/>
        </p:nvSpPr>
        <p:spPr>
          <a:xfrm>
            <a:off x="7596336" y="4569997"/>
            <a:ext cx="1296144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835696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xmlns="" val="448133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73988E-6 L 0.19306 0.349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53" y="174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7" grpId="0" animBg="1"/>
      <p:bldP spid="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>
            <a:hlinkClick r:id="" action="ppaction://hlinkshowjump?jump=nextslide"/>
          </p:cNvPr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3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našeho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0442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našeho</a:t>
            </a:r>
          </a:p>
        </p:txBody>
      </p:sp>
      <p:sp>
        <p:nvSpPr>
          <p:cNvPr id="22" name="Vývojový diagram: předdefinovaný postup 2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zájmeno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Šipka doprava 22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3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9954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04046E-6 L 0.04219 0.626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1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3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>
            <a:hlinkClick r:id="" action="ppaction://hlinkshowjump?jump=nextslide"/>
          </p:cNvPr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3" name="Ovál 12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obchodu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2752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0" name="Ovál 9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obchodu</a:t>
            </a:r>
          </a:p>
        </p:txBody>
      </p:sp>
      <p:sp>
        <p:nvSpPr>
          <p:cNvPr id="21" name="Vývojový diagram: předdefinovaný postup 20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podstatné </a:t>
            </a:r>
            <a:r>
              <a:rPr lang="cs-CZ" sz="3600" dirty="0" smtClean="0">
                <a:solidFill>
                  <a:srgbClr val="C00000"/>
                </a:solidFill>
              </a:rPr>
              <a:t>jméno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7596336" y="4569997"/>
            <a:ext cx="1296144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xmlns="" val="146110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04046E-6 L 0.34913 0.626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48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9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Ovál 9">
            <a:hlinkClick r:id="" action="ppaction://hlinkshowjump?jump=nextslide"/>
          </p:cNvPr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11" name="Ovál 10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5" name="Ovál 14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krásně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6146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4" name="Ovál 13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krásně</a:t>
            </a:r>
          </a:p>
        </p:txBody>
      </p:sp>
      <p:sp>
        <p:nvSpPr>
          <p:cNvPr id="19" name="Vývojový diagram: předdefinovaný postup 18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příslovce</a:t>
            </a: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xmlns="" val="3682409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73988E-6 L 0.34913 0.349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48" y="174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9" name="Ovál 8">
            <a:hlinkClick r:id="" action="ppaction://hlinkshowjump?jump=nextslide"/>
          </p:cNvPr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0" name="Ovál 9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zralé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764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9" name="Ovál 8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zralé</a:t>
            </a:r>
          </a:p>
        </p:txBody>
      </p:sp>
      <p:sp>
        <p:nvSpPr>
          <p:cNvPr id="18" name="Vývojový diagram: předdefinovaný postup 17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přídavné </a:t>
            </a:r>
            <a:r>
              <a:rPr lang="cs-CZ" sz="3600" dirty="0" smtClean="0">
                <a:solidFill>
                  <a:srgbClr val="C00000"/>
                </a:solidFill>
              </a:rPr>
              <a:t>jméno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xmlns="" val="1951594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04046E-6 L 0.19306 0.626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53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1416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8" name="Ovál 7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9" name="Ovál 8">
            <a:hlinkClick r:id="" action="ppaction://hlinkshowjump?jump=nextslide"/>
          </p:cNvPr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meruňky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1625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7" name="Ovál 6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meruňky</a:t>
            </a:r>
          </a:p>
        </p:txBody>
      </p:sp>
      <p:sp>
        <p:nvSpPr>
          <p:cNvPr id="17" name="Vývojový diagram: předdefinovaný postup 16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podstatné </a:t>
            </a:r>
            <a:r>
              <a:rPr lang="cs-CZ" sz="3600" dirty="0" smtClean="0">
                <a:solidFill>
                  <a:srgbClr val="C00000"/>
                </a:solidFill>
              </a:rPr>
              <a:t>jméno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7596336" y="4569997"/>
            <a:ext cx="1296144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062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xmlns="" val="2053131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04046E-6 L 0.34931 0.6157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65" y="30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a</a:t>
            </a:r>
            <a:endParaRPr lang="cs-CZ" sz="4800" dirty="0">
              <a:solidFill>
                <a:srgbClr val="002060"/>
              </a:solidFill>
            </a:endParaRPr>
          </a:p>
        </p:txBody>
      </p:sp>
      <p:sp>
        <p:nvSpPr>
          <p:cNvPr id="16" name="Ovál 15">
            <a:hlinkClick r:id="" action="ppaction://hlinkshowjump?jump=nextslide"/>
          </p:cNvPr>
          <p:cNvSpPr/>
          <p:nvPr/>
        </p:nvSpPr>
        <p:spPr>
          <a:xfrm>
            <a:off x="3214168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17" name="Ovál 16"/>
          <p:cNvSpPr/>
          <p:nvPr/>
        </p:nvSpPr>
        <p:spPr>
          <a:xfrm>
            <a:off x="3214168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xmlns="" val="3144225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a</a:t>
            </a:r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spojka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9" name="Ovál 18"/>
          <p:cNvSpPr/>
          <p:nvPr/>
        </p:nvSpPr>
        <p:spPr>
          <a:xfrm>
            <a:off x="3214168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297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73988E-6 L 0.04219 0.349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1" y="174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6" name="Ovál 5">
            <a:hlinkClick r:id="" action="ppaction://hlinkshowjump?jump=nextslide"/>
          </p:cNvPr>
          <p:cNvSpPr/>
          <p:nvPr/>
        </p:nvSpPr>
        <p:spPr>
          <a:xfrm>
            <a:off x="407244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melouny</a:t>
            </a:r>
            <a:endParaRPr lang="cs-CZ" sz="4800" dirty="0">
              <a:solidFill>
                <a:srgbClr val="00206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21416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6" name="Ovál 15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2102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35696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2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077406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4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55792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5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07244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6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835696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7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77406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9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555792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10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2060"/>
                </a:solidFill>
              </a:rPr>
              <a:t>melouny</a:t>
            </a:r>
          </a:p>
        </p:txBody>
      </p:sp>
      <p:sp>
        <p:nvSpPr>
          <p:cNvPr id="14" name="Vývojový diagram: předdefinovaný postup 13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podstatné </a:t>
            </a:r>
            <a:r>
              <a:rPr lang="cs-CZ" sz="3600" dirty="0" smtClean="0">
                <a:solidFill>
                  <a:srgbClr val="C00000"/>
                </a:solidFill>
              </a:rPr>
              <a:t>jméno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5" name="Šipka doprava 14">
            <a:hlinkClick r:id="" action="ppaction://hlinkshowjump?jump=nextslide"/>
          </p:cNvPr>
          <p:cNvSpPr/>
          <p:nvPr/>
        </p:nvSpPr>
        <p:spPr>
          <a:xfrm>
            <a:off x="7596336" y="4572434"/>
            <a:ext cx="1268988" cy="1800199"/>
          </a:xfrm>
          <a:prstGeom prst="rightArrow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07244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321416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8" name="Ovál 17"/>
          <p:cNvSpPr/>
          <p:nvPr/>
        </p:nvSpPr>
        <p:spPr>
          <a:xfrm>
            <a:off x="3214168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C00000"/>
                </a:solidFill>
              </a:rPr>
              <a:t>8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2661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04046E-6 L 0.34913 0.6157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48" y="30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969" y="745030"/>
            <a:ext cx="379947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2060848"/>
            <a:ext cx="43924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  <a:latin typeface="Franklin Gothic Medium Cond" pitchFamily="34" charset="0"/>
                <a:cs typeface="Angsana New" pitchFamily="18" charset="-34"/>
              </a:rPr>
              <a:t>ŠIKULKA!</a:t>
            </a:r>
            <a:endParaRPr lang="cs-CZ" sz="7200" dirty="0">
              <a:solidFill>
                <a:srgbClr val="FF0000"/>
              </a:solidFill>
              <a:latin typeface="Franklin Gothic Medium Cond" pitchFamily="34" charset="0"/>
              <a:cs typeface="Angsana New" pitchFamily="18" charset="-34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941168"/>
            <a:ext cx="82089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UMÍŠ TO CELKEM DOBŘE.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268519199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2738" y="692696"/>
            <a:ext cx="853244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Šlo ti to výtečně, 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teď si připrav svůj sešit na český jazyk,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dnešní datum,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přepiš do sešitu větný celek a urči u slov slovní druh.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(nad slovo napiš číslo </a:t>
            </a:r>
            <a:r>
              <a:rPr lang="cs-CZ" sz="3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slov.druhu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41270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49141" y="836712"/>
            <a:ext cx="763284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Včera dvanáctého července přivezli do našeho obchodu krásně zralé meruňky </a:t>
            </a: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              a </a:t>
            </a: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melouny.</a:t>
            </a:r>
            <a:endParaRPr lang="cs-CZ" sz="5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8754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075920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NASHLEDANOU </a:t>
            </a:r>
          </a:p>
          <a:p>
            <a:r>
              <a:rPr lang="cs-CZ" sz="7200" b="1" dirty="0" smtClean="0"/>
              <a:t>     PŘÍŠTĚ…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xmlns="" val="2472765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268</TotalTime>
  <Words>545</Words>
  <Application>Microsoft Office PowerPoint</Application>
  <PresentationFormat>Předvádění na obrazovce (4:3)</PresentationFormat>
  <Paragraphs>349</Paragraphs>
  <Slides>31</Slides>
  <Notes>27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Aspekt</vt:lpstr>
      <vt:lpstr>Snímek 1</vt:lpstr>
      <vt:lpstr>Procvičujeme určování slovních druhů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Dum</cp:lastModifiedBy>
  <cp:revision>37</cp:revision>
  <dcterms:created xsi:type="dcterms:W3CDTF">2012-02-02T20:17:27Z</dcterms:created>
  <dcterms:modified xsi:type="dcterms:W3CDTF">2012-08-22T09:00:45Z</dcterms:modified>
</cp:coreProperties>
</file>