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3"/>
  </p:notesMasterIdLst>
  <p:sldIdLst>
    <p:sldId id="289" r:id="rId2"/>
    <p:sldId id="256" r:id="rId3"/>
    <p:sldId id="285" r:id="rId4"/>
    <p:sldId id="258" r:id="rId5"/>
    <p:sldId id="261" r:id="rId6"/>
    <p:sldId id="262" r:id="rId7"/>
    <p:sldId id="274" r:id="rId8"/>
    <p:sldId id="263" r:id="rId9"/>
    <p:sldId id="275" r:id="rId10"/>
    <p:sldId id="264" r:id="rId11"/>
    <p:sldId id="276" r:id="rId12"/>
    <p:sldId id="265" r:id="rId13"/>
    <p:sldId id="277" r:id="rId14"/>
    <p:sldId id="266" r:id="rId15"/>
    <p:sldId id="278" r:id="rId16"/>
    <p:sldId id="267" r:id="rId17"/>
    <p:sldId id="279" r:id="rId18"/>
    <p:sldId id="268" r:id="rId19"/>
    <p:sldId id="280" r:id="rId20"/>
    <p:sldId id="269" r:id="rId21"/>
    <p:sldId id="281" r:id="rId22"/>
    <p:sldId id="270" r:id="rId23"/>
    <p:sldId id="282" r:id="rId24"/>
    <p:sldId id="271" r:id="rId25"/>
    <p:sldId id="283" r:id="rId26"/>
    <p:sldId id="272" r:id="rId27"/>
    <p:sldId id="284" r:id="rId28"/>
    <p:sldId id="273" r:id="rId29"/>
    <p:sldId id="288" r:id="rId30"/>
    <p:sldId id="28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VY_32_INOVACE_39_CJ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420952"/>
              </p:ext>
            </p:extLst>
          </p:nvPr>
        </p:nvGraphicFramePr>
        <p:xfrm>
          <a:off x="1476375" y="2924175"/>
          <a:ext cx="6208713" cy="374999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- duben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Tvarosloví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 Slovní druhy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určování slovních druhů u jednotlivých slov daného větného celku. Po správném určení každého slova dochází k odkrývání částí utajeného obrázku (12 slov ve vět. celku).Po odkrytí celého obrázku následuje přepis daného větného celku do sešitu a poté žáci tužkou nadepisují nad slova čísla slov. druhů.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48201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30161" y="4077072"/>
            <a:ext cx="1981200" cy="182880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Český  jazyk 3</a:t>
            </a:r>
            <a:r>
              <a:rPr lang="cs-CZ" sz="4400" b="1" dirty="0" smtClean="0">
                <a:solidFill>
                  <a:schemeClr val="tx2"/>
                </a:solidFill>
              </a:rPr>
              <a:t>. roč</a:t>
            </a:r>
            <a:r>
              <a:rPr lang="cs-CZ" sz="4400" b="1" dirty="0" smtClean="0">
                <a:solidFill>
                  <a:schemeClr val="tx2"/>
                </a:solidFill>
              </a:rPr>
              <a:t>.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68760"/>
            <a:ext cx="5832648" cy="3384376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Procvičujeme určování slovních druhů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28881" y="1340768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Evička šla včera na houby, našla devět pravých hřibů a šest</a:t>
            </a:r>
          </a:p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kozáků.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14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034132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9" name="Ovál 1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Evička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90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>
        <p:randomBar dir="vert"/>
      </p:transition>
    </mc:Choice>
    <mc:Fallback xmlns="">
      <p:transition spd="slow" advClick="0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91979" y="311943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Evička</a:t>
            </a:r>
          </a:p>
        </p:txBody>
      </p:sp>
      <p:sp>
        <p:nvSpPr>
          <p:cNvPr id="34" name="Vývojový diagram: předdefinovaný postup 3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</a:t>
            </a:r>
            <a:r>
              <a:rPr lang="cs-CZ" sz="3600" b="1" dirty="0" smtClean="0">
                <a:solidFill>
                  <a:srgbClr val="C00000"/>
                </a:solidFill>
              </a:rPr>
              <a:t>odstatné 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60539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36893 0.6157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9" name="Ovál 1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šla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61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263542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šla</a:t>
            </a:r>
          </a:p>
        </p:txBody>
      </p:sp>
      <p:sp>
        <p:nvSpPr>
          <p:cNvPr id="32" name="Vývojový diagram: předdefinovaný postup 3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sloveso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65294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6185E-6 L 0.13386 0.486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24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>
            <a:hlinkClick r:id="" action="ppaction://hlinkshowjump?jump=nextslide"/>
          </p:cNvPr>
          <p:cNvSpPr/>
          <p:nvPr/>
        </p:nvSpPr>
        <p:spPr>
          <a:xfrm>
            <a:off x="227208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19" name="Ovál 1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včera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91979" y="581361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7" name="Ovál 1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včera</a:t>
            </a:r>
          </a:p>
        </p:txBody>
      </p:sp>
      <p:sp>
        <p:nvSpPr>
          <p:cNvPr id="32" name="Vývojový diagram: předdefinovaný postup 3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příslovce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3" name="Šipka doprava 3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585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73988E-6 L 0.36893 0.3387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16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>
            <a:hlinkClick r:id="" action="ppaction://hlinkshowjump?jump=nextslide"/>
          </p:cNvPr>
          <p:cNvSpPr/>
          <p:nvPr/>
        </p:nvSpPr>
        <p:spPr>
          <a:xfrm>
            <a:off x="1655660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18" name="Ovál 1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3" name="Ovál 2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na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23709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na</a:t>
            </a:r>
          </a:p>
        </p:txBody>
      </p:sp>
      <p:sp>
        <p:nvSpPr>
          <p:cNvPr id="28" name="Vývojový diagram: předdefinovaný postup 2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předložka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2" name="Šipka doprava 31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1655660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252976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73988E-6 L 0.21268 0.3491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174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8" grpId="0" animBg="1"/>
      <p:bldP spid="32" grpId="0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99834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>
            <a:hlinkClick r:id="" action="ppaction://hlinkshowjump?jump=nextslide"/>
          </p:cNvPr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6" name="Ovál 15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houby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178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23709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34132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houby</a:t>
            </a:r>
          </a:p>
        </p:txBody>
      </p:sp>
      <p:sp>
        <p:nvSpPr>
          <p:cNvPr id="23" name="Vývojový diagram: předdefinovaný postup 22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podstatné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3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36893 0.6261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7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>
            <a:hlinkClick r:id="" action="ppaction://hlinkshowjump?jump=nextslide"/>
          </p:cNvPr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našla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44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57843" y="18503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1" name="Ovál 10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našla</a:t>
            </a:r>
          </a:p>
        </p:txBody>
      </p:sp>
      <p:sp>
        <p:nvSpPr>
          <p:cNvPr id="22" name="Vývojový diagram: předdefinovaný postup 21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sloveso</a:t>
            </a:r>
          </a:p>
        </p:txBody>
      </p:sp>
      <p:sp>
        <p:nvSpPr>
          <p:cNvPr id="23" name="Šipka doprava 22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375756" y="172297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97995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6185E-6 L 0.13386 0.4971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24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>
            <a:hlinkClick r:id="" action="ppaction://hlinkshowjump?jump=nextslide"/>
          </p:cNvPr>
          <p:cNvSpPr/>
          <p:nvPr/>
        </p:nvSpPr>
        <p:spPr>
          <a:xfrm>
            <a:off x="897370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3" name="Ovál 12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devět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75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63543" y="58349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devět</a:t>
            </a:r>
          </a:p>
        </p:txBody>
      </p:sp>
      <p:sp>
        <p:nvSpPr>
          <p:cNvPr id="21" name="Vývojový diagram: předdefinovaný postup 20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číslovka</a:t>
            </a: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97370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4611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5087E-6 L 0.29566 0.4959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74" y="24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0" name="Ovál 9">
            <a:hlinkClick r:id="" action="ppaction://hlinkshowjump?jump=nextslide"/>
          </p:cNvPr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pravých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14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391978" y="1850396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9" name="Ovál 8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0" name="Ovál 9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pravých</a:t>
            </a:r>
          </a:p>
        </p:txBody>
      </p:sp>
      <p:sp>
        <p:nvSpPr>
          <p:cNvPr id="19" name="Vývojový diagram: předdefinovaný postup 18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přídavné 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68240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21268 0.6261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8" name="Ovál 7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9" name="Ovál 8">
            <a:hlinkClick r:id="" action="ppaction://hlinkshowjump?jump=nextslide"/>
          </p:cNvPr>
          <p:cNvSpPr/>
          <p:nvPr/>
        </p:nvSpPr>
        <p:spPr>
          <a:xfrm>
            <a:off x="227208" y="83491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10" name="Ovál 9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hřibů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76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44" y="31194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8" name="Ovál 7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hřibů</a:t>
            </a:r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podstatné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5159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36893 0.6157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0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8" name="Ovál 7">
            <a:hlinkClick r:id="" action="ppaction://hlinkshowjump?jump=nextslide"/>
          </p:cNvPr>
          <p:cNvSpPr/>
          <p:nvPr/>
        </p:nvSpPr>
        <p:spPr>
          <a:xfrm>
            <a:off x="3034132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9" name="Ovál 8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a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625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5357844" y="58136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3" name="Ovál 12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a</a:t>
            </a:r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spojka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034132" y="2738458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05313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73988E-6 L 0.06198 0.3387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0" y="16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7" name="Ovál 6">
            <a:hlinkClick r:id="" action="ppaction://hlinkshowjump?jump=nextslide"/>
          </p:cNvPr>
          <p:cNvSpPr/>
          <p:nvPr/>
        </p:nvSpPr>
        <p:spPr>
          <a:xfrm>
            <a:off x="897370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8" name="Ovál 7"/>
          <p:cNvSpPr/>
          <p:nvPr/>
        </p:nvSpPr>
        <p:spPr>
          <a:xfrm>
            <a:off x="3034132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9" name="Ovál 8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šest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22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63543" y="3121565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6" name="Ovál 5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034132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8" name="Ovál 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šest</a:t>
            </a:r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číslovka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897370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929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45087E-6 L 0.29566 0.4959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74" y="24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5" name="Ovál 4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6" name="Ovál 5">
            <a:hlinkClick r:id="" action="ppaction://hlinkshowjump?jump=nextslide"/>
          </p:cNvPr>
          <p:cNvSpPr/>
          <p:nvPr/>
        </p:nvSpPr>
        <p:spPr>
          <a:xfrm>
            <a:off x="227208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kozáků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10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EAD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6323708" y="1852530"/>
            <a:ext cx="965865" cy="126903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034132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5" name="Ovál 4"/>
          <p:cNvSpPr/>
          <p:nvPr/>
        </p:nvSpPr>
        <p:spPr>
          <a:xfrm>
            <a:off x="1655660" y="837045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2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897370" y="172297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4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375756" y="173016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5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27208" y="2738459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6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034132" y="2738460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8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655660" y="2738461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7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97370" y="3628667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9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375756" y="3626532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C00000"/>
                </a:solidFill>
              </a:rPr>
              <a:t>10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22228" y="4953784"/>
            <a:ext cx="3346984" cy="1008112"/>
          </a:xfrm>
          <a:prstGeom prst="roundRect">
            <a:avLst/>
          </a:prstGeom>
          <a:gradFill flip="none" rotWithShape="1">
            <a:gsLst>
              <a:gs pos="0">
                <a:srgbClr val="F797CE">
                  <a:tint val="66000"/>
                  <a:satMod val="160000"/>
                </a:srgbClr>
              </a:gs>
              <a:gs pos="50000">
                <a:srgbClr val="F797CE">
                  <a:tint val="44500"/>
                  <a:satMod val="160000"/>
                </a:srgbClr>
              </a:gs>
              <a:gs pos="100000">
                <a:srgbClr val="F797CE">
                  <a:tint val="23500"/>
                  <a:satMod val="160000"/>
                </a:srgbClr>
              </a:gs>
            </a:gsLst>
            <a:lin ang="2700000" scaled="1"/>
            <a:tileRect/>
          </a:gradFill>
          <a:ln w="9525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002060"/>
                </a:solidFill>
              </a:rPr>
              <a:t>kozáků</a:t>
            </a:r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4391978" y="4953784"/>
            <a:ext cx="3840898" cy="1008112"/>
          </a:xfrm>
          <a:prstGeom prst="flowChartPredefinedProcess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</a:rPr>
              <a:t>podstatné </a:t>
            </a:r>
            <a:r>
              <a:rPr lang="cs-CZ" sz="3600" b="1" dirty="0" smtClean="0">
                <a:solidFill>
                  <a:srgbClr val="C00000"/>
                </a:solidFill>
              </a:rPr>
              <a:t>jméno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7452320" y="4569997"/>
            <a:ext cx="1440160" cy="1800199"/>
          </a:xfrm>
          <a:prstGeom prst="rightArrow">
            <a:avLst/>
          </a:prstGeom>
          <a:blipFill>
            <a:blip r:embed="rId4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dál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27208" y="837044"/>
            <a:ext cx="1080120" cy="761933"/>
          </a:xfrm>
          <a:prstGeom prst="ellipse">
            <a:avLst/>
          </a:prstGeom>
          <a:solidFill>
            <a:srgbClr val="FFFF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93266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04046E-6 L 0.36893 0.6261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31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"/>
                            </p:stCondLst>
                            <p:childTnLst>
                              <p:par>
                                <p:cTn id="57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029" y="813970"/>
            <a:ext cx="380977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5" y="1484784"/>
            <a:ext cx="40190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  <a:latin typeface="Franklin Gothic Medium Cond" pitchFamily="34" charset="0"/>
                <a:cs typeface="Angsana New" pitchFamily="18" charset="-34"/>
              </a:rPr>
              <a:t>Jsi</a:t>
            </a:r>
          </a:p>
          <a:p>
            <a:pPr algn="ctr"/>
            <a:r>
              <a:rPr lang="cs-CZ" sz="7200" dirty="0" smtClean="0">
                <a:solidFill>
                  <a:srgbClr val="FF0000"/>
                </a:solidFill>
                <a:latin typeface="Franklin Gothic Medium Cond" pitchFamily="34" charset="0"/>
                <a:cs typeface="Angsana New" pitchFamily="18" charset="-34"/>
              </a:rPr>
              <a:t>  borec !</a:t>
            </a:r>
            <a:endParaRPr lang="cs-CZ" sz="7200" dirty="0">
              <a:solidFill>
                <a:srgbClr val="FF0000"/>
              </a:solidFill>
              <a:latin typeface="Franklin Gothic Medium Cond" pitchFamily="34" charset="0"/>
              <a:cs typeface="Angsana New" pitchFamily="18" charset="-34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922876"/>
            <a:ext cx="721233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atin typeface="Calisto MT" pitchFamily="18" charset="0"/>
              </a:rPr>
              <a:t>To se ti povedlo.</a:t>
            </a:r>
            <a:endParaRPr lang="cs-CZ" sz="6600" b="1" dirty="0">
              <a:latin typeface="Calisto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19199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2738" y="836712"/>
            <a:ext cx="853244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Šlo ti to výtečně, </a:t>
            </a: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teď si připrav svůj sešit na český jazyk,</a:t>
            </a: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napiš dnešní datum,</a:t>
            </a: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přepiš do sešitu větný celek a urči u slov slovní druh.</a:t>
            </a:r>
          </a:p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(nad slovo napiš číslo slov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. druhu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795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28881" y="1340768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Evička šla včera na houby, našla devět pravých hřibů a šest</a:t>
            </a:r>
          </a:p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</a:rPr>
              <a:t>kozáků.</a:t>
            </a:r>
            <a:endParaRPr lang="cs-CZ" sz="6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7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700252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Ahoj zase někdy…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7503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239</TotalTime>
  <Words>554</Words>
  <Application>Microsoft Office PowerPoint</Application>
  <PresentationFormat>Předvádění na obrazovce (4:3)</PresentationFormat>
  <Paragraphs>351</Paragraphs>
  <Slides>31</Slides>
  <Notes>27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Mřížka</vt:lpstr>
      <vt:lpstr>Prezentace aplikace PowerPoint</vt:lpstr>
      <vt:lpstr>Procvičujeme určování slovních druhů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37</cp:revision>
  <dcterms:created xsi:type="dcterms:W3CDTF">2012-02-02T20:17:27Z</dcterms:created>
  <dcterms:modified xsi:type="dcterms:W3CDTF">2012-08-22T08:47:14Z</dcterms:modified>
</cp:coreProperties>
</file>