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24"/>
  </p:notesMasterIdLst>
  <p:sldIdLst>
    <p:sldId id="279" r:id="rId2"/>
    <p:sldId id="256" r:id="rId3"/>
    <p:sldId id="269" r:id="rId4"/>
    <p:sldId id="260" r:id="rId5"/>
    <p:sldId id="261" r:id="rId6"/>
    <p:sldId id="270" r:id="rId7"/>
    <p:sldId id="263" r:id="rId8"/>
    <p:sldId id="271" r:id="rId9"/>
    <p:sldId id="262" r:id="rId10"/>
    <p:sldId id="272" r:id="rId11"/>
    <p:sldId id="264" r:id="rId12"/>
    <p:sldId id="273" r:id="rId13"/>
    <p:sldId id="265" r:id="rId14"/>
    <p:sldId id="274" r:id="rId15"/>
    <p:sldId id="267" r:id="rId16"/>
    <p:sldId id="275" r:id="rId17"/>
    <p:sldId id="268" r:id="rId18"/>
    <p:sldId id="276" r:id="rId19"/>
    <p:sldId id="266" r:id="rId20"/>
    <p:sldId id="277" r:id="rId21"/>
    <p:sldId id="257" r:id="rId22"/>
    <p:sldId id="259" r:id="rId2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9F95D"/>
    <a:srgbClr val="90E48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8" d="100"/>
          <a:sy n="48" d="100"/>
        </p:scale>
        <p:origin x="-1238" y="-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DF96F9A-0B84-4776-93B3-F7904A838974}" type="datetimeFigureOut">
              <a:rPr lang="cs-CZ" smtClean="0"/>
              <a:t>14.8.2012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A0FA993-973C-4BA2-A8CC-EADC27DB94A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406918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0FA993-973C-4BA2-A8CC-EADC27DB94AB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358881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aoblený obdélník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Zaoblený obdélník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Nadpis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0" name="Podnadpis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5EC1D4A-A796-47C3-A63E-CE236FB377E2}" type="datetimeFigureOut">
              <a:rPr lang="cs-CZ" smtClean="0"/>
              <a:t>14.8.2012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1" name="Zástupný symbol pro číslo snímku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5EC1D4A-A796-47C3-A63E-CE236FB377E2}" type="datetimeFigureOut">
              <a:rPr lang="cs-CZ" smtClean="0"/>
              <a:t>14.8.2012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Zaoblený obdélník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Zaoblený obdélník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5EC1D4A-A796-47C3-A63E-CE236FB377E2}" type="datetimeFigureOut">
              <a:rPr lang="cs-CZ" smtClean="0"/>
              <a:t>14.8.2012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5EC1D4A-A796-47C3-A63E-CE236FB377E2}" type="datetimeFigureOut">
              <a:rPr lang="cs-CZ" smtClean="0"/>
              <a:t>14.8.2012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5EC1D4A-A796-47C3-A63E-CE236FB377E2}" type="datetimeFigureOut">
              <a:rPr lang="cs-CZ" smtClean="0"/>
              <a:t>14.8.2012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5EC1D4A-A796-47C3-A63E-CE236FB377E2}" type="datetimeFigureOut">
              <a:rPr lang="cs-CZ" smtClean="0"/>
              <a:t>14.8.2012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aoblený obdélník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5EC1D4A-A796-47C3-A63E-CE236FB377E2}" type="datetimeFigureOut">
              <a:rPr lang="cs-CZ" smtClean="0"/>
              <a:t>14.8.2012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5EC1D4A-A796-47C3-A63E-CE236FB377E2}" type="datetimeFigureOut">
              <a:rPr lang="cs-CZ" smtClean="0"/>
              <a:t>14.8.2012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aoblený obdélník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Obdélník s jedním zakulaceným rohem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5EC1D4A-A796-47C3-A63E-CE236FB377E2}" type="datetimeFigureOut">
              <a:rPr lang="cs-CZ" smtClean="0"/>
              <a:t>14.8.2012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Kliknutím na ikonu přidáte obrázek.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5EC1D4A-A796-47C3-A63E-CE236FB377E2}" type="datetimeFigureOut">
              <a:rPr lang="cs-CZ" smtClean="0"/>
              <a:t>14.8.2012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5EC1D4A-A796-47C3-A63E-CE236FB377E2}" type="datetimeFigureOut">
              <a:rPr lang="cs-CZ" smtClean="0"/>
              <a:t>14.8.2012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aoblený obdélník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Zaoblený obdélník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Zástupný symbol pro nadpis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95EC1D4A-A796-47C3-A63E-CE236FB377E2}" type="datetimeFigureOut">
              <a:rPr lang="cs-CZ" smtClean="0"/>
              <a:t>14.8.2012</a:t>
            </a:fld>
            <a:endParaRPr lang="cs-CZ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71550" y="476672"/>
            <a:ext cx="7245350" cy="177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ovéPole 6"/>
          <p:cNvSpPr txBox="1">
            <a:spLocks noChangeArrowheads="1"/>
          </p:cNvSpPr>
          <p:nvPr/>
        </p:nvSpPr>
        <p:spPr bwMode="auto">
          <a:xfrm>
            <a:off x="568756" y="2158030"/>
            <a:ext cx="8208963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b="1" dirty="0" smtClean="0">
                <a:latin typeface="Calibri" pitchFamily="34" charset="0"/>
              </a:rPr>
              <a:t>VY_32_INOVACE_42_PRV_ </a:t>
            </a:r>
            <a:r>
              <a:rPr lang="cs-CZ" b="1" dirty="0">
                <a:latin typeface="Calibri" pitchFamily="34" charset="0"/>
              </a:rPr>
              <a:t>3</a:t>
            </a:r>
          </a:p>
        </p:txBody>
      </p:sp>
      <p:graphicFrame>
        <p:nvGraphicFramePr>
          <p:cNvPr id="13348" name="Group 3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80952135"/>
              </p:ext>
            </p:extLst>
          </p:nvPr>
        </p:nvGraphicFramePr>
        <p:xfrm>
          <a:off x="1331640" y="2658063"/>
          <a:ext cx="6696744" cy="3603372"/>
        </p:xfrm>
        <a:graphic>
          <a:graphicData uri="http://schemas.openxmlformats.org/drawingml/2006/table">
            <a:tbl>
              <a:tblPr/>
              <a:tblGrid>
                <a:gridCol w="2139950"/>
                <a:gridCol w="4556794"/>
              </a:tblGrid>
              <a:tr h="457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Lucida Sans Unicode" pitchFamily="34" charset="0"/>
                          <a:cs typeface="Arial" charset="0"/>
                        </a:rPr>
                        <a:t>1) Jméno autora výukového materiálu (VM), škola: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Miroslava Červená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Lucida Sans Unicode" pitchFamily="34" charset="0"/>
                          <a:cs typeface="Arial" charset="0"/>
                        </a:rPr>
                        <a:t>Základní škola a mateřská škola </a:t>
                      </a:r>
                      <a:r>
                        <a:rPr kumimoji="0" 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Lucida Sans Unicode" pitchFamily="34" charset="0"/>
                          <a:cs typeface="Arial" charset="0"/>
                        </a:rPr>
                        <a:t>Skalsko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Lucida Sans Unicode" pitchFamily="34" charset="0"/>
                          <a:cs typeface="Arial" charset="0"/>
                        </a:rPr>
                        <a:t>,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Lucida Sans Unicode" pitchFamily="34" charset="0"/>
                          <a:cs typeface="Arial" charset="0"/>
                        </a:rPr>
                        <a:t>okres Mladá Boleslav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Lucida Sans Unicode" pitchFamily="34" charset="0"/>
                          <a:cs typeface="Arial" charset="0"/>
                        </a:rPr>
                        <a:t>2) Období vzniku VM: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Září 2011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Lucida Sans Unicode" pitchFamily="34" charset="0"/>
                          <a:cs typeface="Arial" charset="0"/>
                        </a:rPr>
                        <a:t>3) Využití VM v ročníku ZŠ: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2. a  3.ročník ZŠ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77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Lucida Sans Unicode" pitchFamily="34" charset="0"/>
                          <a:cs typeface="Arial" charset="0"/>
                        </a:rPr>
                        <a:t>4) Vzdělávací oblast: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Člověk a jeho svět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762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Lucida Sans Unicode" pitchFamily="34" charset="0"/>
                          <a:cs typeface="Arial" charset="0"/>
                        </a:rPr>
                        <a:t>    Vzdělávací obor: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Prvouka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762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Lucida Sans Unicode" pitchFamily="34" charset="0"/>
                          <a:cs typeface="Arial" charset="0"/>
                        </a:rPr>
                        <a:t>    </a:t>
                      </a:r>
                      <a:r>
                        <a:rPr kumimoji="0" 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Lucida Sans Unicode" pitchFamily="34" charset="0"/>
                          <a:cs typeface="Arial" charset="0"/>
                        </a:rPr>
                        <a:t>Tématický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Lucida Sans Unicode" pitchFamily="34" charset="0"/>
                          <a:cs typeface="Arial" charset="0"/>
                        </a:rPr>
                        <a:t> okruh: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Dopravní výchova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762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Lucida Sans Unicode" pitchFamily="34" charset="0"/>
                          <a:cs typeface="Arial" charset="0"/>
                        </a:rPr>
                        <a:t>    Téma: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Dopravní značky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Lucida Sans Unicode" pitchFamily="34" charset="0"/>
                          <a:cs typeface="Arial" charset="0"/>
                        </a:rPr>
                        <a:t>5) Metodický list, anotace: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Procvičování rozpoznávání dopravních značek a následné označení správného názvu dané dopravní značky., po správném určení názvu značky se postupně odkrývá utajený obrázek.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Lucida Sans Unicode" pitchFamily="34" charset="0"/>
                          <a:cs typeface="Arial" charset="0"/>
                        </a:rPr>
                        <a:t>6) Zdroje: obrázků, hudby…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Obrázky</a:t>
                      </a:r>
                      <a:r>
                        <a:rPr lang="cs-CZ" sz="1200" kern="1200" baseline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 dopravních značek  skenovány ze souboru </a:t>
                      </a:r>
                      <a:r>
                        <a:rPr lang="cs-CZ" sz="1200" kern="1200" baseline="0" dirty="0" err="1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dopr.značek</a:t>
                      </a:r>
                      <a:r>
                        <a:rPr lang="cs-CZ" sz="1200" kern="1200" baseline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 vdal </a:t>
                      </a:r>
                      <a:r>
                        <a:rPr lang="cs-CZ" sz="1200" kern="1200" baseline="0" dirty="0" err="1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sekret.Rady</a:t>
                      </a:r>
                      <a:r>
                        <a:rPr lang="cs-CZ" sz="1200" kern="1200" baseline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 vlády ČR pro bezpečnost </a:t>
                      </a:r>
                      <a:r>
                        <a:rPr lang="cs-CZ" sz="1200" kern="1200" baseline="0" dirty="0" err="1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siln.provozu</a:t>
                      </a:r>
                      <a:r>
                        <a:rPr lang="cs-CZ" sz="1200" kern="1200" baseline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 - BESIP </a:t>
                      </a:r>
                      <a:endParaRPr lang="cs-CZ" sz="1200" kern="1200" dirty="0" smtClean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http://www.casopismisa.cz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25411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1772816"/>
            <a:ext cx="7772400" cy="1470025"/>
          </a:xfrm>
        </p:spPr>
        <p:txBody>
          <a:bodyPr>
            <a:normAutofit fontScale="90000"/>
          </a:bodyPr>
          <a:lstStyle/>
          <a:p>
            <a:pPr algn="l"/>
            <a:r>
              <a:rPr lang="cs-CZ" sz="8800" b="1" spc="-150" dirty="0" smtClean="0">
                <a:solidFill>
                  <a:schemeClr val="accent2">
                    <a:lumMod val="50000"/>
                  </a:schemeClr>
                </a:solidFill>
              </a:rPr>
              <a:t>Dopravní značky         2</a:t>
            </a:r>
            <a:endParaRPr lang="cs-CZ" sz="8800" b="1" spc="-15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sz="7200" dirty="0" smtClean="0">
                <a:solidFill>
                  <a:srgbClr val="00B050"/>
                </a:solidFill>
              </a:rPr>
              <a:t>2. </a:t>
            </a:r>
            <a:r>
              <a:rPr lang="cs-CZ" sz="7200" dirty="0">
                <a:solidFill>
                  <a:srgbClr val="00B050"/>
                </a:solidFill>
              </a:rPr>
              <a:t>a</a:t>
            </a:r>
            <a:r>
              <a:rPr lang="cs-CZ" sz="7200" dirty="0" smtClean="0">
                <a:solidFill>
                  <a:srgbClr val="00B050"/>
                </a:solidFill>
              </a:rPr>
              <a:t> 3.ročník</a:t>
            </a:r>
            <a:endParaRPr lang="cs-CZ" sz="7200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0248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5835" y="2951617"/>
            <a:ext cx="4196571" cy="35759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Obdélník 2"/>
          <p:cNvSpPr/>
          <p:nvPr/>
        </p:nvSpPr>
        <p:spPr>
          <a:xfrm>
            <a:off x="4407877" y="2903396"/>
            <a:ext cx="1440160" cy="1224136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Obdélník 1">
            <a:hlinkClick r:id="" action="ppaction://hlinkshowjump?jump=nextslide"/>
          </p:cNvPr>
          <p:cNvSpPr/>
          <p:nvPr/>
        </p:nvSpPr>
        <p:spPr>
          <a:xfrm>
            <a:off x="899592" y="1700240"/>
            <a:ext cx="2808312" cy="792088"/>
          </a:xfrm>
          <a:prstGeom prst="rect">
            <a:avLst/>
          </a:prstGeom>
          <a:solidFill>
            <a:srgbClr val="F9F9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hangingPunct="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dirty="0">
                <a:solidFill>
                  <a:srgbClr val="000000"/>
                </a:solidFill>
                <a:latin typeface="Arial" pitchFamily="18"/>
                <a:ea typeface="Lucida Sans Unicode" pitchFamily="2"/>
                <a:cs typeface="Tahoma" pitchFamily="2"/>
              </a:rPr>
              <a:t>První pomoc</a:t>
            </a:r>
          </a:p>
        </p:txBody>
      </p:sp>
      <p:sp>
        <p:nvSpPr>
          <p:cNvPr id="4" name="Obdélník 3"/>
          <p:cNvSpPr/>
          <p:nvPr/>
        </p:nvSpPr>
        <p:spPr>
          <a:xfrm>
            <a:off x="3049779" y="594244"/>
            <a:ext cx="2808312" cy="792088"/>
          </a:xfrm>
          <a:prstGeom prst="rect">
            <a:avLst/>
          </a:prstGeom>
          <a:solidFill>
            <a:srgbClr val="F9F9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hangingPunct="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dirty="0">
                <a:solidFill>
                  <a:srgbClr val="000000"/>
                </a:solidFill>
                <a:latin typeface="Arial" pitchFamily="18"/>
                <a:ea typeface="Lucida Sans Unicode" pitchFamily="2"/>
                <a:cs typeface="Tahoma" pitchFamily="2"/>
              </a:rPr>
              <a:t>Nemocnice</a:t>
            </a:r>
          </a:p>
        </p:txBody>
      </p:sp>
      <p:sp>
        <p:nvSpPr>
          <p:cNvPr id="5" name="Obdélník 4"/>
          <p:cNvSpPr/>
          <p:nvPr/>
        </p:nvSpPr>
        <p:spPr>
          <a:xfrm>
            <a:off x="5199965" y="1700240"/>
            <a:ext cx="2808312" cy="792088"/>
          </a:xfrm>
          <a:prstGeom prst="rect">
            <a:avLst/>
          </a:prstGeom>
          <a:solidFill>
            <a:srgbClr val="F9F9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hangingPunct="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dirty="0">
                <a:solidFill>
                  <a:srgbClr val="000000"/>
                </a:solidFill>
                <a:latin typeface="Arial" pitchFamily="18"/>
                <a:ea typeface="Lucida Sans Unicode" pitchFamily="2"/>
                <a:cs typeface="Tahoma" pitchFamily="2"/>
              </a:rPr>
              <a:t>Lékárna</a:t>
            </a:r>
          </a:p>
        </p:txBody>
      </p:sp>
      <p:sp>
        <p:nvSpPr>
          <p:cNvPr id="8" name="Obdélník 7"/>
          <p:cNvSpPr/>
          <p:nvPr/>
        </p:nvSpPr>
        <p:spPr>
          <a:xfrm>
            <a:off x="7288197" y="2903396"/>
            <a:ext cx="1440160" cy="1224136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4407877" y="5341389"/>
            <a:ext cx="1440160" cy="1224136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5848037" y="4127532"/>
            <a:ext cx="1440160" cy="1224136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4407877" y="4118901"/>
            <a:ext cx="1440160" cy="1224136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7288197" y="5351668"/>
            <a:ext cx="1440160" cy="1224136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5848037" y="2903396"/>
            <a:ext cx="1440160" cy="1224136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5848037" y="5351668"/>
            <a:ext cx="1440160" cy="1224136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bdélník 14"/>
          <p:cNvSpPr/>
          <p:nvPr/>
        </p:nvSpPr>
        <p:spPr>
          <a:xfrm>
            <a:off x="7288197" y="4127532"/>
            <a:ext cx="1440160" cy="1224136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9855" y="3080098"/>
            <a:ext cx="2599402" cy="31572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50105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:circle/>
      </p:transition>
    </mc:Choice>
    <mc:Fallback xmlns="">
      <p:transition spd="slow" advClick="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5835" y="2951617"/>
            <a:ext cx="4196571" cy="35759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Obdélník 2"/>
          <p:cNvSpPr/>
          <p:nvPr/>
        </p:nvSpPr>
        <p:spPr>
          <a:xfrm>
            <a:off x="4407877" y="2903396"/>
            <a:ext cx="1440160" cy="1224136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Obdélník 1"/>
          <p:cNvSpPr/>
          <p:nvPr/>
        </p:nvSpPr>
        <p:spPr>
          <a:xfrm>
            <a:off x="899592" y="1700240"/>
            <a:ext cx="2808312" cy="792088"/>
          </a:xfrm>
          <a:prstGeom prst="rect">
            <a:avLst/>
          </a:prstGeom>
          <a:solidFill>
            <a:srgbClr val="F9F9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hangingPunct="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dirty="0">
                <a:solidFill>
                  <a:srgbClr val="000000"/>
                </a:solidFill>
                <a:latin typeface="Arial" pitchFamily="18"/>
                <a:ea typeface="Lucida Sans Unicode" pitchFamily="2"/>
                <a:cs typeface="Tahoma" pitchFamily="2"/>
              </a:rPr>
              <a:t>První pomoc</a:t>
            </a:r>
          </a:p>
        </p:txBody>
      </p:sp>
      <p:sp>
        <p:nvSpPr>
          <p:cNvPr id="4" name="Obdélník 3"/>
          <p:cNvSpPr/>
          <p:nvPr/>
        </p:nvSpPr>
        <p:spPr>
          <a:xfrm>
            <a:off x="3049778" y="594244"/>
            <a:ext cx="2808312" cy="792088"/>
          </a:xfrm>
          <a:prstGeom prst="rect">
            <a:avLst/>
          </a:prstGeom>
          <a:solidFill>
            <a:srgbClr val="F9F9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hangingPunct="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dirty="0">
                <a:solidFill>
                  <a:srgbClr val="000000"/>
                </a:solidFill>
                <a:latin typeface="Arial" pitchFamily="18"/>
                <a:ea typeface="Lucida Sans Unicode" pitchFamily="2"/>
                <a:cs typeface="Tahoma" pitchFamily="2"/>
              </a:rPr>
              <a:t>Nemocnice</a:t>
            </a:r>
          </a:p>
        </p:txBody>
      </p:sp>
      <p:sp>
        <p:nvSpPr>
          <p:cNvPr id="5" name="Obdélník 4"/>
          <p:cNvSpPr/>
          <p:nvPr/>
        </p:nvSpPr>
        <p:spPr>
          <a:xfrm>
            <a:off x="5199965" y="1700240"/>
            <a:ext cx="2808312" cy="792088"/>
          </a:xfrm>
          <a:prstGeom prst="rect">
            <a:avLst/>
          </a:prstGeom>
          <a:solidFill>
            <a:srgbClr val="F9F9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hangingPunct="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dirty="0">
                <a:solidFill>
                  <a:srgbClr val="000000"/>
                </a:solidFill>
                <a:latin typeface="Arial" pitchFamily="18"/>
                <a:ea typeface="Lucida Sans Unicode" pitchFamily="2"/>
                <a:cs typeface="Tahoma" pitchFamily="2"/>
              </a:rPr>
              <a:t>Lékárna</a:t>
            </a:r>
          </a:p>
        </p:txBody>
      </p:sp>
      <p:sp>
        <p:nvSpPr>
          <p:cNvPr id="8" name="Obdélník 7"/>
          <p:cNvSpPr/>
          <p:nvPr/>
        </p:nvSpPr>
        <p:spPr>
          <a:xfrm>
            <a:off x="7288197" y="2903396"/>
            <a:ext cx="1440160" cy="1224136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4407877" y="5341389"/>
            <a:ext cx="1440160" cy="1224136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5848037" y="4127532"/>
            <a:ext cx="1440160" cy="1224136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4407877" y="4118901"/>
            <a:ext cx="1440160" cy="1224136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7288197" y="5351668"/>
            <a:ext cx="1440160" cy="1224136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5848037" y="2903396"/>
            <a:ext cx="1440160" cy="1224136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5848037" y="5351668"/>
            <a:ext cx="1440160" cy="1224136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bdélník 14"/>
          <p:cNvSpPr/>
          <p:nvPr/>
        </p:nvSpPr>
        <p:spPr>
          <a:xfrm>
            <a:off x="7288197" y="4127532"/>
            <a:ext cx="1440160" cy="1224136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9855" y="3080098"/>
            <a:ext cx="2599402" cy="31572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03130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5835" y="2951617"/>
            <a:ext cx="4196571" cy="35759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Obdélník 7"/>
          <p:cNvSpPr/>
          <p:nvPr/>
        </p:nvSpPr>
        <p:spPr>
          <a:xfrm>
            <a:off x="7288197" y="2903396"/>
            <a:ext cx="1440160" cy="1224136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4407877" y="5341389"/>
            <a:ext cx="1440160" cy="1224136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5848037" y="4127532"/>
            <a:ext cx="1440160" cy="1224136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4407877" y="4118901"/>
            <a:ext cx="1440160" cy="1224136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7288197" y="5351668"/>
            <a:ext cx="1440160" cy="1224136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5848037" y="2903396"/>
            <a:ext cx="1440160" cy="1224136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5848037" y="5351668"/>
            <a:ext cx="1440160" cy="1224136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bdélník 14"/>
          <p:cNvSpPr/>
          <p:nvPr/>
        </p:nvSpPr>
        <p:spPr>
          <a:xfrm>
            <a:off x="7288197" y="4127532"/>
            <a:ext cx="1440160" cy="1224136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bdélník 16">
            <a:hlinkClick r:id="" action="ppaction://hlinkshowjump?jump=nextslide"/>
          </p:cNvPr>
          <p:cNvSpPr/>
          <p:nvPr/>
        </p:nvSpPr>
        <p:spPr>
          <a:xfrm>
            <a:off x="5199965" y="1700240"/>
            <a:ext cx="2808312" cy="792088"/>
          </a:xfrm>
          <a:prstGeom prst="rect">
            <a:avLst/>
          </a:prstGeom>
          <a:solidFill>
            <a:srgbClr val="F9F9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hangingPunct="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dirty="0" smtClean="0">
                <a:solidFill>
                  <a:srgbClr val="000000"/>
                </a:solidFill>
                <a:latin typeface="Arial" pitchFamily="18"/>
                <a:ea typeface="Lucida Sans Unicode" pitchFamily="2"/>
                <a:cs typeface="Tahoma" pitchFamily="2"/>
              </a:rPr>
              <a:t>Železniční přejezd</a:t>
            </a:r>
          </a:p>
          <a:p>
            <a:pPr lvl="0" algn="ctr" hangingPunct="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dirty="0" smtClean="0">
                <a:solidFill>
                  <a:srgbClr val="000000"/>
                </a:solidFill>
                <a:latin typeface="Arial" pitchFamily="18"/>
                <a:ea typeface="Lucida Sans Unicode" pitchFamily="2"/>
                <a:cs typeface="Tahoma" pitchFamily="2"/>
              </a:rPr>
              <a:t>bez závor</a:t>
            </a:r>
            <a:endParaRPr lang="cs-CZ" dirty="0">
              <a:solidFill>
                <a:srgbClr val="000000"/>
              </a:solidFill>
              <a:latin typeface="Arial" pitchFamily="18"/>
              <a:ea typeface="Lucida Sans Unicode" pitchFamily="2"/>
              <a:cs typeface="Tahoma" pitchFamily="2"/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3049778" y="594244"/>
            <a:ext cx="2808312" cy="792088"/>
          </a:xfrm>
          <a:prstGeom prst="rect">
            <a:avLst/>
          </a:prstGeom>
          <a:solidFill>
            <a:srgbClr val="F9F9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hangingPunct="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dirty="0" smtClean="0">
                <a:solidFill>
                  <a:srgbClr val="000000"/>
                </a:solidFill>
                <a:latin typeface="Arial" pitchFamily="18"/>
                <a:ea typeface="Lucida Sans Unicode" pitchFamily="2"/>
                <a:cs typeface="Tahoma" pitchFamily="2"/>
              </a:rPr>
              <a:t>Zákaz vjezdu vlaků</a:t>
            </a:r>
            <a:endParaRPr lang="cs-CZ" dirty="0">
              <a:solidFill>
                <a:srgbClr val="000000"/>
              </a:solidFill>
              <a:latin typeface="Arial" pitchFamily="18"/>
              <a:ea typeface="Lucida Sans Unicode" pitchFamily="2"/>
              <a:cs typeface="Tahoma" pitchFamily="2"/>
            </a:endParaRPr>
          </a:p>
        </p:txBody>
      </p:sp>
      <p:sp>
        <p:nvSpPr>
          <p:cNvPr id="19" name="Obdélník 18"/>
          <p:cNvSpPr/>
          <p:nvPr/>
        </p:nvSpPr>
        <p:spPr>
          <a:xfrm>
            <a:off x="899592" y="1700240"/>
            <a:ext cx="2808312" cy="792088"/>
          </a:xfrm>
          <a:prstGeom prst="rect">
            <a:avLst/>
          </a:prstGeom>
          <a:solidFill>
            <a:srgbClr val="F9F9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hangingPunct="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dirty="0">
                <a:solidFill>
                  <a:srgbClr val="000000"/>
                </a:solidFill>
                <a:latin typeface="Arial" pitchFamily="18"/>
                <a:ea typeface="Lucida Sans Unicode" pitchFamily="2"/>
                <a:cs typeface="Tahoma" pitchFamily="2"/>
              </a:rPr>
              <a:t>Pozor vlak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3332709"/>
            <a:ext cx="3240360" cy="28137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46743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:circle/>
      </p:transition>
    </mc:Choice>
    <mc:Fallback xmlns="">
      <p:transition spd="slow" advClick="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  <p:bldLst>
      <p:bldP spid="18" grpId="0" animBg="1"/>
      <p:bldP spid="1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5835" y="2951617"/>
            <a:ext cx="4196571" cy="35759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bdélník 1"/>
          <p:cNvSpPr/>
          <p:nvPr/>
        </p:nvSpPr>
        <p:spPr>
          <a:xfrm>
            <a:off x="5199965" y="1700240"/>
            <a:ext cx="2808312" cy="792088"/>
          </a:xfrm>
          <a:prstGeom prst="rect">
            <a:avLst/>
          </a:prstGeom>
          <a:solidFill>
            <a:srgbClr val="F9F9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hangingPunct="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dirty="0">
                <a:solidFill>
                  <a:srgbClr val="000000"/>
                </a:solidFill>
                <a:latin typeface="Arial" pitchFamily="18"/>
                <a:ea typeface="Lucida Sans Unicode" pitchFamily="2"/>
                <a:cs typeface="Tahoma" pitchFamily="2"/>
              </a:rPr>
              <a:t>Železniční přejezd</a:t>
            </a:r>
          </a:p>
          <a:p>
            <a:pPr lvl="0" algn="ctr" hangingPunct="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dirty="0">
                <a:solidFill>
                  <a:srgbClr val="000000"/>
                </a:solidFill>
                <a:latin typeface="Arial" pitchFamily="18"/>
                <a:ea typeface="Lucida Sans Unicode" pitchFamily="2"/>
                <a:cs typeface="Tahoma" pitchFamily="2"/>
              </a:rPr>
              <a:t>bez závor</a:t>
            </a:r>
          </a:p>
        </p:txBody>
      </p:sp>
      <p:sp>
        <p:nvSpPr>
          <p:cNvPr id="4" name="Obdélník 3"/>
          <p:cNvSpPr/>
          <p:nvPr/>
        </p:nvSpPr>
        <p:spPr>
          <a:xfrm>
            <a:off x="3049778" y="594244"/>
            <a:ext cx="2808312" cy="792088"/>
          </a:xfrm>
          <a:prstGeom prst="rect">
            <a:avLst/>
          </a:prstGeom>
          <a:solidFill>
            <a:srgbClr val="F9F9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hangingPunct="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dirty="0">
                <a:solidFill>
                  <a:srgbClr val="000000"/>
                </a:solidFill>
                <a:latin typeface="Arial" pitchFamily="18"/>
                <a:ea typeface="Lucida Sans Unicode" pitchFamily="2"/>
                <a:cs typeface="Tahoma" pitchFamily="2"/>
              </a:rPr>
              <a:t>Zákaz vjezdu vlaků</a:t>
            </a:r>
          </a:p>
        </p:txBody>
      </p:sp>
      <p:sp>
        <p:nvSpPr>
          <p:cNvPr id="5" name="Obdélník 4"/>
          <p:cNvSpPr/>
          <p:nvPr/>
        </p:nvSpPr>
        <p:spPr>
          <a:xfrm>
            <a:off x="899592" y="1700240"/>
            <a:ext cx="2808312" cy="792088"/>
          </a:xfrm>
          <a:prstGeom prst="rect">
            <a:avLst/>
          </a:prstGeom>
          <a:solidFill>
            <a:srgbClr val="F9F9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hangingPunct="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dirty="0" smtClean="0">
                <a:solidFill>
                  <a:srgbClr val="000000"/>
                </a:solidFill>
                <a:latin typeface="Arial" pitchFamily="18"/>
                <a:ea typeface="Lucida Sans Unicode" pitchFamily="2"/>
                <a:cs typeface="Tahoma" pitchFamily="2"/>
              </a:rPr>
              <a:t>Pozor vlak</a:t>
            </a:r>
            <a:endParaRPr lang="cs-CZ" dirty="0">
              <a:solidFill>
                <a:srgbClr val="000000"/>
              </a:solidFill>
              <a:latin typeface="Arial" pitchFamily="18"/>
              <a:ea typeface="Lucida Sans Unicode" pitchFamily="2"/>
              <a:cs typeface="Tahoma" pitchFamily="2"/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7288197" y="2903396"/>
            <a:ext cx="1440160" cy="1224136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4407877" y="5341389"/>
            <a:ext cx="1440160" cy="1224136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5848037" y="4127532"/>
            <a:ext cx="1440160" cy="1224136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4407877" y="4118901"/>
            <a:ext cx="1440160" cy="1224136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7288197" y="5351668"/>
            <a:ext cx="1440160" cy="1224136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5848037" y="2903396"/>
            <a:ext cx="1440160" cy="1224136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5848037" y="5351668"/>
            <a:ext cx="1440160" cy="1224136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bdélník 14"/>
          <p:cNvSpPr/>
          <p:nvPr/>
        </p:nvSpPr>
        <p:spPr>
          <a:xfrm>
            <a:off x="7288197" y="4127532"/>
            <a:ext cx="1440160" cy="1224136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3332709"/>
            <a:ext cx="3240360" cy="28137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190325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1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5835" y="2951617"/>
            <a:ext cx="4196571" cy="35759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bdélník 1">
            <a:hlinkClick r:id="" action="ppaction://hlinkshowjump?jump=nextslide"/>
          </p:cNvPr>
          <p:cNvSpPr/>
          <p:nvPr/>
        </p:nvSpPr>
        <p:spPr>
          <a:xfrm>
            <a:off x="3050096" y="594244"/>
            <a:ext cx="2808312" cy="792088"/>
          </a:xfrm>
          <a:prstGeom prst="rect">
            <a:avLst/>
          </a:prstGeom>
          <a:solidFill>
            <a:srgbClr val="F9F9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hangingPunct="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dirty="0">
                <a:solidFill>
                  <a:srgbClr val="000000"/>
                </a:solidFill>
                <a:latin typeface="Arial" pitchFamily="18"/>
                <a:ea typeface="Lucida Sans Unicode" pitchFamily="2"/>
                <a:cs typeface="Tahoma" pitchFamily="2"/>
              </a:rPr>
              <a:t>Hlavní silnice</a:t>
            </a:r>
          </a:p>
        </p:txBody>
      </p:sp>
      <p:sp>
        <p:nvSpPr>
          <p:cNvPr id="4" name="Obdélník 3"/>
          <p:cNvSpPr/>
          <p:nvPr/>
        </p:nvSpPr>
        <p:spPr>
          <a:xfrm>
            <a:off x="899592" y="1700240"/>
            <a:ext cx="2808312" cy="792088"/>
          </a:xfrm>
          <a:prstGeom prst="rect">
            <a:avLst/>
          </a:prstGeom>
          <a:solidFill>
            <a:srgbClr val="F9F9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hangingPunct="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dirty="0">
                <a:solidFill>
                  <a:srgbClr val="000000"/>
                </a:solidFill>
                <a:latin typeface="Arial" pitchFamily="18"/>
                <a:ea typeface="Lucida Sans Unicode" pitchFamily="2"/>
                <a:cs typeface="Tahoma" pitchFamily="2"/>
              </a:rPr>
              <a:t>Dej přednost v jízdě</a:t>
            </a:r>
          </a:p>
        </p:txBody>
      </p:sp>
      <p:sp>
        <p:nvSpPr>
          <p:cNvPr id="5" name="Obdélník 4"/>
          <p:cNvSpPr/>
          <p:nvPr/>
        </p:nvSpPr>
        <p:spPr>
          <a:xfrm>
            <a:off x="5199965" y="1700240"/>
            <a:ext cx="2808312" cy="792088"/>
          </a:xfrm>
          <a:prstGeom prst="rect">
            <a:avLst/>
          </a:prstGeom>
          <a:solidFill>
            <a:srgbClr val="F9F9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hangingPunct="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dirty="0" smtClean="0">
                <a:solidFill>
                  <a:srgbClr val="000000"/>
                </a:solidFill>
                <a:latin typeface="Arial" pitchFamily="18"/>
                <a:ea typeface="Lucida Sans Unicode" pitchFamily="2"/>
                <a:cs typeface="Tahoma" pitchFamily="2"/>
              </a:rPr>
              <a:t>Konec hlavní </a:t>
            </a:r>
            <a:r>
              <a:rPr lang="cs-CZ" dirty="0">
                <a:solidFill>
                  <a:srgbClr val="000000"/>
                </a:solidFill>
                <a:latin typeface="Arial" pitchFamily="18"/>
                <a:ea typeface="Lucida Sans Unicode" pitchFamily="2"/>
                <a:cs typeface="Tahoma" pitchFamily="2"/>
              </a:rPr>
              <a:t>silnice</a:t>
            </a:r>
          </a:p>
        </p:txBody>
      </p:sp>
      <p:sp>
        <p:nvSpPr>
          <p:cNvPr id="8" name="Obdélník 7"/>
          <p:cNvSpPr/>
          <p:nvPr/>
        </p:nvSpPr>
        <p:spPr>
          <a:xfrm>
            <a:off x="7288197" y="2903396"/>
            <a:ext cx="1440160" cy="1224136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4407877" y="5341389"/>
            <a:ext cx="1440160" cy="1224136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5848037" y="4127532"/>
            <a:ext cx="1440160" cy="1224136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4407877" y="4118901"/>
            <a:ext cx="1440160" cy="1224136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7288197" y="5351668"/>
            <a:ext cx="1440160" cy="1224136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5848037" y="5351668"/>
            <a:ext cx="1440160" cy="1224136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bdélník 14"/>
          <p:cNvSpPr/>
          <p:nvPr/>
        </p:nvSpPr>
        <p:spPr>
          <a:xfrm>
            <a:off x="7288197" y="4127532"/>
            <a:ext cx="1440160" cy="1224136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3468" y="3280942"/>
            <a:ext cx="2876349" cy="29173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46743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:circle/>
      </p:transition>
    </mc:Choice>
    <mc:Fallback xmlns="">
      <p:transition spd="slow" advClick="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5835" y="2951617"/>
            <a:ext cx="4196571" cy="35759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bdélník 1"/>
          <p:cNvSpPr/>
          <p:nvPr/>
        </p:nvSpPr>
        <p:spPr>
          <a:xfrm>
            <a:off x="3049778" y="594244"/>
            <a:ext cx="2808312" cy="792088"/>
          </a:xfrm>
          <a:prstGeom prst="rect">
            <a:avLst/>
          </a:prstGeom>
          <a:solidFill>
            <a:srgbClr val="F9F9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hangingPunct="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dirty="0">
                <a:solidFill>
                  <a:srgbClr val="000000"/>
                </a:solidFill>
                <a:latin typeface="Arial" pitchFamily="18"/>
                <a:ea typeface="Lucida Sans Unicode" pitchFamily="2"/>
                <a:cs typeface="Tahoma" pitchFamily="2"/>
              </a:rPr>
              <a:t>Hlavní silnice</a:t>
            </a:r>
          </a:p>
        </p:txBody>
      </p:sp>
      <p:sp>
        <p:nvSpPr>
          <p:cNvPr id="4" name="Obdélník 3"/>
          <p:cNvSpPr/>
          <p:nvPr/>
        </p:nvSpPr>
        <p:spPr>
          <a:xfrm>
            <a:off x="899592" y="1700240"/>
            <a:ext cx="2808312" cy="792088"/>
          </a:xfrm>
          <a:prstGeom prst="rect">
            <a:avLst/>
          </a:prstGeom>
          <a:solidFill>
            <a:srgbClr val="F9F9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hangingPunct="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dirty="0">
                <a:solidFill>
                  <a:srgbClr val="000000"/>
                </a:solidFill>
                <a:latin typeface="Arial" pitchFamily="18"/>
                <a:ea typeface="Lucida Sans Unicode" pitchFamily="2"/>
                <a:cs typeface="Tahoma" pitchFamily="2"/>
              </a:rPr>
              <a:t>Dej přednost v jízdě</a:t>
            </a:r>
          </a:p>
        </p:txBody>
      </p:sp>
      <p:sp>
        <p:nvSpPr>
          <p:cNvPr id="5" name="Obdélník 4"/>
          <p:cNvSpPr/>
          <p:nvPr/>
        </p:nvSpPr>
        <p:spPr>
          <a:xfrm>
            <a:off x="5199964" y="1700240"/>
            <a:ext cx="2808312" cy="792088"/>
          </a:xfrm>
          <a:prstGeom prst="rect">
            <a:avLst/>
          </a:prstGeom>
          <a:solidFill>
            <a:srgbClr val="F9F9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hangingPunct="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dirty="0">
                <a:solidFill>
                  <a:srgbClr val="000000"/>
                </a:solidFill>
                <a:latin typeface="Arial" pitchFamily="18"/>
                <a:ea typeface="Lucida Sans Unicode" pitchFamily="2"/>
                <a:cs typeface="Tahoma" pitchFamily="2"/>
              </a:rPr>
              <a:t>Konec hlavní silnice</a:t>
            </a:r>
          </a:p>
        </p:txBody>
      </p:sp>
      <p:sp>
        <p:nvSpPr>
          <p:cNvPr id="8" name="Obdélník 7"/>
          <p:cNvSpPr/>
          <p:nvPr/>
        </p:nvSpPr>
        <p:spPr>
          <a:xfrm>
            <a:off x="7288197" y="2903396"/>
            <a:ext cx="1440160" cy="1224136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4407877" y="5341389"/>
            <a:ext cx="1440160" cy="1224136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5848037" y="4127532"/>
            <a:ext cx="1440160" cy="1224136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4407877" y="4118901"/>
            <a:ext cx="1440160" cy="1224136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7288197" y="5351668"/>
            <a:ext cx="1440160" cy="1224136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5848037" y="5351668"/>
            <a:ext cx="1440160" cy="1224136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bdélník 14"/>
          <p:cNvSpPr/>
          <p:nvPr/>
        </p:nvSpPr>
        <p:spPr>
          <a:xfrm>
            <a:off x="7288196" y="4127532"/>
            <a:ext cx="1440160" cy="1224136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3468" y="3280942"/>
            <a:ext cx="2876349" cy="29173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01592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5835" y="2951617"/>
            <a:ext cx="4196571" cy="35759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bdélník 1">
            <a:hlinkClick r:id="" action="ppaction://hlinkshowjump?jump=nextslide"/>
          </p:cNvPr>
          <p:cNvSpPr/>
          <p:nvPr/>
        </p:nvSpPr>
        <p:spPr>
          <a:xfrm>
            <a:off x="899592" y="1700240"/>
            <a:ext cx="2808312" cy="792088"/>
          </a:xfrm>
          <a:prstGeom prst="rect">
            <a:avLst/>
          </a:prstGeom>
          <a:solidFill>
            <a:srgbClr val="F9F9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hangingPunct="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dirty="0" smtClean="0">
                <a:solidFill>
                  <a:srgbClr val="000000"/>
                </a:solidFill>
                <a:latin typeface="Arial" pitchFamily="18"/>
                <a:ea typeface="Lucida Sans Unicode" pitchFamily="2"/>
                <a:cs typeface="Tahoma" pitchFamily="2"/>
              </a:rPr>
              <a:t>Podchod nebo nadchod</a:t>
            </a:r>
            <a:endParaRPr lang="cs-CZ" dirty="0">
              <a:solidFill>
                <a:srgbClr val="000000"/>
              </a:solidFill>
              <a:latin typeface="Arial" pitchFamily="18"/>
              <a:ea typeface="Lucida Sans Unicode" pitchFamily="2"/>
              <a:cs typeface="Tahoma" pitchFamily="2"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3049778" y="594244"/>
            <a:ext cx="2808312" cy="792088"/>
          </a:xfrm>
          <a:prstGeom prst="rect">
            <a:avLst/>
          </a:prstGeom>
          <a:solidFill>
            <a:srgbClr val="F9F9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hangingPunct="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dirty="0">
                <a:solidFill>
                  <a:srgbClr val="000000"/>
                </a:solidFill>
                <a:latin typeface="Arial" pitchFamily="18"/>
                <a:ea typeface="Lucida Sans Unicode" pitchFamily="2"/>
                <a:cs typeface="Tahoma" pitchFamily="2"/>
              </a:rPr>
              <a:t>Pozor, přechod pro chodce</a:t>
            </a:r>
          </a:p>
        </p:txBody>
      </p:sp>
      <p:sp>
        <p:nvSpPr>
          <p:cNvPr id="5" name="Obdélník 4"/>
          <p:cNvSpPr/>
          <p:nvPr/>
        </p:nvSpPr>
        <p:spPr>
          <a:xfrm>
            <a:off x="5199965" y="1700240"/>
            <a:ext cx="2808312" cy="792088"/>
          </a:xfrm>
          <a:prstGeom prst="rect">
            <a:avLst/>
          </a:prstGeom>
          <a:solidFill>
            <a:srgbClr val="F9F9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hangingPunct="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dirty="0">
                <a:solidFill>
                  <a:srgbClr val="000000"/>
                </a:solidFill>
                <a:latin typeface="Arial" pitchFamily="18"/>
                <a:ea typeface="Lucida Sans Unicode" pitchFamily="2"/>
                <a:cs typeface="Tahoma" pitchFamily="2"/>
              </a:rPr>
              <a:t>Stezka pro chodce</a:t>
            </a:r>
          </a:p>
        </p:txBody>
      </p:sp>
      <p:sp>
        <p:nvSpPr>
          <p:cNvPr id="9" name="Obdélník 8"/>
          <p:cNvSpPr/>
          <p:nvPr/>
        </p:nvSpPr>
        <p:spPr>
          <a:xfrm>
            <a:off x="4407877" y="5341389"/>
            <a:ext cx="1440160" cy="1224136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5848037" y="4127532"/>
            <a:ext cx="1440160" cy="1224136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4407877" y="4118901"/>
            <a:ext cx="1440160" cy="1224136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7288197" y="5351668"/>
            <a:ext cx="1440160" cy="1224136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5848037" y="5351668"/>
            <a:ext cx="1440160" cy="1224136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bdélník 14"/>
          <p:cNvSpPr/>
          <p:nvPr/>
        </p:nvSpPr>
        <p:spPr>
          <a:xfrm>
            <a:off x="7288197" y="4127532"/>
            <a:ext cx="1440160" cy="1224136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3324982"/>
            <a:ext cx="2852736" cy="28403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46743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:circle/>
      </p:transition>
    </mc:Choice>
    <mc:Fallback xmlns="">
      <p:transition spd="slow" advClick="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5835" y="2951617"/>
            <a:ext cx="4196571" cy="35759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bdélník 1"/>
          <p:cNvSpPr/>
          <p:nvPr/>
        </p:nvSpPr>
        <p:spPr>
          <a:xfrm>
            <a:off x="899592" y="1700240"/>
            <a:ext cx="2808312" cy="792088"/>
          </a:xfrm>
          <a:prstGeom prst="rect">
            <a:avLst/>
          </a:prstGeom>
          <a:solidFill>
            <a:srgbClr val="F9F9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hangingPunct="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dirty="0">
                <a:solidFill>
                  <a:srgbClr val="000000"/>
                </a:solidFill>
                <a:latin typeface="Arial" pitchFamily="18"/>
                <a:ea typeface="Lucida Sans Unicode" pitchFamily="2"/>
                <a:cs typeface="Tahoma" pitchFamily="2"/>
              </a:rPr>
              <a:t>Podchod nebo nadchod</a:t>
            </a:r>
          </a:p>
        </p:txBody>
      </p:sp>
      <p:sp>
        <p:nvSpPr>
          <p:cNvPr id="4" name="Obdélník 3"/>
          <p:cNvSpPr/>
          <p:nvPr/>
        </p:nvSpPr>
        <p:spPr>
          <a:xfrm>
            <a:off x="3049778" y="594244"/>
            <a:ext cx="2808312" cy="792088"/>
          </a:xfrm>
          <a:prstGeom prst="rect">
            <a:avLst/>
          </a:prstGeom>
          <a:solidFill>
            <a:srgbClr val="F9F9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hangingPunct="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dirty="0">
                <a:solidFill>
                  <a:srgbClr val="000000"/>
                </a:solidFill>
                <a:latin typeface="Arial" pitchFamily="18"/>
                <a:ea typeface="Lucida Sans Unicode" pitchFamily="2"/>
                <a:cs typeface="Tahoma" pitchFamily="2"/>
              </a:rPr>
              <a:t>Pozor, přechod pro chodce</a:t>
            </a:r>
          </a:p>
        </p:txBody>
      </p:sp>
      <p:sp>
        <p:nvSpPr>
          <p:cNvPr id="5" name="Obdélník 4"/>
          <p:cNvSpPr/>
          <p:nvPr/>
        </p:nvSpPr>
        <p:spPr>
          <a:xfrm>
            <a:off x="5199965" y="1700240"/>
            <a:ext cx="2808312" cy="792088"/>
          </a:xfrm>
          <a:prstGeom prst="rect">
            <a:avLst/>
          </a:prstGeom>
          <a:solidFill>
            <a:srgbClr val="F9F9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hangingPunct="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dirty="0" smtClean="0">
                <a:solidFill>
                  <a:srgbClr val="000000"/>
                </a:solidFill>
                <a:latin typeface="Arial" pitchFamily="18"/>
                <a:ea typeface="Lucida Sans Unicode" pitchFamily="2"/>
                <a:cs typeface="Tahoma" pitchFamily="2"/>
              </a:rPr>
              <a:t>Stezka pro chodce</a:t>
            </a:r>
            <a:endParaRPr lang="cs-CZ" dirty="0">
              <a:solidFill>
                <a:srgbClr val="000000"/>
              </a:solidFill>
              <a:latin typeface="Arial" pitchFamily="18"/>
              <a:ea typeface="Lucida Sans Unicode" pitchFamily="2"/>
              <a:cs typeface="Tahoma" pitchFamily="2"/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4407877" y="5341389"/>
            <a:ext cx="1440160" cy="1224136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5848037" y="4127532"/>
            <a:ext cx="1440160" cy="1224136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4407877" y="4118901"/>
            <a:ext cx="1440160" cy="1224136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7288197" y="5351668"/>
            <a:ext cx="1440160" cy="1224136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5848037" y="5351668"/>
            <a:ext cx="1440160" cy="1224136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bdélník 14"/>
          <p:cNvSpPr/>
          <p:nvPr/>
        </p:nvSpPr>
        <p:spPr>
          <a:xfrm>
            <a:off x="7288197" y="4127532"/>
            <a:ext cx="1440160" cy="1224136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3324982"/>
            <a:ext cx="2852736" cy="28403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60271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1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5835" y="2951617"/>
            <a:ext cx="4196571" cy="35759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Obdélník 8"/>
          <p:cNvSpPr/>
          <p:nvPr/>
        </p:nvSpPr>
        <p:spPr>
          <a:xfrm>
            <a:off x="4407877" y="5341389"/>
            <a:ext cx="1440160" cy="1224136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5848037" y="4127532"/>
            <a:ext cx="1440160" cy="1224136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7288197" y="5351668"/>
            <a:ext cx="1440160" cy="1224136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5848037" y="5351668"/>
            <a:ext cx="1440160" cy="1224136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bdélník 14"/>
          <p:cNvSpPr/>
          <p:nvPr/>
        </p:nvSpPr>
        <p:spPr>
          <a:xfrm>
            <a:off x="7288197" y="4127532"/>
            <a:ext cx="1440160" cy="1224136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bdélník 12">
            <a:hlinkClick r:id="" action="ppaction://hlinkshowjump?jump=nextslide"/>
          </p:cNvPr>
          <p:cNvSpPr/>
          <p:nvPr/>
        </p:nvSpPr>
        <p:spPr>
          <a:xfrm>
            <a:off x="5199965" y="1700240"/>
            <a:ext cx="2808312" cy="792088"/>
          </a:xfrm>
          <a:prstGeom prst="rect">
            <a:avLst/>
          </a:prstGeom>
          <a:solidFill>
            <a:srgbClr val="F9F9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hangingPunct="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dirty="0" smtClean="0">
                <a:solidFill>
                  <a:srgbClr val="000000"/>
                </a:solidFill>
                <a:latin typeface="Arial" pitchFamily="18"/>
                <a:ea typeface="Lucida Sans Unicode" pitchFamily="2"/>
                <a:cs typeface="Tahoma" pitchFamily="2"/>
              </a:rPr>
              <a:t>Křižovatka</a:t>
            </a:r>
          </a:p>
        </p:txBody>
      </p:sp>
      <p:sp>
        <p:nvSpPr>
          <p:cNvPr id="16" name="Obdélník 15"/>
          <p:cNvSpPr/>
          <p:nvPr/>
        </p:nvSpPr>
        <p:spPr>
          <a:xfrm>
            <a:off x="3049778" y="594244"/>
            <a:ext cx="2808312" cy="792088"/>
          </a:xfrm>
          <a:prstGeom prst="rect">
            <a:avLst/>
          </a:prstGeom>
          <a:solidFill>
            <a:srgbClr val="F9F9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hangingPunct="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dirty="0">
                <a:solidFill>
                  <a:srgbClr val="000000"/>
                </a:solidFill>
                <a:latin typeface="Arial" pitchFamily="18"/>
                <a:ea typeface="Lucida Sans Unicode" pitchFamily="2"/>
                <a:cs typeface="Tahoma" pitchFamily="2"/>
              </a:rPr>
              <a:t>Slepá </a:t>
            </a:r>
            <a:r>
              <a:rPr lang="cs-CZ" dirty="0" smtClean="0">
                <a:solidFill>
                  <a:srgbClr val="000000"/>
                </a:solidFill>
                <a:latin typeface="Arial" pitchFamily="18"/>
                <a:ea typeface="Lucida Sans Unicode" pitchFamily="2"/>
                <a:cs typeface="Tahoma" pitchFamily="2"/>
              </a:rPr>
              <a:t>ulice</a:t>
            </a:r>
            <a:endParaRPr lang="cs-CZ" dirty="0">
              <a:solidFill>
                <a:srgbClr val="000000"/>
              </a:solidFill>
              <a:latin typeface="Arial" pitchFamily="18"/>
              <a:ea typeface="Lucida Sans Unicode" pitchFamily="2"/>
              <a:cs typeface="Tahoma" pitchFamily="2"/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899592" y="1700240"/>
            <a:ext cx="2808312" cy="792088"/>
          </a:xfrm>
          <a:prstGeom prst="rect">
            <a:avLst/>
          </a:prstGeom>
          <a:solidFill>
            <a:srgbClr val="F9F9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hangingPunct="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dirty="0">
                <a:solidFill>
                  <a:srgbClr val="000000"/>
                </a:solidFill>
                <a:latin typeface="Arial" pitchFamily="18"/>
                <a:ea typeface="Lucida Sans Unicode" pitchFamily="2"/>
                <a:cs typeface="Tahoma" pitchFamily="2"/>
              </a:rPr>
              <a:t>Jiné nebezpečí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3307287"/>
            <a:ext cx="3240360" cy="2864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24712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:circle/>
      </p:transition>
    </mc:Choice>
    <mc:Fallback xmlns="">
      <p:transition spd="slow" advClick="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5835" y="2951617"/>
            <a:ext cx="4196571" cy="35759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Obdélník 8"/>
          <p:cNvSpPr/>
          <p:nvPr/>
        </p:nvSpPr>
        <p:spPr>
          <a:xfrm>
            <a:off x="4407877" y="5341389"/>
            <a:ext cx="1440160" cy="1224136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5848037" y="4127532"/>
            <a:ext cx="1440160" cy="1224136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7288197" y="5351668"/>
            <a:ext cx="1440160" cy="1224136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5848037" y="5351668"/>
            <a:ext cx="1440160" cy="1224136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bdélník 14"/>
          <p:cNvSpPr/>
          <p:nvPr/>
        </p:nvSpPr>
        <p:spPr>
          <a:xfrm>
            <a:off x="7288197" y="4127532"/>
            <a:ext cx="1440160" cy="1224136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5199964" y="1700240"/>
            <a:ext cx="2808312" cy="792088"/>
          </a:xfrm>
          <a:prstGeom prst="rect">
            <a:avLst/>
          </a:prstGeom>
          <a:solidFill>
            <a:srgbClr val="F9F9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hangingPunct="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dirty="0">
                <a:solidFill>
                  <a:srgbClr val="000000"/>
                </a:solidFill>
                <a:latin typeface="Arial" pitchFamily="18"/>
                <a:ea typeface="Lucida Sans Unicode" pitchFamily="2"/>
                <a:cs typeface="Tahoma" pitchFamily="2"/>
              </a:rPr>
              <a:t>Křižovatka</a:t>
            </a:r>
          </a:p>
        </p:txBody>
      </p:sp>
      <p:sp>
        <p:nvSpPr>
          <p:cNvPr id="16" name="Obdélník 15"/>
          <p:cNvSpPr/>
          <p:nvPr/>
        </p:nvSpPr>
        <p:spPr>
          <a:xfrm>
            <a:off x="3049778" y="594244"/>
            <a:ext cx="2808312" cy="792088"/>
          </a:xfrm>
          <a:prstGeom prst="rect">
            <a:avLst/>
          </a:prstGeom>
          <a:solidFill>
            <a:srgbClr val="F9F9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hangingPunct="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dirty="0">
                <a:solidFill>
                  <a:srgbClr val="000000"/>
                </a:solidFill>
                <a:latin typeface="Arial" pitchFamily="18"/>
                <a:ea typeface="Lucida Sans Unicode" pitchFamily="2"/>
                <a:cs typeface="Tahoma" pitchFamily="2"/>
              </a:rPr>
              <a:t>Slepá ulice</a:t>
            </a:r>
          </a:p>
        </p:txBody>
      </p:sp>
      <p:sp>
        <p:nvSpPr>
          <p:cNvPr id="17" name="Obdélník 16"/>
          <p:cNvSpPr/>
          <p:nvPr/>
        </p:nvSpPr>
        <p:spPr>
          <a:xfrm>
            <a:off x="899592" y="1700240"/>
            <a:ext cx="2808312" cy="792088"/>
          </a:xfrm>
          <a:prstGeom prst="rect">
            <a:avLst/>
          </a:prstGeom>
          <a:solidFill>
            <a:srgbClr val="F9F9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hangingPunct="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dirty="0" smtClean="0">
                <a:solidFill>
                  <a:srgbClr val="000000"/>
                </a:solidFill>
                <a:latin typeface="Arial" pitchFamily="18"/>
                <a:ea typeface="Lucida Sans Unicode" pitchFamily="2"/>
                <a:cs typeface="Tahoma" pitchFamily="2"/>
              </a:rPr>
              <a:t>Jiné nebezpečí</a:t>
            </a:r>
            <a:endParaRPr lang="cs-CZ" dirty="0">
              <a:solidFill>
                <a:srgbClr val="000000"/>
              </a:solidFill>
              <a:latin typeface="Arial" pitchFamily="18"/>
              <a:ea typeface="Lucida Sans Unicode" pitchFamily="2"/>
              <a:cs typeface="Tahoma" pitchFamily="2"/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3307287"/>
            <a:ext cx="3240360" cy="2864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56567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6" grpId="0" animBg="1"/>
      <p:bldP spid="1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5835" y="2951617"/>
            <a:ext cx="4196571" cy="35759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bdélník 1">
            <a:hlinkClick r:id="" action="ppaction://hlinkshowjump?jump=nextslide"/>
          </p:cNvPr>
          <p:cNvSpPr/>
          <p:nvPr/>
        </p:nvSpPr>
        <p:spPr>
          <a:xfrm>
            <a:off x="899592" y="1700240"/>
            <a:ext cx="2808312" cy="792088"/>
          </a:xfrm>
          <a:prstGeom prst="rect">
            <a:avLst/>
          </a:prstGeom>
          <a:solidFill>
            <a:srgbClr val="F9F9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hangingPunct="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dirty="0">
                <a:solidFill>
                  <a:srgbClr val="000000"/>
                </a:solidFill>
                <a:latin typeface="Arial" pitchFamily="18"/>
                <a:ea typeface="Lucida Sans Unicode" pitchFamily="2"/>
                <a:cs typeface="Tahoma" pitchFamily="2"/>
              </a:rPr>
              <a:t>Přikázaný směr jízdy</a:t>
            </a:r>
          </a:p>
        </p:txBody>
      </p:sp>
      <p:sp>
        <p:nvSpPr>
          <p:cNvPr id="4" name="Obdélník 3"/>
          <p:cNvSpPr/>
          <p:nvPr/>
        </p:nvSpPr>
        <p:spPr>
          <a:xfrm>
            <a:off x="3049778" y="594244"/>
            <a:ext cx="2808312" cy="792088"/>
          </a:xfrm>
          <a:prstGeom prst="rect">
            <a:avLst/>
          </a:prstGeom>
          <a:solidFill>
            <a:srgbClr val="F9F9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cs-CZ" dirty="0">
                <a:solidFill>
                  <a:srgbClr val="000000"/>
                </a:solidFill>
                <a:latin typeface="Arial" pitchFamily="18"/>
                <a:ea typeface="Lucida Sans Unicode" pitchFamily="2"/>
                <a:cs typeface="Tahoma" pitchFamily="2"/>
              </a:rPr>
              <a:t>Zákaz zastavení</a:t>
            </a:r>
          </a:p>
        </p:txBody>
      </p:sp>
      <p:sp>
        <p:nvSpPr>
          <p:cNvPr id="5" name="Obdélník 4"/>
          <p:cNvSpPr/>
          <p:nvPr/>
        </p:nvSpPr>
        <p:spPr>
          <a:xfrm>
            <a:off x="5199965" y="1700240"/>
            <a:ext cx="2808312" cy="792088"/>
          </a:xfrm>
          <a:prstGeom prst="rect">
            <a:avLst/>
          </a:prstGeom>
          <a:solidFill>
            <a:srgbClr val="F9F9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hangingPunct="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dirty="0">
                <a:solidFill>
                  <a:srgbClr val="000000"/>
                </a:solidFill>
                <a:latin typeface="Arial" pitchFamily="18"/>
                <a:ea typeface="Lucida Sans Unicode" pitchFamily="2"/>
                <a:cs typeface="Tahoma" pitchFamily="2"/>
              </a:rPr>
              <a:t>Stezka pro </a:t>
            </a:r>
            <a:r>
              <a:rPr lang="cs-CZ" dirty="0" smtClean="0">
                <a:solidFill>
                  <a:srgbClr val="000000"/>
                </a:solidFill>
                <a:latin typeface="Arial" pitchFamily="18"/>
                <a:ea typeface="Lucida Sans Unicode" pitchFamily="2"/>
                <a:cs typeface="Tahoma" pitchFamily="2"/>
              </a:rPr>
              <a:t>cyklisty</a:t>
            </a:r>
            <a:endParaRPr lang="cs-CZ" dirty="0">
              <a:solidFill>
                <a:srgbClr val="000000"/>
              </a:solidFill>
              <a:latin typeface="Arial" pitchFamily="18"/>
              <a:ea typeface="Lucida Sans Unicode" pitchFamily="2"/>
              <a:cs typeface="Tahoma" pitchFamily="2"/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4407877" y="5341389"/>
            <a:ext cx="1440160" cy="1224136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7288197" y="5351668"/>
            <a:ext cx="1440160" cy="1224136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5848037" y="5351668"/>
            <a:ext cx="1440160" cy="1224136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bdélník 14"/>
          <p:cNvSpPr/>
          <p:nvPr/>
        </p:nvSpPr>
        <p:spPr>
          <a:xfrm>
            <a:off x="7288197" y="4127532"/>
            <a:ext cx="1440160" cy="1224136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5213" y="3301370"/>
            <a:ext cx="2889244" cy="28764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65335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:circle/>
      </p:transition>
    </mc:Choice>
    <mc:Fallback xmlns="">
      <p:transition spd="slow" advClick="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5835" y="2951617"/>
            <a:ext cx="4196571" cy="35759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bdélník 1"/>
          <p:cNvSpPr/>
          <p:nvPr/>
        </p:nvSpPr>
        <p:spPr>
          <a:xfrm>
            <a:off x="899592" y="1700240"/>
            <a:ext cx="2808312" cy="792088"/>
          </a:xfrm>
          <a:prstGeom prst="rect">
            <a:avLst/>
          </a:prstGeom>
          <a:solidFill>
            <a:srgbClr val="F9F9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hangingPunct="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dirty="0">
                <a:solidFill>
                  <a:srgbClr val="000000"/>
                </a:solidFill>
                <a:latin typeface="Arial" pitchFamily="18"/>
                <a:ea typeface="Lucida Sans Unicode" pitchFamily="2"/>
                <a:cs typeface="Tahoma" pitchFamily="2"/>
              </a:rPr>
              <a:t>Přikázaný směr jízdy</a:t>
            </a:r>
          </a:p>
        </p:txBody>
      </p:sp>
      <p:sp>
        <p:nvSpPr>
          <p:cNvPr id="4" name="Obdélník 3"/>
          <p:cNvSpPr/>
          <p:nvPr/>
        </p:nvSpPr>
        <p:spPr>
          <a:xfrm>
            <a:off x="3049778" y="594244"/>
            <a:ext cx="2808312" cy="792088"/>
          </a:xfrm>
          <a:prstGeom prst="rect">
            <a:avLst/>
          </a:prstGeom>
          <a:solidFill>
            <a:srgbClr val="F9F9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cs-CZ" dirty="0">
                <a:solidFill>
                  <a:srgbClr val="000000"/>
                </a:solidFill>
                <a:latin typeface="Arial" pitchFamily="18"/>
                <a:ea typeface="Lucida Sans Unicode" pitchFamily="2"/>
                <a:cs typeface="Tahoma" pitchFamily="2"/>
              </a:rPr>
              <a:t>Zákaz zastavení</a:t>
            </a:r>
          </a:p>
        </p:txBody>
      </p:sp>
      <p:sp>
        <p:nvSpPr>
          <p:cNvPr id="5" name="Obdélník 4"/>
          <p:cNvSpPr/>
          <p:nvPr/>
        </p:nvSpPr>
        <p:spPr>
          <a:xfrm>
            <a:off x="5199965" y="1700240"/>
            <a:ext cx="2808312" cy="792088"/>
          </a:xfrm>
          <a:prstGeom prst="rect">
            <a:avLst/>
          </a:prstGeom>
          <a:solidFill>
            <a:srgbClr val="F9F9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hangingPunct="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dirty="0">
                <a:solidFill>
                  <a:srgbClr val="000000"/>
                </a:solidFill>
                <a:latin typeface="Arial" pitchFamily="18"/>
                <a:ea typeface="Lucida Sans Unicode" pitchFamily="2"/>
                <a:cs typeface="Tahoma" pitchFamily="2"/>
              </a:rPr>
              <a:t>Stezka pro cyklisty</a:t>
            </a:r>
          </a:p>
        </p:txBody>
      </p:sp>
      <p:sp>
        <p:nvSpPr>
          <p:cNvPr id="9" name="Obdélník 8"/>
          <p:cNvSpPr/>
          <p:nvPr/>
        </p:nvSpPr>
        <p:spPr>
          <a:xfrm>
            <a:off x="4407877" y="5341389"/>
            <a:ext cx="1440160" cy="1224136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7288197" y="5351668"/>
            <a:ext cx="1440160" cy="1224136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5848037" y="5351668"/>
            <a:ext cx="1440160" cy="1224136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bdélník 14"/>
          <p:cNvSpPr/>
          <p:nvPr/>
        </p:nvSpPr>
        <p:spPr>
          <a:xfrm>
            <a:off x="7288197" y="4127532"/>
            <a:ext cx="1440160" cy="1224136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5213" y="3301370"/>
            <a:ext cx="2889244" cy="28764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40822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1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5835" y="2951617"/>
            <a:ext cx="4196571" cy="35759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Obdélník 8"/>
          <p:cNvSpPr/>
          <p:nvPr/>
        </p:nvSpPr>
        <p:spPr>
          <a:xfrm>
            <a:off x="4407877" y="5341389"/>
            <a:ext cx="1440160" cy="1224136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7288197" y="5351668"/>
            <a:ext cx="1440160" cy="1224136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5848037" y="5351668"/>
            <a:ext cx="1440160" cy="1224136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>
            <a:hlinkClick r:id="" action="ppaction://hlinkshowjump?jump=nextslide"/>
          </p:cNvPr>
          <p:cNvSpPr/>
          <p:nvPr/>
        </p:nvSpPr>
        <p:spPr>
          <a:xfrm>
            <a:off x="5199965" y="1700240"/>
            <a:ext cx="2808312" cy="792088"/>
          </a:xfrm>
          <a:prstGeom prst="rect">
            <a:avLst/>
          </a:prstGeom>
          <a:solidFill>
            <a:srgbClr val="F9F9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hangingPunct="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dirty="0">
                <a:solidFill>
                  <a:srgbClr val="000000"/>
                </a:solidFill>
                <a:latin typeface="Arial" pitchFamily="18"/>
                <a:ea typeface="Lucida Sans Unicode" pitchFamily="2"/>
                <a:cs typeface="Tahoma" pitchFamily="2"/>
              </a:rPr>
              <a:t>Slepá ulice</a:t>
            </a:r>
          </a:p>
        </p:txBody>
      </p:sp>
      <p:sp>
        <p:nvSpPr>
          <p:cNvPr id="11" name="Obdélník 10"/>
          <p:cNvSpPr/>
          <p:nvPr/>
        </p:nvSpPr>
        <p:spPr>
          <a:xfrm>
            <a:off x="3049778" y="594244"/>
            <a:ext cx="2808312" cy="792088"/>
          </a:xfrm>
          <a:prstGeom prst="rect">
            <a:avLst/>
          </a:prstGeom>
          <a:solidFill>
            <a:srgbClr val="F9F9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>
                <a:solidFill>
                  <a:srgbClr val="000000"/>
                </a:solidFill>
                <a:latin typeface="Arial" pitchFamily="18"/>
                <a:ea typeface="Lucida Sans Unicode" pitchFamily="2"/>
                <a:cs typeface="Tahoma" pitchFamily="2"/>
              </a:rPr>
              <a:t>Parkoviště</a:t>
            </a:r>
            <a:endParaRPr lang="cs-CZ" dirty="0"/>
          </a:p>
        </p:txBody>
      </p:sp>
      <p:sp>
        <p:nvSpPr>
          <p:cNvPr id="13" name="Obdélník 12"/>
          <p:cNvSpPr/>
          <p:nvPr/>
        </p:nvSpPr>
        <p:spPr>
          <a:xfrm>
            <a:off x="899592" y="1700240"/>
            <a:ext cx="2808312" cy="792088"/>
          </a:xfrm>
          <a:prstGeom prst="rect">
            <a:avLst/>
          </a:prstGeom>
          <a:solidFill>
            <a:srgbClr val="F9F9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hangingPunct="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dirty="0">
                <a:solidFill>
                  <a:srgbClr val="000000"/>
                </a:solidFill>
                <a:latin typeface="Arial" pitchFamily="18"/>
                <a:ea typeface="Lucida Sans Unicode" pitchFamily="2"/>
                <a:cs typeface="Tahoma" pitchFamily="2"/>
              </a:rPr>
              <a:t>Hlavní silnice</a:t>
            </a: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8012" y="3248351"/>
            <a:ext cx="3120354" cy="29824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00376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:circle/>
      </p:transition>
    </mc:Choice>
    <mc:Fallback xmlns="">
      <p:transition spd="slow" advClick="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5835" y="2951617"/>
            <a:ext cx="4196571" cy="35759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Obdélník 8"/>
          <p:cNvSpPr/>
          <p:nvPr/>
        </p:nvSpPr>
        <p:spPr>
          <a:xfrm>
            <a:off x="4407877" y="5341389"/>
            <a:ext cx="1440160" cy="1224136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7288197" y="5351668"/>
            <a:ext cx="1440160" cy="1224136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5848037" y="5351668"/>
            <a:ext cx="1440160" cy="1224136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5199965" y="1700240"/>
            <a:ext cx="2808312" cy="792088"/>
          </a:xfrm>
          <a:prstGeom prst="rect">
            <a:avLst/>
          </a:prstGeom>
          <a:solidFill>
            <a:srgbClr val="F9F9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hangingPunct="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dirty="0">
                <a:solidFill>
                  <a:srgbClr val="000000"/>
                </a:solidFill>
                <a:latin typeface="Arial" pitchFamily="18"/>
                <a:ea typeface="Lucida Sans Unicode" pitchFamily="2"/>
                <a:cs typeface="Tahoma" pitchFamily="2"/>
              </a:rPr>
              <a:t>Slepá ulice</a:t>
            </a:r>
          </a:p>
        </p:txBody>
      </p:sp>
      <p:sp>
        <p:nvSpPr>
          <p:cNvPr id="11" name="Obdélník 10"/>
          <p:cNvSpPr/>
          <p:nvPr/>
        </p:nvSpPr>
        <p:spPr>
          <a:xfrm>
            <a:off x="3049778" y="594244"/>
            <a:ext cx="2808312" cy="792088"/>
          </a:xfrm>
          <a:prstGeom prst="rect">
            <a:avLst/>
          </a:prstGeom>
          <a:solidFill>
            <a:srgbClr val="F9F9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>
                <a:solidFill>
                  <a:srgbClr val="000000"/>
                </a:solidFill>
                <a:latin typeface="Arial" pitchFamily="18"/>
                <a:ea typeface="Lucida Sans Unicode" pitchFamily="2"/>
                <a:cs typeface="Tahoma" pitchFamily="2"/>
              </a:rPr>
              <a:t>Parkoviště</a:t>
            </a:r>
            <a:endParaRPr lang="cs-CZ" dirty="0"/>
          </a:p>
        </p:txBody>
      </p:sp>
      <p:sp>
        <p:nvSpPr>
          <p:cNvPr id="13" name="Obdélník 12"/>
          <p:cNvSpPr/>
          <p:nvPr/>
        </p:nvSpPr>
        <p:spPr>
          <a:xfrm>
            <a:off x="899592" y="1700240"/>
            <a:ext cx="2808312" cy="792088"/>
          </a:xfrm>
          <a:prstGeom prst="rect">
            <a:avLst/>
          </a:prstGeom>
          <a:solidFill>
            <a:srgbClr val="F9F9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hangingPunct="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dirty="0">
                <a:solidFill>
                  <a:srgbClr val="000000"/>
                </a:solidFill>
                <a:latin typeface="Arial" pitchFamily="18"/>
                <a:ea typeface="Lucida Sans Unicode" pitchFamily="2"/>
                <a:cs typeface="Tahoma" pitchFamily="2"/>
              </a:rPr>
              <a:t>Hlavní silnice</a:t>
            </a:r>
          </a:p>
        </p:txBody>
      </p:sp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8012" y="3248351"/>
            <a:ext cx="3120354" cy="29824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98798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1" grpId="0" animBg="1"/>
      <p:bldP spid="1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5835" y="2951617"/>
            <a:ext cx="4196571" cy="35759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bdélník 1">
            <a:hlinkClick r:id="" action="ppaction://hlinkshowjump?jump=nextslide"/>
          </p:cNvPr>
          <p:cNvSpPr/>
          <p:nvPr/>
        </p:nvSpPr>
        <p:spPr>
          <a:xfrm>
            <a:off x="899592" y="1700240"/>
            <a:ext cx="2808312" cy="792088"/>
          </a:xfrm>
          <a:prstGeom prst="rect">
            <a:avLst/>
          </a:prstGeom>
          <a:solidFill>
            <a:srgbClr val="F9F9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hangingPunct="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dirty="0">
                <a:solidFill>
                  <a:srgbClr val="000000"/>
                </a:solidFill>
                <a:latin typeface="Arial" pitchFamily="18"/>
                <a:ea typeface="Lucida Sans Unicode" pitchFamily="2"/>
                <a:cs typeface="Tahoma" pitchFamily="2"/>
              </a:rPr>
              <a:t>Zákaz vjezdu všech vozidel</a:t>
            </a:r>
          </a:p>
        </p:txBody>
      </p:sp>
      <p:sp>
        <p:nvSpPr>
          <p:cNvPr id="4" name="Obdélník 3"/>
          <p:cNvSpPr/>
          <p:nvPr/>
        </p:nvSpPr>
        <p:spPr>
          <a:xfrm>
            <a:off x="3049778" y="594244"/>
            <a:ext cx="2808312" cy="792088"/>
          </a:xfrm>
          <a:prstGeom prst="rect">
            <a:avLst/>
          </a:prstGeom>
          <a:solidFill>
            <a:srgbClr val="F9F9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hangingPunct="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dirty="0">
                <a:solidFill>
                  <a:srgbClr val="000000"/>
                </a:solidFill>
                <a:latin typeface="Arial" pitchFamily="18"/>
                <a:ea typeface="Lucida Sans Unicode" pitchFamily="2"/>
                <a:cs typeface="Tahoma" pitchFamily="2"/>
              </a:rPr>
              <a:t>Slepá ulice</a:t>
            </a:r>
          </a:p>
        </p:txBody>
      </p:sp>
      <p:sp>
        <p:nvSpPr>
          <p:cNvPr id="5" name="Obdélník 4"/>
          <p:cNvSpPr/>
          <p:nvPr/>
        </p:nvSpPr>
        <p:spPr>
          <a:xfrm>
            <a:off x="5199965" y="1700240"/>
            <a:ext cx="2808312" cy="792088"/>
          </a:xfrm>
          <a:prstGeom prst="rect">
            <a:avLst/>
          </a:prstGeom>
          <a:solidFill>
            <a:srgbClr val="F9F9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cs-CZ" dirty="0">
                <a:solidFill>
                  <a:srgbClr val="000000"/>
                </a:solidFill>
                <a:latin typeface="Arial" pitchFamily="18"/>
                <a:ea typeface="Lucida Sans Unicode" pitchFamily="2"/>
                <a:cs typeface="Tahoma" pitchFamily="2"/>
              </a:rPr>
              <a:t>Zákaz stání</a:t>
            </a:r>
          </a:p>
        </p:txBody>
      </p:sp>
      <p:sp>
        <p:nvSpPr>
          <p:cNvPr id="12" name="Obdélník 11"/>
          <p:cNvSpPr/>
          <p:nvPr/>
        </p:nvSpPr>
        <p:spPr>
          <a:xfrm>
            <a:off x="7288197" y="5351668"/>
            <a:ext cx="1440160" cy="1224136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5848037" y="5351668"/>
            <a:ext cx="1440160" cy="1224136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574" y="3212976"/>
            <a:ext cx="3245865" cy="32129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96214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:circle/>
      </p:transition>
    </mc:Choice>
    <mc:Fallback xmlns="">
      <p:transition spd="slow" advClick="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5835" y="2951617"/>
            <a:ext cx="4196571" cy="35759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bdélník 1"/>
          <p:cNvSpPr/>
          <p:nvPr/>
        </p:nvSpPr>
        <p:spPr>
          <a:xfrm>
            <a:off x="899592" y="1700240"/>
            <a:ext cx="2808312" cy="792088"/>
          </a:xfrm>
          <a:prstGeom prst="rect">
            <a:avLst/>
          </a:prstGeom>
          <a:solidFill>
            <a:srgbClr val="F9F9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hangingPunct="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dirty="0">
                <a:solidFill>
                  <a:srgbClr val="000000"/>
                </a:solidFill>
                <a:latin typeface="Arial" pitchFamily="18"/>
                <a:ea typeface="Lucida Sans Unicode" pitchFamily="2"/>
                <a:cs typeface="Tahoma" pitchFamily="2"/>
              </a:rPr>
              <a:t>Zákaz vjezdu všech vozidel</a:t>
            </a:r>
          </a:p>
        </p:txBody>
      </p:sp>
      <p:sp>
        <p:nvSpPr>
          <p:cNvPr id="4" name="Obdélník 3"/>
          <p:cNvSpPr/>
          <p:nvPr/>
        </p:nvSpPr>
        <p:spPr>
          <a:xfrm>
            <a:off x="3049778" y="594244"/>
            <a:ext cx="2808312" cy="792088"/>
          </a:xfrm>
          <a:prstGeom prst="rect">
            <a:avLst/>
          </a:prstGeom>
          <a:solidFill>
            <a:srgbClr val="F9F9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hangingPunct="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dirty="0">
                <a:solidFill>
                  <a:srgbClr val="000000"/>
                </a:solidFill>
                <a:latin typeface="Arial" pitchFamily="18"/>
                <a:ea typeface="Lucida Sans Unicode" pitchFamily="2"/>
                <a:cs typeface="Tahoma" pitchFamily="2"/>
              </a:rPr>
              <a:t>Slepá ulice</a:t>
            </a:r>
          </a:p>
        </p:txBody>
      </p:sp>
      <p:sp>
        <p:nvSpPr>
          <p:cNvPr id="5" name="Obdélník 4"/>
          <p:cNvSpPr/>
          <p:nvPr/>
        </p:nvSpPr>
        <p:spPr>
          <a:xfrm>
            <a:off x="5199965" y="1700240"/>
            <a:ext cx="2808312" cy="792088"/>
          </a:xfrm>
          <a:prstGeom prst="rect">
            <a:avLst/>
          </a:prstGeom>
          <a:solidFill>
            <a:srgbClr val="F9F9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cs-CZ" dirty="0">
                <a:solidFill>
                  <a:srgbClr val="000000"/>
                </a:solidFill>
                <a:latin typeface="Arial" pitchFamily="18"/>
                <a:ea typeface="Lucida Sans Unicode" pitchFamily="2"/>
                <a:cs typeface="Tahoma" pitchFamily="2"/>
              </a:rPr>
              <a:t>Zákaz stání</a:t>
            </a:r>
          </a:p>
        </p:txBody>
      </p:sp>
      <p:sp>
        <p:nvSpPr>
          <p:cNvPr id="12" name="Obdélník 11"/>
          <p:cNvSpPr/>
          <p:nvPr/>
        </p:nvSpPr>
        <p:spPr>
          <a:xfrm>
            <a:off x="7288197" y="5351668"/>
            <a:ext cx="1440160" cy="1224136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5848037" y="5351668"/>
            <a:ext cx="1440160" cy="1224136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574" y="3212976"/>
            <a:ext cx="3245865" cy="32129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06080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1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5835" y="2951617"/>
            <a:ext cx="4196571" cy="35759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bdélník 1">
            <a:hlinkClick r:id="" action="ppaction://hlinkshowjump?jump=nextslide"/>
          </p:cNvPr>
          <p:cNvSpPr/>
          <p:nvPr/>
        </p:nvSpPr>
        <p:spPr>
          <a:xfrm>
            <a:off x="3049778" y="594244"/>
            <a:ext cx="2808312" cy="792088"/>
          </a:xfrm>
          <a:prstGeom prst="rect">
            <a:avLst/>
          </a:prstGeom>
          <a:solidFill>
            <a:srgbClr val="F9F9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hangingPunct="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dirty="0">
                <a:solidFill>
                  <a:srgbClr val="000000"/>
                </a:solidFill>
                <a:latin typeface="Arial" pitchFamily="18"/>
                <a:ea typeface="Lucida Sans Unicode" pitchFamily="2"/>
                <a:cs typeface="Tahoma" pitchFamily="2"/>
              </a:rPr>
              <a:t>Pozor </a:t>
            </a:r>
            <a:r>
              <a:rPr lang="cs-CZ" dirty="0" smtClean="0">
                <a:solidFill>
                  <a:srgbClr val="000000"/>
                </a:solidFill>
                <a:latin typeface="Arial" pitchFamily="18"/>
                <a:ea typeface="Lucida Sans Unicode" pitchFamily="2"/>
                <a:cs typeface="Tahoma" pitchFamily="2"/>
              </a:rPr>
              <a:t>zvěř</a:t>
            </a:r>
            <a:endParaRPr lang="cs-CZ" dirty="0">
              <a:solidFill>
                <a:srgbClr val="000000"/>
              </a:solidFill>
              <a:latin typeface="Arial" pitchFamily="18"/>
              <a:ea typeface="Lucida Sans Unicode" pitchFamily="2"/>
              <a:cs typeface="Tahoma" pitchFamily="2"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899592" y="1700240"/>
            <a:ext cx="2808312" cy="792088"/>
          </a:xfrm>
          <a:prstGeom prst="rect">
            <a:avLst/>
          </a:prstGeom>
          <a:solidFill>
            <a:srgbClr val="F9F9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hangingPunct="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dirty="0">
                <a:solidFill>
                  <a:srgbClr val="000000"/>
                </a:solidFill>
                <a:latin typeface="Arial" pitchFamily="18"/>
                <a:ea typeface="Lucida Sans Unicode" pitchFamily="2"/>
                <a:cs typeface="Tahoma" pitchFamily="2"/>
              </a:rPr>
              <a:t>Pozor děti</a:t>
            </a:r>
          </a:p>
        </p:txBody>
      </p:sp>
      <p:sp>
        <p:nvSpPr>
          <p:cNvPr id="5" name="Obdélník 4"/>
          <p:cNvSpPr/>
          <p:nvPr/>
        </p:nvSpPr>
        <p:spPr>
          <a:xfrm>
            <a:off x="5199964" y="1700240"/>
            <a:ext cx="2808312" cy="792088"/>
          </a:xfrm>
          <a:prstGeom prst="rect">
            <a:avLst/>
          </a:prstGeom>
          <a:solidFill>
            <a:srgbClr val="F9F9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hangingPunct="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dirty="0">
                <a:solidFill>
                  <a:srgbClr val="000000"/>
                </a:solidFill>
                <a:latin typeface="Arial" pitchFamily="18"/>
                <a:ea typeface="Lucida Sans Unicode" pitchFamily="2"/>
                <a:cs typeface="Tahoma" pitchFamily="2"/>
              </a:rPr>
              <a:t>Pozor </a:t>
            </a:r>
            <a:r>
              <a:rPr lang="cs-CZ" dirty="0" smtClean="0">
                <a:solidFill>
                  <a:srgbClr val="000000"/>
                </a:solidFill>
                <a:latin typeface="Arial" pitchFamily="18"/>
                <a:ea typeface="Lucida Sans Unicode" pitchFamily="2"/>
                <a:cs typeface="Tahoma" pitchFamily="2"/>
              </a:rPr>
              <a:t>zoo</a:t>
            </a:r>
            <a:endParaRPr lang="cs-CZ" dirty="0">
              <a:solidFill>
                <a:srgbClr val="000000"/>
              </a:solidFill>
              <a:latin typeface="Arial" pitchFamily="18"/>
              <a:ea typeface="Lucida Sans Unicode" pitchFamily="2"/>
              <a:cs typeface="Tahoma" pitchFamily="2"/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7288197" y="5351668"/>
            <a:ext cx="1440160" cy="1224136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8571" y="3336860"/>
            <a:ext cx="3098175" cy="28054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31678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:circle/>
      </p:transition>
    </mc:Choice>
    <mc:Fallback xmlns="">
      <p:transition spd="slow" advClick="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5835" y="2951617"/>
            <a:ext cx="4196571" cy="35759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bdélník 1"/>
          <p:cNvSpPr/>
          <p:nvPr/>
        </p:nvSpPr>
        <p:spPr>
          <a:xfrm>
            <a:off x="3049778" y="594244"/>
            <a:ext cx="2808312" cy="792088"/>
          </a:xfrm>
          <a:prstGeom prst="rect">
            <a:avLst/>
          </a:prstGeom>
          <a:solidFill>
            <a:srgbClr val="F9F9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hangingPunct="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dirty="0">
                <a:solidFill>
                  <a:srgbClr val="000000"/>
                </a:solidFill>
                <a:latin typeface="Arial" pitchFamily="18"/>
                <a:ea typeface="Lucida Sans Unicode" pitchFamily="2"/>
                <a:cs typeface="Tahoma" pitchFamily="2"/>
              </a:rPr>
              <a:t>Pozor </a:t>
            </a:r>
            <a:r>
              <a:rPr lang="cs-CZ" dirty="0" smtClean="0">
                <a:solidFill>
                  <a:srgbClr val="000000"/>
                </a:solidFill>
                <a:latin typeface="Arial" pitchFamily="18"/>
                <a:ea typeface="Lucida Sans Unicode" pitchFamily="2"/>
                <a:cs typeface="Tahoma" pitchFamily="2"/>
              </a:rPr>
              <a:t>zvěř</a:t>
            </a:r>
            <a:endParaRPr lang="cs-CZ" dirty="0">
              <a:solidFill>
                <a:srgbClr val="000000"/>
              </a:solidFill>
              <a:latin typeface="Arial" pitchFamily="18"/>
              <a:ea typeface="Lucida Sans Unicode" pitchFamily="2"/>
              <a:cs typeface="Tahoma" pitchFamily="2"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899592" y="1700240"/>
            <a:ext cx="2808312" cy="792088"/>
          </a:xfrm>
          <a:prstGeom prst="rect">
            <a:avLst/>
          </a:prstGeom>
          <a:solidFill>
            <a:srgbClr val="F9F9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hangingPunct="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dirty="0">
                <a:solidFill>
                  <a:srgbClr val="000000"/>
                </a:solidFill>
                <a:latin typeface="Arial" pitchFamily="18"/>
                <a:ea typeface="Lucida Sans Unicode" pitchFamily="2"/>
                <a:cs typeface="Tahoma" pitchFamily="2"/>
              </a:rPr>
              <a:t>Pozor děti</a:t>
            </a:r>
          </a:p>
        </p:txBody>
      </p:sp>
      <p:sp>
        <p:nvSpPr>
          <p:cNvPr id="5" name="Obdélník 4"/>
          <p:cNvSpPr/>
          <p:nvPr/>
        </p:nvSpPr>
        <p:spPr>
          <a:xfrm>
            <a:off x="5199965" y="1700240"/>
            <a:ext cx="2808312" cy="792088"/>
          </a:xfrm>
          <a:prstGeom prst="rect">
            <a:avLst/>
          </a:prstGeom>
          <a:solidFill>
            <a:srgbClr val="F9F9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hangingPunct="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dirty="0">
                <a:solidFill>
                  <a:srgbClr val="000000"/>
                </a:solidFill>
                <a:latin typeface="Arial" pitchFamily="18"/>
                <a:ea typeface="Lucida Sans Unicode" pitchFamily="2"/>
                <a:cs typeface="Tahoma" pitchFamily="2"/>
              </a:rPr>
              <a:t>Pozor </a:t>
            </a:r>
            <a:r>
              <a:rPr lang="cs-CZ" dirty="0" smtClean="0">
                <a:solidFill>
                  <a:srgbClr val="000000"/>
                </a:solidFill>
                <a:latin typeface="Arial" pitchFamily="18"/>
                <a:ea typeface="Lucida Sans Unicode" pitchFamily="2"/>
                <a:cs typeface="Tahoma" pitchFamily="2"/>
              </a:rPr>
              <a:t>zoo</a:t>
            </a:r>
            <a:endParaRPr lang="cs-CZ" dirty="0">
              <a:solidFill>
                <a:srgbClr val="000000"/>
              </a:solidFill>
              <a:latin typeface="Arial" pitchFamily="18"/>
              <a:ea typeface="Lucida Sans Unicode" pitchFamily="2"/>
              <a:cs typeface="Tahoma" pitchFamily="2"/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7288197" y="5351668"/>
            <a:ext cx="1440160" cy="1224136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8571" y="3336860"/>
            <a:ext cx="3098175" cy="28054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9814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12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547664" y="1364868"/>
            <a:ext cx="640871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7200" b="1" spc="600" dirty="0" smtClean="0">
                <a:solidFill>
                  <a:srgbClr val="7030A0"/>
                </a:solidFill>
              </a:rPr>
              <a:t>ŠIKULKA !</a:t>
            </a:r>
            <a:endParaRPr lang="cs-CZ" sz="7200" b="1" spc="600" dirty="0">
              <a:solidFill>
                <a:srgbClr val="7030A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611560" y="3723936"/>
            <a:ext cx="352839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6000" dirty="0" smtClean="0">
                <a:solidFill>
                  <a:srgbClr val="C00000"/>
                </a:solidFill>
              </a:rPr>
              <a:t> </a:t>
            </a:r>
            <a:r>
              <a:rPr lang="cs-CZ" sz="4400" b="1" dirty="0" smtClean="0">
                <a:solidFill>
                  <a:srgbClr val="C00000"/>
                </a:solidFill>
              </a:rPr>
              <a:t>VÝBORNĚ </a:t>
            </a:r>
            <a:endParaRPr lang="cs-CZ" sz="4400" b="1" dirty="0">
              <a:solidFill>
                <a:srgbClr val="C00000"/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5835" y="2951617"/>
            <a:ext cx="4196571" cy="35759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6005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7000">
        <p:circle/>
      </p:transition>
    </mc:Choice>
    <mc:Fallback xmlns="">
      <p:transition spd="slow" advClick="0" advTm="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755576" y="1340768"/>
            <a:ext cx="770485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spc="-150" dirty="0" smtClean="0">
                <a:solidFill>
                  <a:schemeClr val="accent2">
                    <a:lumMod val="75000"/>
                  </a:schemeClr>
                </a:solidFill>
              </a:rPr>
              <a:t>AHOJ NĚKDY PŘÍŠTĚ  !</a:t>
            </a:r>
            <a:endParaRPr lang="cs-CZ" sz="4800" b="1" spc="-150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3583" y="2636911"/>
            <a:ext cx="4196571" cy="35759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03130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4000">
        <p14:gallery dir="l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spekt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spekt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spek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740</TotalTime>
  <Words>273</Words>
  <Application>Microsoft Office PowerPoint</Application>
  <PresentationFormat>Předvádění na obrazovce (4:3)</PresentationFormat>
  <Paragraphs>84</Paragraphs>
  <Slides>22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22</vt:i4>
      </vt:variant>
    </vt:vector>
  </HeadingPairs>
  <TitlesOfParts>
    <vt:vector size="23" baseType="lpstr">
      <vt:lpstr>Aspekt</vt:lpstr>
      <vt:lpstr>Prezentace aplikace PowerPoint</vt:lpstr>
      <vt:lpstr>Dopravní značky         2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Dopravní značky</dc:title>
  <dc:creator>učitel</dc:creator>
  <cp:lastModifiedBy>učitel</cp:lastModifiedBy>
  <cp:revision>45</cp:revision>
  <dcterms:created xsi:type="dcterms:W3CDTF">2012-03-05T13:11:34Z</dcterms:created>
  <dcterms:modified xsi:type="dcterms:W3CDTF">2012-08-13T22:48:07Z</dcterms:modified>
</cp:coreProperties>
</file>