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92" r:id="rId2"/>
    <p:sldId id="293" r:id="rId3"/>
    <p:sldId id="294" r:id="rId4"/>
    <p:sldId id="260" r:id="rId5"/>
    <p:sldId id="263" r:id="rId6"/>
    <p:sldId id="264" r:id="rId7"/>
    <p:sldId id="262" r:id="rId8"/>
    <p:sldId id="275" r:id="rId9"/>
    <p:sldId id="283" r:id="rId10"/>
    <p:sldId id="269" r:id="rId11"/>
    <p:sldId id="276" r:id="rId12"/>
    <p:sldId id="284" r:id="rId13"/>
    <p:sldId id="273" r:id="rId14"/>
    <p:sldId id="277" r:id="rId15"/>
    <p:sldId id="285" r:id="rId16"/>
    <p:sldId id="261" r:id="rId17"/>
    <p:sldId id="278" r:id="rId18"/>
    <p:sldId id="286" r:id="rId19"/>
    <p:sldId id="270" r:id="rId20"/>
    <p:sldId id="279" r:id="rId21"/>
    <p:sldId id="287" r:id="rId22"/>
    <p:sldId id="271" r:id="rId23"/>
    <p:sldId id="280" r:id="rId24"/>
    <p:sldId id="288" r:id="rId25"/>
    <p:sldId id="272" r:id="rId26"/>
    <p:sldId id="281" r:id="rId27"/>
    <p:sldId id="289" r:id="rId28"/>
    <p:sldId id="274" r:id="rId29"/>
    <p:sldId id="282" r:id="rId30"/>
    <p:sldId id="290" r:id="rId31"/>
    <p:sldId id="291" r:id="rId3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4C07"/>
    <a:srgbClr val="EF771D"/>
    <a:srgbClr val="FBBF7D"/>
    <a:srgbClr val="B2F8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216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692150"/>
            <a:ext cx="7245350" cy="177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539750" y="2420938"/>
            <a:ext cx="82089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 dirty="0" smtClean="0">
                <a:latin typeface="Calibri" pitchFamily="34" charset="0"/>
              </a:rPr>
              <a:t>VY_32_INOVACE_60_PRV_ 3</a:t>
            </a:r>
            <a:endParaRPr lang="cs-CZ" b="1" dirty="0">
              <a:latin typeface="Calibri" pitchFamily="34" charset="0"/>
            </a:endParaRPr>
          </a:p>
        </p:txBody>
      </p:sp>
      <p:graphicFrame>
        <p:nvGraphicFramePr>
          <p:cNvPr id="13348" name="Group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5451747"/>
              </p:ext>
            </p:extLst>
          </p:nvPr>
        </p:nvGraphicFramePr>
        <p:xfrm>
          <a:off x="971551" y="2924175"/>
          <a:ext cx="7245350" cy="3420810"/>
        </p:xfrm>
        <a:graphic>
          <a:graphicData uri="http://schemas.openxmlformats.org/drawingml/2006/table">
            <a:tbl>
              <a:tblPr/>
              <a:tblGrid>
                <a:gridCol w="2497246"/>
                <a:gridCol w="4748104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1) Jméno autora výukového materiálu (VM), škola: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Miroslava Červená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Základní škola a mateřská škola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Skalsko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,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okres Mladá Boleslav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2) Období vzniku VM: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Duben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3) Využití VM v ročníku ZŠ: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2. a  3.ročník ZŠ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7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4) Vzdělávací oblast: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Člověk a jeho  svět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    Vzdělávací obor: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Prvouka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    Tématický okruh: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Živočichové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    Téma: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Poznáváme a třídíme živočichy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5) Metodický list, anotace: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Procvičování rozpoznávání různých živočichů, označení správného názvu živočicha a následně zařazení do správné třídy živočichů.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 správně označeném názvu a jeho zařazení do skupiny se postupně odkrývá skrytý obrázek.(9 živočichů)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6) Zdroje: obrázků, hudby…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cs-CZ" sz="1200" u="none" kern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http://www.naturfoto.cz/,</a:t>
                      </a:r>
                      <a:r>
                        <a:rPr lang="cs-CZ" sz="1200" u="none" kern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http://www.casopismisa.cz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3931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3140968"/>
            <a:ext cx="7175351" cy="1793167"/>
          </a:xfrm>
        </p:spPr>
        <p:txBody>
          <a:bodyPr/>
          <a:lstStyle/>
          <a:p>
            <a:r>
              <a:rPr lang="cs-CZ" dirty="0" smtClean="0"/>
              <a:t>Prvouka 2. a 3. ročník </a:t>
            </a:r>
            <a:br>
              <a:rPr lang="cs-CZ" dirty="0" smtClean="0"/>
            </a:br>
            <a:r>
              <a:rPr lang="cs-CZ" sz="2800" dirty="0" smtClean="0"/>
              <a:t>(Náš svět, Člověk a jeho svět)</a:t>
            </a:r>
            <a:endParaRPr lang="cs-CZ" sz="2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1700808"/>
            <a:ext cx="8077200" cy="1499616"/>
          </a:xfrm>
        </p:spPr>
        <p:txBody>
          <a:bodyPr>
            <a:normAutofit/>
          </a:bodyPr>
          <a:lstStyle/>
          <a:p>
            <a:r>
              <a:rPr lang="cs-CZ" sz="5400" b="1" dirty="0" smtClean="0"/>
              <a:t>ŽIVOČICHOVÉ</a:t>
            </a:r>
            <a:endParaRPr lang="cs-CZ" sz="5400" b="1" dirty="0"/>
          </a:p>
        </p:txBody>
      </p:sp>
    </p:spTree>
    <p:extLst>
      <p:ext uri="{BB962C8B-B14F-4D97-AF65-F5344CB8AC3E}">
        <p14:creationId xmlns:p14="http://schemas.microsoft.com/office/powerpoint/2010/main" val="3777425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683568" y="2232025"/>
            <a:ext cx="8229600" cy="462597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sz="6600" b="1" dirty="0" smtClean="0">
                <a:solidFill>
                  <a:schemeClr val="accent1">
                    <a:lumMod val="50000"/>
                  </a:schemeClr>
                </a:solidFill>
              </a:rPr>
              <a:t>POZNÁVÁME   A   TŘÍDÍME   ŽIVOČICHY</a:t>
            </a:r>
            <a:endParaRPr lang="cs-CZ" sz="66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168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856" y="3212976"/>
            <a:ext cx="343812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ál 2"/>
          <p:cNvSpPr/>
          <p:nvPr/>
        </p:nvSpPr>
        <p:spPr>
          <a:xfrm>
            <a:off x="5148064" y="133684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Bažant obecný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vál 3"/>
          <p:cNvSpPr/>
          <p:nvPr/>
        </p:nvSpPr>
        <p:spPr>
          <a:xfrm>
            <a:off x="2771800" y="47667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Sojka obecná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ásobení 4"/>
          <p:cNvSpPr/>
          <p:nvPr/>
        </p:nvSpPr>
        <p:spPr>
          <a:xfrm>
            <a:off x="3203848" y="-31310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ásobení 5"/>
          <p:cNvSpPr/>
          <p:nvPr/>
        </p:nvSpPr>
        <p:spPr>
          <a:xfrm>
            <a:off x="5652120" y="836712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120600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424856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5120600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539552" y="1340768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Straka obecná</a:t>
            </a:r>
          </a:p>
        </p:txBody>
      </p:sp>
      <p:sp>
        <p:nvSpPr>
          <p:cNvPr id="17" name="Ohnutý roh 16"/>
          <p:cNvSpPr/>
          <p:nvPr/>
        </p:nvSpPr>
        <p:spPr>
          <a:xfrm>
            <a:off x="550384" y="2780928"/>
            <a:ext cx="4032448" cy="2736304"/>
          </a:xfrm>
          <a:prstGeom prst="foldedCorner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Slza 18">
            <a:hlinkClick r:id="" action="ppaction://hlinkshowjump?jump=nextslide"/>
          </p:cNvPr>
          <p:cNvSpPr/>
          <p:nvPr/>
        </p:nvSpPr>
        <p:spPr>
          <a:xfrm>
            <a:off x="6480212" y="190603"/>
            <a:ext cx="2520280" cy="572138"/>
          </a:xfrm>
          <a:prstGeom prst="teardrop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pokračovat</a:t>
            </a:r>
            <a:endParaRPr lang="cs-CZ" sz="2400" dirty="0"/>
          </a:p>
        </p:txBody>
      </p:sp>
      <p:pic>
        <p:nvPicPr>
          <p:cNvPr id="21" name="obrázek 25" descr="Straka obecná (Pica pica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9169" y="2873472"/>
            <a:ext cx="2754877" cy="25512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7652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055 0.02824 C 0.12864 0.03449 0.12778 0.0412 0.12569 0.04745 C 0.12344 0.05463 0.11962 0.05625 0.11597 0.0625 C 0.10729 0.07731 0.10764 0.07986 0.0934 0.08634 C 0.08958 0.09699 0.08524 0.10578 0.07899 0.11412 C 0.07587 0.12453 0.07205 0.12916 0.06753 0.13796 C 0.06927 0.15439 0.06614 0.16782 0.07726 0.17662 C 0.08021 0.17893 0.08368 0.17963 0.08698 0.18078 C 0.09114 0.1824 0.09983 0.18518 0.09983 0.18541 C 0.18298 0.18264 0.21319 0.18611 0.27569 0.17453 C 0.28941 0.16828 0.3033 0.16805 0.31753 0.16574 C 0.5092 0.16828 0.43542 0.15023 0.50295 0.17222 C 0.52101 0.18426 0.54149 0.19027 0.55798 0.20671 C 0.56875 0.21759 0.56059 0.2125 0.5691 0.22592 C 0.59114 0.26018 0.57569 0.23379 0.59184 0.25393 C 0.60364 0.26875 0.61423 0.28842 0.62899 0.29907 C 0.63194 0.30115 0.63559 0.30139 0.63854 0.30347 C 0.65486 0.31435 0.66962 0.32916 0.68698 0.33796 C 0.68993 0.33935 0.71059 0.34213 0.71111 0.34213 C 0.72274 0.34421 0.73333 0.35069 0.74496 0.35301 C 0.7783 0.35139 0.79878 0.36273 0.81597 0.32708 C 0.81649 0.32129 0.81771 0.31574 0.81753 0.30995 C 0.81597 0.25393 0.82448 0.19444 0.80955 0.14213 C 0.80573 0.1287 0.79722 0.11365 0.79184 0.10139 C 0.77726 0.06805 0.76337 0.04398 0.73368 0.03472 C 0.68298 3.33333E-6 0.64132 0.03912 0.5934 0.04537 C 0.58055 0.05301 0.56719 0.05648 0.55469 0.06481 C 0.54861 0.06875 0.54392 0.07477 0.53854 0.07986 C 0.51632 0.10046 0.49618 0.12361 0.48212 0.15509 C 0.48021 0.16527 0.47604 0.17291 0.47396 0.1831 C 0.47239 0.20416 0.4691 0.2243 0.46753 0.24537 C 0.46805 0.2662 0.46788 0.28703 0.46927 0.30787 C 0.46979 0.31551 0.47569 0.32037 0.47899 0.325 C 0.49548 0.34953 0.5033 0.36967 0.52899 0.38078 C 0.53871 0.39189 0.54861 0.39861 0.55955 0.40671 C 0.60295 0.43912 0.58038 0.43009 0.60798 0.43889 C 0.6217 0.44977 0.63472 0.45995 0.64983 0.46689 C 0.66441 0.48287 0.6559 0.47477 0.67569 0.49051 C 0.67899 0.49305 0.68073 0.49814 0.68368 0.50139 C 0.68611 0.50393 0.68906 0.50578 0.69184 0.50787 C 0.69739 0.51759 0.69809 0.52176 0.69983 0.53356 C 0.69878 0.54421 0.69896 0.55532 0.6967 0.56574 C 0.69583 0.57014 0.68733 0.57152 0.68542 0.57222 C 0.67621 0.57592 0.66719 0.57893 0.65798 0.5831 C 0.62569 0.5824 0.5934 0.58194 0.56094 0.58078 C 0.54305 0.58009 0.5276 0.57014 0.50955 0.56805 C 0.49097 0.56273 0.47205 0.55949 0.45312 0.55717 C 0.42569 0.54537 0.39809 0.53935 0.36927 0.53564 C 0.35625 0.53148 0.3441 0.53055 0.33055 0.52916 C 0.29097 0.51227 0.20417 0.52685 0.19496 0.52708 C 0.18177 0.52893 0.18368 0.52777 0.17413 0.53148 C 0.16719 0.53426 0.15312 0.54004 0.15312 0.54027 C 0.14826 0.54421 0.1434 0.54652 0.13854 0.55069 C 0.13333 0.56504 0.13837 0.55439 0.12899 0.56574 C 0.125 0.5706 0.11753 0.58078 0.11753 0.58102 C 0.11042 0.61041 0.0875 0.61713 0.06753 0.61967 C 0.06493 0.62037 0.06215 0.6206 0.05955 0.62176 C 0.05781 0.62268 0.0566 0.62523 0.05469 0.62592 C 0.05104 0.62731 0.0434 0.62824 0.0434 0.62847 L 0.05625 0.62176 " pathEditMode="relative" rAng="0" ptsTypes="ffffffffffffffffffffffffffffffffffffffffffffffffffffffffffAA">
                                      <p:cBhvr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30" y="28588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5" grpId="1" animBg="1"/>
      <p:bldP spid="6" grpId="0" animBg="1"/>
      <p:bldP spid="6" grpId="1" animBg="1"/>
      <p:bldP spid="16" grpId="0" animBg="1"/>
      <p:bldP spid="16" grpId="1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856" y="3212976"/>
            <a:ext cx="343812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Obdélník se zakulaceným příčným rohem 10">
            <a:hlinkClick r:id="" action="ppaction://hlinkshowjump?jump=nextslide"/>
          </p:cNvPr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120600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7424856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5120600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1018435" y="5733256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Straka obecná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3" name="obrázek 25" descr="Straka obecná (Pica pica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9169" y="2873472"/>
            <a:ext cx="2754877" cy="25512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9376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856" y="3212976"/>
            <a:ext cx="343812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120600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7424856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5120600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1018435" y="5733256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Straka obecná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3" name="obrázek 25" descr="Straka obecná (Pica pica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9169" y="2873472"/>
            <a:ext cx="2754877" cy="25512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97365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856" y="3212976"/>
            <a:ext cx="343812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ál 1"/>
          <p:cNvSpPr/>
          <p:nvPr/>
        </p:nvSpPr>
        <p:spPr>
          <a:xfrm>
            <a:off x="539552" y="1340768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Sysel obecný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vál 2"/>
          <p:cNvSpPr/>
          <p:nvPr/>
        </p:nvSpPr>
        <p:spPr>
          <a:xfrm>
            <a:off x="5148064" y="133684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Křeček polní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ásobení 4"/>
          <p:cNvSpPr/>
          <p:nvPr/>
        </p:nvSpPr>
        <p:spPr>
          <a:xfrm>
            <a:off x="992816" y="828840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ásobení 5"/>
          <p:cNvSpPr/>
          <p:nvPr/>
        </p:nvSpPr>
        <p:spPr>
          <a:xfrm>
            <a:off x="5652120" y="836712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120600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5120600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2771800" y="468800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Veverka obecná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Ohnutý roh 16"/>
          <p:cNvSpPr/>
          <p:nvPr/>
        </p:nvSpPr>
        <p:spPr>
          <a:xfrm>
            <a:off x="550384" y="2780928"/>
            <a:ext cx="4032448" cy="2736304"/>
          </a:xfrm>
          <a:prstGeom prst="foldedCorner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Slza 17">
            <a:hlinkClick r:id="" action="ppaction://hlinkshowjump?jump=nextslide"/>
          </p:cNvPr>
          <p:cNvSpPr/>
          <p:nvPr/>
        </p:nvSpPr>
        <p:spPr>
          <a:xfrm>
            <a:off x="6480212" y="190603"/>
            <a:ext cx="2520280" cy="572138"/>
          </a:xfrm>
          <a:prstGeom prst="teardrop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pokračovat</a:t>
            </a:r>
            <a:endParaRPr lang="cs-CZ" sz="2400" dirty="0"/>
          </a:p>
        </p:txBody>
      </p:sp>
      <p:pic>
        <p:nvPicPr>
          <p:cNvPr id="19" name="Obrázek 18" descr="Veverka obecná (Sciurus vulgaris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424" y="2888940"/>
            <a:ext cx="3312368" cy="25202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11109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885 -0.01504 C 0.14496 -0.0287 0.12378 -0.02662 0.10711 -0.03009 C 0.08333 -0.04051 0.05954 -0.04629 0.03454 -0.0493 C 0.02222 -0.05277 0.01805 -0.05602 0.00399 -0.0581 C -0.01112 -0.06458 -0.00868 -0.06643 -0.02674 -0.06875 C -0.11025 -0.06736 -0.13247 -0.07222 -0.19601 -0.05162 C -0.20712 -0.04398 -0.21945 -0.04074 -0.2316 -0.03657 C -0.23403 -0.03564 -0.2415 -0.03426 -0.24445 -0.03217 C -0.24723 -0.03032 -0.24966 -0.02754 -0.25243 -0.02569 C -0.25764 -0.02245 -0.2632 -0.0199 -0.26858 -0.01713 C -0.27118 -0.01574 -0.27275 -0.0125 -0.27518 -0.01064 C -0.28039 -0.00671 -0.28577 -0.00347 -0.29115 -3.33333E-6 C -0.29514 0.00255 -0.29983 0.00139 -0.30417 0.00209 C -0.31181 0.0125 -0.31632 0.01482 -0.32674 0.01945 C -0.3382 0.03473 -0.35105 0.04908 -0.35903 0.06875 C -0.36546 0.08449 -0.36771 0.10348 -0.37518 0.11829 C -0.37709 0.12894 -0.37934 0.13866 -0.38316 0.14838 C -0.38785 0.18727 -0.38976 0.23079 -0.3816 0.26875 C -0.37796 0.28611 -0.36823 0.29954 -0.35903 0.31181 C -0.3566 0.31482 -0.35625 0.31945 -0.35417 0.32269 C -0.35191 0.32616 -0.34827 0.32801 -0.34584 0.33125 C -0.34306 0.33519 -0.34132 0.34074 -0.33802 0.34422 C -0.33108 0.35139 -0.32223 0.3544 -0.31372 0.35695 C -0.30539 0.36273 -0.29879 0.36574 -0.28959 0.36783 C -0.2408 0.36598 -0.18056 0.37176 -0.12987 0.35486 C -0.10122 0.34537 -0.07466 0.33079 -0.04775 0.31621 C -0.03559 0.30973 -0.02171 0.30834 -0.01059 0.29908 C 0.00416 0.28658 0.01267 0.2757 0.02968 0.26875 C 0.05017 0.2463 0.07569 0.22223 0.10225 0.21736 C 0.12604 0.20139 0.16007 0.18912 0.18628 0.18496 C 0.22534 0.17061 0.17847 0.18588 0.23784 0.17639 C 0.24444 0.17523 0.25052 0.1713 0.25711 0.16991 C 0.26354 0.16852 0.27013 0.16852 0.27656 0.16783 C 0.34618 0.16898 0.3868 0.15278 0.44097 0.18936 C 0.45954 0.20186 0.47656 0.21898 0.4927 0.23658 C 0.50451 0.24954 0.50173 0.24676 0.51354 0.2625 C 0.5151 0.26459 0.5184 0.26875 0.5184 0.26898 C 0.52743 0.29306 0.51388 0.25973 0.52968 0.28611 C 0.53975 0.30301 0.54323 0.31806 0.55555 0.33125 C 0.55972 0.36644 0.55277 0.32431 0.56354 0.35278 C 0.56996 0.36991 0.57031 0.39236 0.57482 0.41088 C 0.57708 0.4463 0.57986 0.48704 0.57013 0.52037 C 0.56024 0.55417 0.54201 0.5794 0.52326 0.6044 C 0.50625 0.62709 0.48906 0.64676 0.46527 0.65602 C 0.42864 0.68588 0.3868 0.68889 0.34583 0.69908 C 0.31406 0.69838 0.28229 0.69931 0.25069 0.69676 C 0.22274 0.69468 0.20191 0.67014 0.17656 0.66019 C 0.1427 0.63056 0.18246 0.66181 0.14427 0.64306 C 0.12552 0.6338 0.10798 0.61667 0.08941 0.60648 C 0.06805 0.59468 0.04392 0.58195 0.0217 0.57199 C -0.00903 0.54306 0.03003 0.57732 -0.00243 0.55695 C -0.01094 0.55162 -0.01823 0.54329 -0.02674 0.53773 C -0.03403 0.52801 -0.04514 0.52385 -0.05243 0.51412 C -0.054 0.51204 -0.05521 0.50903 -0.0573 0.50764 C -0.06129 0.50463 -0.06632 0.50417 -0.07032 0.50116 C -0.07709 0.4963 -0.0823 0.48727 -0.08959 0.48403 C -0.09931 0.47963 -0.09983 0.4801 -0.10903 0.47315 C -0.12917 0.45787 -0.11823 0.4625 -0.1316 0.45811 C -0.13316 0.45602 -0.13421 0.45209 -0.13646 0.45162 C -0.15799 0.44792 -0.16268 0.45718 -0.17188 0.47755 C -0.17362 0.48727 -0.17726 0.49375 -0.17987 0.50324 C -0.18368 0.51713 -0.18629 0.5301 -0.19289 0.5419 C -0.1948 0.55 -0.19566 0.55648 -0.19931 0.56343 C -0.20348 0.58658 -0.19775 0.5588 -0.20417 0.57848 C -0.21216 0.60255 -0.20296 0.58033 -0.20903 0.6044 C -0.20973 0.60695 -0.21129 0.60857 -0.21216 0.61088 C -0.21528 0.61945 -0.21563 0.6294 -0.21702 0.63866 C -0.2165 0.66598 -0.21702 0.69329 -0.21546 0.72037 C -0.21528 0.72292 -0.21302 0.72454 -0.21216 0.72686 C -0.20938 0.73449 -0.20851 0.74468 -0.2073 0.75278 C -0.19063 0.75 -0.19879 0.7507 -0.18316 0.7507 " pathEditMode="relative" rAng="0" ptsTypes="ffffffffffffffffffffffffffffffffffffffffffffffffffffffffffffffffffffffA">
                                      <p:cBhvr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89" y="3553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5" grpId="1" animBg="1"/>
      <p:bldP spid="6" grpId="0" animBg="1"/>
      <p:bldP spid="6" grpId="1" animBg="1"/>
      <p:bldP spid="16" grpId="0" animBg="1"/>
      <p:bldP spid="16" grpId="1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856" y="3212976"/>
            <a:ext cx="343812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>
            <a:hlinkClick r:id="" action="ppaction://hlinkshowjump?jump=nextslide"/>
          </p:cNvPr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120600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120600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1018435" y="5733256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Veverka obecná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2" name="Obrázek 21" descr="Veverka obecná (Sciurus vulgaris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424" y="2888940"/>
            <a:ext cx="3312368" cy="25202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83695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13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856" y="3212976"/>
            <a:ext cx="343812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120600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120600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1018435" y="5733256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Veverka obecná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2" name="Obrázek 21" descr="Veverka obecná (Sciurus vulgaris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424" y="2888940"/>
            <a:ext cx="3312368" cy="25202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9172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856" y="3212976"/>
            <a:ext cx="343812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ál 2"/>
          <p:cNvSpPr/>
          <p:nvPr/>
        </p:nvSpPr>
        <p:spPr>
          <a:xfrm>
            <a:off x="5148064" y="133684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Užovka obojková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vál 3"/>
          <p:cNvSpPr/>
          <p:nvPr/>
        </p:nvSpPr>
        <p:spPr>
          <a:xfrm>
            <a:off x="2771800" y="47667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Úhoř říční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ásobení 4"/>
          <p:cNvSpPr/>
          <p:nvPr/>
        </p:nvSpPr>
        <p:spPr>
          <a:xfrm>
            <a:off x="3203848" y="-31310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ásobení 5"/>
          <p:cNvSpPr/>
          <p:nvPr/>
        </p:nvSpPr>
        <p:spPr>
          <a:xfrm>
            <a:off x="5652120" y="836712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120600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539552" y="1340768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Slepýš křehký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Ohnutý roh 15"/>
          <p:cNvSpPr/>
          <p:nvPr/>
        </p:nvSpPr>
        <p:spPr>
          <a:xfrm>
            <a:off x="550384" y="2780928"/>
            <a:ext cx="4032448" cy="2736304"/>
          </a:xfrm>
          <a:prstGeom prst="foldedCorner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za 16">
            <a:hlinkClick r:id="" action="ppaction://hlinkshowjump?jump=nextslide"/>
          </p:cNvPr>
          <p:cNvSpPr/>
          <p:nvPr/>
        </p:nvSpPr>
        <p:spPr>
          <a:xfrm>
            <a:off x="6480212" y="190603"/>
            <a:ext cx="2520280" cy="572138"/>
          </a:xfrm>
          <a:prstGeom prst="teardrop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pokračovat</a:t>
            </a:r>
            <a:endParaRPr lang="cs-CZ" sz="2400" dirty="0"/>
          </a:p>
        </p:txBody>
      </p:sp>
      <p:pic>
        <p:nvPicPr>
          <p:cNvPr id="20" name="Obrázek 19" descr="Slepýš křehký (Anguis fragilis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18" y="3032117"/>
            <a:ext cx="3577580" cy="22339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73971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055 0.02824 C 0.12864 0.03449 0.12778 0.0412 0.12569 0.04745 C 0.12344 0.05463 0.11962 0.05625 0.11597 0.0625 C 0.10729 0.07731 0.10764 0.07986 0.0934 0.08634 C 0.08958 0.09699 0.08524 0.10578 0.07899 0.11412 C 0.07587 0.12453 0.07205 0.12916 0.06753 0.13796 C 0.06927 0.15439 0.06614 0.16782 0.07726 0.17662 C 0.08021 0.17893 0.08368 0.17963 0.08698 0.18078 C 0.09114 0.1824 0.09983 0.18518 0.09983 0.18541 C 0.18298 0.18264 0.21319 0.18611 0.27569 0.17453 C 0.28941 0.16828 0.3033 0.16805 0.31753 0.16574 C 0.5092 0.16828 0.43542 0.15023 0.50295 0.17222 C 0.52101 0.18426 0.54149 0.19027 0.55798 0.20671 C 0.56875 0.21759 0.56059 0.2125 0.5691 0.22592 C 0.59114 0.26018 0.57569 0.23379 0.59184 0.25393 C 0.60364 0.26875 0.61423 0.28842 0.62899 0.29907 C 0.63194 0.30115 0.63559 0.30139 0.63854 0.30347 C 0.65486 0.31435 0.66962 0.32916 0.68698 0.33796 C 0.68993 0.33935 0.71059 0.34213 0.71111 0.34213 C 0.72274 0.34421 0.73333 0.35069 0.74496 0.35301 C 0.7783 0.35139 0.79878 0.36273 0.81597 0.32708 C 0.81649 0.32129 0.81771 0.31574 0.81753 0.30995 C 0.81597 0.25393 0.82448 0.19444 0.80955 0.14213 C 0.80573 0.1287 0.79722 0.11365 0.79184 0.10139 C 0.77726 0.06805 0.76337 0.04398 0.73368 0.03472 C 0.68298 3.33333E-6 0.64132 0.03912 0.5934 0.04537 C 0.58055 0.05301 0.56719 0.05648 0.55469 0.06481 C 0.54861 0.06875 0.54392 0.07477 0.53854 0.07986 C 0.51632 0.10046 0.49618 0.12361 0.48212 0.15509 C 0.48021 0.16527 0.47604 0.17291 0.47396 0.1831 C 0.47239 0.20416 0.4691 0.2243 0.46753 0.24537 C 0.46805 0.2662 0.46788 0.28703 0.46927 0.30787 C 0.46979 0.31551 0.47569 0.32037 0.47899 0.325 C 0.49548 0.34953 0.5033 0.36967 0.52899 0.38078 C 0.53871 0.39189 0.54861 0.39861 0.55955 0.40671 C 0.60295 0.43912 0.58038 0.43009 0.60798 0.43889 C 0.6217 0.44977 0.63472 0.45995 0.64983 0.46689 C 0.66441 0.48287 0.6559 0.47477 0.67569 0.49051 C 0.67899 0.49305 0.68073 0.49814 0.68368 0.50139 C 0.68611 0.50393 0.68906 0.50578 0.69184 0.50787 C 0.69739 0.51759 0.69809 0.52176 0.69983 0.53356 C 0.69878 0.54421 0.69896 0.55532 0.6967 0.56574 C 0.69583 0.57014 0.68733 0.57152 0.68542 0.57222 C 0.67621 0.57592 0.66719 0.57893 0.65798 0.5831 C 0.62569 0.5824 0.5934 0.58194 0.56094 0.58078 C 0.54305 0.58009 0.5276 0.57014 0.50955 0.56805 C 0.49097 0.56273 0.47205 0.55949 0.45312 0.55717 C 0.42569 0.54537 0.39809 0.53935 0.36927 0.53564 C 0.35625 0.53148 0.3441 0.53055 0.33055 0.52916 C 0.29097 0.51227 0.20417 0.52685 0.19496 0.52708 C 0.18177 0.52893 0.18368 0.52777 0.17413 0.53148 C 0.16719 0.53426 0.15312 0.54004 0.15312 0.54027 C 0.14826 0.54421 0.1434 0.54652 0.13854 0.55069 C 0.13333 0.56504 0.13837 0.55439 0.12899 0.56574 C 0.125 0.5706 0.11753 0.58078 0.11753 0.58102 C 0.11042 0.61041 0.0875 0.61713 0.06753 0.61967 C 0.06493 0.62037 0.06215 0.6206 0.05955 0.62176 C 0.05781 0.62268 0.0566 0.62523 0.05469 0.62592 C 0.05104 0.62731 0.0434 0.62824 0.0434 0.62847 L 0.05625 0.62176 " pathEditMode="relative" rAng="0" ptsTypes="ffffffffffffffffffffffffffffffffffffffffffffffffffffffffffAA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30" y="28588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5" grpId="1" animBg="1"/>
      <p:bldP spid="6" grpId="0" animBg="1"/>
      <p:bldP spid="6" grpId="1" animBg="1"/>
      <p:bldP spid="15" grpId="0" animBg="1"/>
      <p:bldP spid="15" grpId="1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856" y="3212976"/>
            <a:ext cx="343812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>
            <a:hlinkClick r:id="" action="ppaction://hlinkshowjump?jump=nextslide"/>
          </p:cNvPr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120600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1018435" y="5733256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Slepýš křehký</a:t>
            </a:r>
          </a:p>
        </p:txBody>
      </p:sp>
      <p:pic>
        <p:nvPicPr>
          <p:cNvPr id="21" name="Obrázek 20" descr="Slepýš křehký (Anguis fragilis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18" y="3032117"/>
            <a:ext cx="3577580" cy="22339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83695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13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856" y="3212976"/>
            <a:ext cx="343812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120600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1018435" y="5733256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Slepýš křehký</a:t>
            </a:r>
          </a:p>
        </p:txBody>
      </p:sp>
      <p:pic>
        <p:nvPicPr>
          <p:cNvPr id="21" name="Obrázek 20" descr="Slepýš křehký (Anguis fragilis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18" y="3032117"/>
            <a:ext cx="3577580" cy="22339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9172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856" y="3212976"/>
            <a:ext cx="343812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ál 1"/>
          <p:cNvSpPr/>
          <p:nvPr/>
        </p:nvSpPr>
        <p:spPr>
          <a:xfrm>
            <a:off x="539552" y="1340768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Koza domácí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vál 2"/>
          <p:cNvSpPr/>
          <p:nvPr/>
        </p:nvSpPr>
        <p:spPr>
          <a:xfrm>
            <a:off x="5148064" y="133684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Ovce domácí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ásobení 4"/>
          <p:cNvSpPr/>
          <p:nvPr/>
        </p:nvSpPr>
        <p:spPr>
          <a:xfrm>
            <a:off x="992816" y="828840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ásobení 5"/>
          <p:cNvSpPr/>
          <p:nvPr/>
        </p:nvSpPr>
        <p:spPr>
          <a:xfrm>
            <a:off x="5652120" y="836712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2771800" y="468800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Kůň domácí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Ohnutý roh 14"/>
          <p:cNvSpPr/>
          <p:nvPr/>
        </p:nvSpPr>
        <p:spPr>
          <a:xfrm>
            <a:off x="550384" y="2780928"/>
            <a:ext cx="4032448" cy="2736304"/>
          </a:xfrm>
          <a:prstGeom prst="foldedCorner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za 16">
            <a:hlinkClick r:id="" action="ppaction://hlinkshowjump?jump=nextslide"/>
          </p:cNvPr>
          <p:cNvSpPr/>
          <p:nvPr/>
        </p:nvSpPr>
        <p:spPr>
          <a:xfrm>
            <a:off x="6480212" y="190603"/>
            <a:ext cx="2520280" cy="572138"/>
          </a:xfrm>
          <a:prstGeom prst="teardrop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pokračovat</a:t>
            </a:r>
            <a:endParaRPr lang="cs-CZ" sz="2400" dirty="0"/>
          </a:p>
        </p:txBody>
      </p:sp>
      <p:pic>
        <p:nvPicPr>
          <p:cNvPr id="18" name="Obrázek 17" descr="Kůň domácí (Eguus caballus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834" y="2980556"/>
            <a:ext cx="3289548" cy="23370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758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885 -0.01504 C 0.14496 -0.0287 0.12378 -0.02662 0.10711 -0.03009 C 0.08333 -0.04051 0.05954 -0.04629 0.03454 -0.0493 C 0.02222 -0.05277 0.01805 -0.05602 0.00399 -0.0581 C -0.01112 -0.06458 -0.00868 -0.06643 -0.02674 -0.06875 C -0.11025 -0.06736 -0.13247 -0.07222 -0.19601 -0.05162 C -0.20712 -0.04398 -0.21945 -0.04074 -0.2316 -0.03657 C -0.23403 -0.03564 -0.2415 -0.03426 -0.24445 -0.03217 C -0.24723 -0.03032 -0.24966 -0.02754 -0.25243 -0.02569 C -0.25764 -0.02245 -0.2632 -0.0199 -0.26858 -0.01713 C -0.27118 -0.01574 -0.27275 -0.0125 -0.27518 -0.01064 C -0.28039 -0.00671 -0.28577 -0.00347 -0.29115 -3.33333E-6 C -0.29514 0.00255 -0.29983 0.00139 -0.30417 0.00209 C -0.31181 0.0125 -0.31632 0.01482 -0.32674 0.01945 C -0.3382 0.03473 -0.35105 0.04908 -0.35903 0.06875 C -0.36546 0.08449 -0.36771 0.10348 -0.37518 0.11829 C -0.37709 0.12894 -0.37934 0.13866 -0.38316 0.14838 C -0.38785 0.18727 -0.38976 0.23079 -0.3816 0.26875 C -0.37796 0.28611 -0.36823 0.29954 -0.35903 0.31181 C -0.3566 0.31482 -0.35625 0.31945 -0.35417 0.32269 C -0.35191 0.32616 -0.34827 0.32801 -0.34584 0.33125 C -0.34306 0.33519 -0.34132 0.34074 -0.33802 0.34422 C -0.33108 0.35139 -0.32223 0.3544 -0.31372 0.35695 C -0.30539 0.36273 -0.29879 0.36574 -0.28959 0.36783 C -0.2408 0.36598 -0.18056 0.37176 -0.12987 0.35486 C -0.10122 0.34537 -0.07466 0.33079 -0.04775 0.31621 C -0.03559 0.30973 -0.02171 0.30834 -0.01059 0.29908 C 0.00416 0.28658 0.01267 0.2757 0.02968 0.26875 C 0.05017 0.2463 0.07569 0.22223 0.10225 0.21736 C 0.12604 0.20139 0.16007 0.18912 0.18628 0.18496 C 0.22534 0.17061 0.17847 0.18588 0.23784 0.17639 C 0.24444 0.17523 0.25052 0.1713 0.25711 0.16991 C 0.26354 0.16852 0.27013 0.16852 0.27656 0.16783 C 0.34618 0.16898 0.3868 0.15278 0.44097 0.18936 C 0.45954 0.20186 0.47656 0.21898 0.4927 0.23658 C 0.50451 0.24954 0.50173 0.24676 0.51354 0.2625 C 0.5151 0.26459 0.5184 0.26875 0.5184 0.26898 C 0.52743 0.29306 0.51388 0.25973 0.52968 0.28611 C 0.53975 0.30301 0.54323 0.31806 0.55555 0.33125 C 0.55972 0.36644 0.55277 0.32431 0.56354 0.35278 C 0.56996 0.36991 0.57031 0.39236 0.57482 0.41088 C 0.57708 0.4463 0.57986 0.48704 0.57013 0.52037 C 0.56024 0.55417 0.54201 0.5794 0.52326 0.6044 C 0.50625 0.62709 0.48906 0.64676 0.46527 0.65602 C 0.42864 0.68588 0.3868 0.68889 0.34583 0.69908 C 0.31406 0.69838 0.28229 0.69931 0.25069 0.69676 C 0.22274 0.69468 0.20191 0.67014 0.17656 0.66019 C 0.1427 0.63056 0.18246 0.66181 0.14427 0.64306 C 0.12552 0.6338 0.10798 0.61667 0.08941 0.60648 C 0.06805 0.59468 0.04392 0.58195 0.0217 0.57199 C -0.00903 0.54306 0.03003 0.57732 -0.00243 0.55695 C -0.01094 0.55162 -0.01823 0.54329 -0.02674 0.53773 C -0.03403 0.52801 -0.04514 0.52385 -0.05243 0.51412 C -0.054 0.51204 -0.05521 0.50903 -0.0573 0.50764 C -0.06129 0.50463 -0.06632 0.50417 -0.07032 0.50116 C -0.07709 0.4963 -0.0823 0.48727 -0.08959 0.48403 C -0.09931 0.47963 -0.09983 0.4801 -0.10903 0.47315 C -0.12917 0.45787 -0.11823 0.4625 -0.1316 0.45811 C -0.13316 0.45602 -0.13421 0.45209 -0.13646 0.45162 C -0.15799 0.44792 -0.16268 0.45718 -0.17188 0.47755 C -0.17362 0.48727 -0.17726 0.49375 -0.17987 0.50324 C -0.18368 0.51713 -0.18629 0.5301 -0.19289 0.5419 C -0.1948 0.55 -0.19566 0.55648 -0.19931 0.56343 C -0.20348 0.58658 -0.19775 0.5588 -0.20417 0.57848 C -0.21216 0.60255 -0.20296 0.58033 -0.20903 0.6044 C -0.20973 0.60695 -0.21129 0.60857 -0.21216 0.61088 C -0.21528 0.61945 -0.21563 0.6294 -0.21702 0.63866 C -0.2165 0.66598 -0.21702 0.69329 -0.21546 0.72037 C -0.21528 0.72292 -0.21302 0.72454 -0.21216 0.72686 C -0.20938 0.73449 -0.20851 0.74468 -0.2073 0.75278 C -0.19063 0.75 -0.19879 0.7507 -0.18316 0.7507 " pathEditMode="relative" rAng="0" ptsTypes="ffffffffffffffffffffffffffffffffffffffffffffffffffffffffffffffffffffffA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89" y="3553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5" grpId="1" animBg="1"/>
      <p:bldP spid="6" grpId="0" animBg="1"/>
      <p:bldP spid="6" grpId="1" animBg="1"/>
      <p:bldP spid="14" grpId="0" animBg="1"/>
      <p:bldP spid="14" grpId="1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856" y="3212976"/>
            <a:ext cx="343812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>
            <a:hlinkClick r:id="" action="ppaction://hlinkshowjump?jump=nextslide"/>
          </p:cNvPr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1018435" y="5733256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Kůň domácí</a:t>
            </a:r>
          </a:p>
        </p:txBody>
      </p:sp>
      <p:pic>
        <p:nvPicPr>
          <p:cNvPr id="20" name="Obrázek 19" descr="Kůň domácí (Eguus caballus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834" y="2980556"/>
            <a:ext cx="3289548" cy="23370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83695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13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856" y="3212976"/>
            <a:ext cx="343812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1018435" y="5733256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Kůň domácí</a:t>
            </a:r>
          </a:p>
        </p:txBody>
      </p:sp>
      <p:pic>
        <p:nvPicPr>
          <p:cNvPr id="20" name="Obrázek 19" descr="Kůň domácí (Eguus caballus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834" y="2980556"/>
            <a:ext cx="3289548" cy="23370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9172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856" y="3212976"/>
            <a:ext cx="343812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ál 1"/>
          <p:cNvSpPr/>
          <p:nvPr/>
        </p:nvSpPr>
        <p:spPr>
          <a:xfrm>
            <a:off x="539552" y="1340768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Rosnička zelená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vál 3"/>
          <p:cNvSpPr/>
          <p:nvPr/>
        </p:nvSpPr>
        <p:spPr>
          <a:xfrm>
            <a:off x="2771800" y="47667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Skokan hnědý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ásobení 4"/>
          <p:cNvSpPr/>
          <p:nvPr/>
        </p:nvSpPr>
        <p:spPr>
          <a:xfrm>
            <a:off x="3203848" y="-31310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ásobení 5"/>
          <p:cNvSpPr/>
          <p:nvPr/>
        </p:nvSpPr>
        <p:spPr>
          <a:xfrm>
            <a:off x="1043608" y="836712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5148064" y="133684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Skokan zelený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Ohnutý roh 13"/>
          <p:cNvSpPr/>
          <p:nvPr/>
        </p:nvSpPr>
        <p:spPr>
          <a:xfrm>
            <a:off x="550384" y="2780928"/>
            <a:ext cx="4032448" cy="2736304"/>
          </a:xfrm>
          <a:prstGeom prst="foldedCorner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Slza 14">
            <a:hlinkClick r:id="" action="ppaction://hlinkshowjump?jump=nextslide"/>
          </p:cNvPr>
          <p:cNvSpPr/>
          <p:nvPr/>
        </p:nvSpPr>
        <p:spPr>
          <a:xfrm>
            <a:off x="6480212" y="190603"/>
            <a:ext cx="2520280" cy="572138"/>
          </a:xfrm>
          <a:prstGeom prst="teardrop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pokračovat</a:t>
            </a:r>
            <a:endParaRPr lang="cs-CZ" sz="2400" dirty="0"/>
          </a:p>
        </p:txBody>
      </p:sp>
      <p:pic>
        <p:nvPicPr>
          <p:cNvPr id="18" name="Obrázek 17" descr="Skokan zelený (Rana esculenta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826" y="3016560"/>
            <a:ext cx="3433564" cy="22650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11109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389 0.02153 C 0.11146 0.03496 0.10695 0.0382 0.09931 0.04746 C 0.08351 0.06644 0.06806 0.08311 0.04774 0.09236 C 0.03386 0.11019 0.03368 0.10903 0.01389 0.11158 C -0.00607 0.11019 -0.02604 0.10996 -0.04583 0.10741 C -0.05347 0.10649 -0.06076 0.10209 -0.0684 0.10093 C -0.09045 0.10301 -0.1125 0.10417 -0.13455 0.10741 C -0.14114 0.10834 -0.15382 0.11389 -0.15382 0.11412 C -0.15764 0.11667 -0.16111 0.12014 -0.1651 0.12246 C -0.16823 0.12431 -0.17187 0.12454 -0.17482 0.12662 C -0.17691 0.12801 -0.17778 0.13149 -0.17969 0.13311 C -0.19444 0.14561 -0.21111 0.15602 -0.22639 0.1676 C -0.23316 0.17269 -0.24097 0.17894 -0.24739 0.18473 C -0.25087 0.18797 -0.2533 0.19306 -0.25712 0.19561 C -0.26319 0.19977 -0.27031 0.20024 -0.27639 0.20417 C -0.29149 0.21436 -0.3066 0.21829 -0.32326 0.2213 C -0.33715 0.22061 -0.35139 0.22292 -0.3651 0.21922 C -0.36684 0.21875 -0.3868 0.20463 -0.3941 0.19977 C -0.41423 0.18611 -0.43941 0.17153 -0.45538 0.15024 C -0.46354 0.13936 -0.47014 0.13079 -0.47969 0.12246 C -0.48576 0.10973 -0.49305 0.10255 -0.50226 0.09445 C -0.50903 0.08843 -0.51458 0.07871 -0.52153 0.07292 C -0.53177 0.06412 -0.54184 0.06042 -0.55382 0.05787 C -0.58246 0.04514 -0.61232 0.05672 -0.63941 0.07084 C -0.66719 0.08565 -0.63906 0.0757 -0.65712 0.08149 C -0.6684 0.08912 -0.67916 0.1 -0.69097 0.1051 C -0.70173 0.11713 -0.71406 0.12593 -0.72465 0.1375 C -0.73316 0.1463 -0.74045 0.15649 -0.74896 0.16528 C -0.76528 0.18218 -0.78177 0.19676 -0.7941 0.21922 C -0.79809 0.23473 -0.7993 0.23565 -0.79896 0.25556 C -0.79861 0.28357 -0.79826 0.31158 -0.79583 0.33936 C -0.79305 0.37153 -0.79271 0.35741 -0.78455 0.37153 C -0.77656 0.38519 -0.77031 0.40139 -0.75868 0.41042 C -0.75191 0.41574 -0.74792 0.41366 -0.74097 0.41667 C -0.72187 0.42477 -0.7092 0.42732 -0.68941 0.43172 C -0.66198 0.42894 -0.63455 0.42709 -0.60712 0.42315 C -0.60121 0.42223 -0.59601 0.41227 -0.59253 0.40811 C -0.58385 0.39769 -0.57639 0.38727 -0.5684 0.37593 C -0.53923 0.33403 -0.50121 0.29561 -0.46024 0.27709 C -0.43142 0.26412 -0.40087 0.25278 -0.37153 0.24283 C -0.35868 0.23843 -0.34496 0.23704 -0.33281 0.22986 C -0.30451 0.21297 -0.27048 0.20718 -0.23941 0.20417 C -0.20885 0.20139 -0.17795 0.20047 -0.14739 0.19769 C -0.07118 0.17686 -0.03559 0.19005 0.06875 0.19121 C 0.06979 0.19144 0.09045 0.19514 0.09132 0.19561 C 0.10399 0.20209 0.11806 0.21875 0.12847 0.22986 C 0.1533 0.25602 0.16441 0.27917 0.17847 0.31574 C 0.18455 0.34931 0.18611 0.39283 0.17361 0.42315 C 0.16337 0.44769 0.13854 0.4676 0.12031 0.47894 C 0.07691 0.50579 0.03889 0.51598 -0.00868 0.51968 C -0.10642 0.55324 -0.26719 0.53218 -0.33611 0.53264 C -0.34653 0.53704 -0.35382 0.54537 -0.36354 0.55209 C -0.37621 0.57848 -0.3566 0.53959 -0.37153 0.56274 C -0.37639 0.57014 -0.3783 0.58125 -0.38281 0.58866 C -0.38837 0.59792 -0.39809 0.61297 -0.40712 0.61644 C -0.41719 0.62037 -0.42726 0.62315 -0.43767 0.62524 C -0.44201 0.62616 -0.45069 0.62732 -0.45069 0.62755 " pathEditMode="relative" rAng="0" ptsTypes="ffffffffffffffffffffffffffffffffffffffffffffffffffffffffA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049" y="30301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5" grpId="1" animBg="1"/>
      <p:bldP spid="6" grpId="0" animBg="1"/>
      <p:bldP spid="6" grpId="1" animBg="1"/>
      <p:bldP spid="13" grpId="0" animBg="1"/>
      <p:bldP spid="13" grpId="1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856" y="3212976"/>
            <a:ext cx="343812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>
            <a:hlinkClick r:id="" action="ppaction://hlinkshowjump?jump=nextslide"/>
          </p:cNvPr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1018435" y="5733256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Skokan zelený</a:t>
            </a:r>
          </a:p>
        </p:txBody>
      </p:sp>
      <p:pic>
        <p:nvPicPr>
          <p:cNvPr id="19" name="Obrázek 18" descr="Skokan zelený (Rana esculenta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826" y="3016560"/>
            <a:ext cx="3433564" cy="22650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83695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14" grpId="0" animBg="1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856" y="3212976"/>
            <a:ext cx="343812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1018435" y="5733256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Skokan zelený</a:t>
            </a:r>
          </a:p>
        </p:txBody>
      </p:sp>
      <p:pic>
        <p:nvPicPr>
          <p:cNvPr id="19" name="Obrázek 18" descr="Skokan zelený (Rana esculenta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826" y="3016560"/>
            <a:ext cx="3433564" cy="22650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9172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  <p:bldP spid="15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856" y="3212976"/>
            <a:ext cx="343812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ál 2"/>
          <p:cNvSpPr/>
          <p:nvPr/>
        </p:nvSpPr>
        <p:spPr>
          <a:xfrm>
            <a:off x="5148064" y="133684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Lasice kolčava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vál 3"/>
          <p:cNvSpPr/>
          <p:nvPr/>
        </p:nvSpPr>
        <p:spPr>
          <a:xfrm>
            <a:off x="2771800" y="47667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Vlk obecný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ásobení 4"/>
          <p:cNvSpPr/>
          <p:nvPr/>
        </p:nvSpPr>
        <p:spPr>
          <a:xfrm>
            <a:off x="3203848" y="-31310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ásobení 5"/>
          <p:cNvSpPr/>
          <p:nvPr/>
        </p:nvSpPr>
        <p:spPr>
          <a:xfrm>
            <a:off x="5652120" y="836712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539552" y="1340768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Liška obecná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Ohnutý roh 12"/>
          <p:cNvSpPr/>
          <p:nvPr/>
        </p:nvSpPr>
        <p:spPr>
          <a:xfrm>
            <a:off x="550384" y="2780928"/>
            <a:ext cx="4032448" cy="2736304"/>
          </a:xfrm>
          <a:prstGeom prst="foldedCorner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Slza 13">
            <a:hlinkClick r:id="" action="ppaction://hlinkshowjump?jump=nextslide"/>
          </p:cNvPr>
          <p:cNvSpPr/>
          <p:nvPr/>
        </p:nvSpPr>
        <p:spPr>
          <a:xfrm>
            <a:off x="6480212" y="190603"/>
            <a:ext cx="2520280" cy="572138"/>
          </a:xfrm>
          <a:prstGeom prst="teardrop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pokračovat</a:t>
            </a:r>
            <a:endParaRPr lang="cs-CZ" sz="2400" dirty="0"/>
          </a:p>
        </p:txBody>
      </p:sp>
      <p:pic>
        <p:nvPicPr>
          <p:cNvPr id="16" name="Obrázek 15" descr="liška obecná (Vulpes vulpes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838" y="3016560"/>
            <a:ext cx="3217540" cy="22650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73971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055 0.02824 C 0.12864 0.03449 0.12778 0.0412 0.12569 0.04745 C 0.12344 0.05463 0.11962 0.05625 0.11597 0.0625 C 0.10729 0.07731 0.10764 0.07986 0.0934 0.08634 C 0.08958 0.09699 0.08524 0.10578 0.07899 0.11412 C 0.07587 0.12453 0.07205 0.12916 0.06753 0.13796 C 0.06927 0.15439 0.06614 0.16782 0.07726 0.17662 C 0.08021 0.17893 0.08368 0.17963 0.08698 0.18078 C 0.09114 0.1824 0.09983 0.18518 0.09983 0.18541 C 0.18298 0.18264 0.21319 0.18611 0.27569 0.17453 C 0.28941 0.16828 0.3033 0.16805 0.31753 0.16574 C 0.5092 0.16828 0.43542 0.15023 0.50295 0.17222 C 0.52101 0.18426 0.54149 0.19027 0.55798 0.20671 C 0.56875 0.21759 0.56059 0.2125 0.5691 0.22592 C 0.59114 0.26018 0.57569 0.23379 0.59184 0.25393 C 0.60364 0.26875 0.61423 0.28842 0.62899 0.29907 C 0.63194 0.30115 0.63559 0.30139 0.63854 0.30347 C 0.65486 0.31435 0.66962 0.32916 0.68698 0.33796 C 0.68993 0.33935 0.71059 0.34213 0.71111 0.34213 C 0.72274 0.34421 0.73333 0.35069 0.74496 0.35301 C 0.7783 0.35139 0.79878 0.36273 0.81597 0.32708 C 0.81649 0.32129 0.81771 0.31574 0.81753 0.30995 C 0.81597 0.25393 0.82448 0.19444 0.80955 0.14213 C 0.80573 0.1287 0.79722 0.11365 0.79184 0.10139 C 0.77726 0.06805 0.76337 0.04398 0.73368 0.03472 C 0.68298 3.33333E-6 0.64132 0.03912 0.5934 0.04537 C 0.58055 0.05301 0.56719 0.05648 0.55469 0.06481 C 0.54861 0.06875 0.54392 0.07477 0.53854 0.07986 C 0.51632 0.10046 0.49618 0.12361 0.48212 0.15509 C 0.48021 0.16527 0.47604 0.17291 0.47396 0.1831 C 0.47239 0.20416 0.4691 0.2243 0.46753 0.24537 C 0.46805 0.2662 0.46788 0.28703 0.46927 0.30787 C 0.46979 0.31551 0.47569 0.32037 0.47899 0.325 C 0.49548 0.34953 0.5033 0.36967 0.52899 0.38078 C 0.53871 0.39189 0.54861 0.39861 0.55955 0.40671 C 0.60295 0.43912 0.58038 0.43009 0.60798 0.43889 C 0.6217 0.44977 0.63472 0.45995 0.64983 0.46689 C 0.66441 0.48287 0.6559 0.47477 0.67569 0.49051 C 0.67899 0.49305 0.68073 0.49814 0.68368 0.50139 C 0.68611 0.50393 0.68906 0.50578 0.69184 0.50787 C 0.69739 0.51759 0.69809 0.52176 0.69983 0.53356 C 0.69878 0.54421 0.69896 0.55532 0.6967 0.56574 C 0.69583 0.57014 0.68733 0.57152 0.68542 0.57222 C 0.67621 0.57592 0.66719 0.57893 0.65798 0.5831 C 0.62569 0.5824 0.5934 0.58194 0.56094 0.58078 C 0.54305 0.58009 0.5276 0.57014 0.50955 0.56805 C 0.49097 0.56273 0.47205 0.55949 0.45312 0.55717 C 0.42569 0.54537 0.39809 0.53935 0.36927 0.53564 C 0.35625 0.53148 0.3441 0.53055 0.33055 0.52916 C 0.29097 0.51227 0.20417 0.52685 0.19496 0.52708 C 0.18177 0.52893 0.18368 0.52777 0.17413 0.53148 C 0.16719 0.53426 0.15312 0.54004 0.15312 0.54027 C 0.14826 0.54421 0.1434 0.54652 0.13854 0.55069 C 0.13333 0.56504 0.13837 0.55439 0.12899 0.56574 C 0.125 0.5706 0.11753 0.58078 0.11753 0.58102 C 0.11042 0.61041 0.0875 0.61713 0.06753 0.61967 C 0.06493 0.62037 0.06215 0.6206 0.05955 0.62176 C 0.05781 0.62268 0.0566 0.62523 0.05469 0.62592 C 0.05104 0.62731 0.0434 0.62824 0.0434 0.62847 L 0.05625 0.62176 " pathEditMode="relative" rAng="0" ptsTypes="ffffffffffffffffffffffffffffffffffffffffffffffffffffffffffAA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30" y="28588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5" grpId="1" animBg="1"/>
      <p:bldP spid="6" grpId="0" animBg="1"/>
      <p:bldP spid="6" grpId="1" animBg="1"/>
      <p:bldP spid="12" grpId="0" animBg="1"/>
      <p:bldP spid="12" grpId="1" animBg="1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856" y="3212976"/>
            <a:ext cx="343812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>
            <a:hlinkClick r:id="" action="ppaction://hlinkshowjump?jump=nextslide"/>
          </p:cNvPr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1018435" y="5733256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Liška obecná</a:t>
            </a:r>
          </a:p>
        </p:txBody>
      </p:sp>
      <p:pic>
        <p:nvPicPr>
          <p:cNvPr id="18" name="Obrázek 17" descr="liška obecná (Vulpes vulpes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838" y="3016560"/>
            <a:ext cx="3217540" cy="22650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83695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13" grpId="0" animBg="1"/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856" y="3212976"/>
            <a:ext cx="343812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1018435" y="5733256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Liška obecná</a:t>
            </a:r>
          </a:p>
        </p:txBody>
      </p:sp>
      <p:pic>
        <p:nvPicPr>
          <p:cNvPr id="18" name="Obrázek 17" descr="liška obecná (Vulpes vulpes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838" y="3016560"/>
            <a:ext cx="3217540" cy="22650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9172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856" y="3212976"/>
            <a:ext cx="343812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ál 1"/>
          <p:cNvSpPr/>
          <p:nvPr/>
        </p:nvSpPr>
        <p:spPr>
          <a:xfrm>
            <a:off x="539552" y="1340768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Vydra říční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vál 3"/>
          <p:cNvSpPr/>
          <p:nvPr/>
        </p:nvSpPr>
        <p:spPr>
          <a:xfrm>
            <a:off x="2771800" y="47667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Křeček polní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ásobení 4"/>
          <p:cNvSpPr/>
          <p:nvPr/>
        </p:nvSpPr>
        <p:spPr>
          <a:xfrm>
            <a:off x="3203848" y="-31310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ásobení 5"/>
          <p:cNvSpPr/>
          <p:nvPr/>
        </p:nvSpPr>
        <p:spPr>
          <a:xfrm>
            <a:off x="1043608" y="836712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5148064" y="133684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Bobr evropský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Ohnutý roh 11"/>
          <p:cNvSpPr/>
          <p:nvPr/>
        </p:nvSpPr>
        <p:spPr>
          <a:xfrm>
            <a:off x="550384" y="2780928"/>
            <a:ext cx="4032448" cy="2736304"/>
          </a:xfrm>
          <a:prstGeom prst="foldedCorner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Slza 12">
            <a:hlinkClick r:id="" action="ppaction://hlinkshowjump?jump=nextslide"/>
          </p:cNvPr>
          <p:cNvSpPr/>
          <p:nvPr/>
        </p:nvSpPr>
        <p:spPr>
          <a:xfrm>
            <a:off x="6480212" y="190603"/>
            <a:ext cx="2520280" cy="572138"/>
          </a:xfrm>
          <a:prstGeom prst="teardrop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pokračovat</a:t>
            </a:r>
            <a:endParaRPr lang="cs-CZ" sz="2400" dirty="0"/>
          </a:p>
        </p:txBody>
      </p:sp>
      <p:pic>
        <p:nvPicPr>
          <p:cNvPr id="15" name="Obrázek 14" descr="Bobr evropský (Castor fiber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288" y="2909236"/>
            <a:ext cx="3422639" cy="24796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72053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389 0.02153 C 0.11146 0.03496 0.10695 0.0382 0.09931 0.04746 C 0.08351 0.06644 0.06806 0.08311 0.04774 0.09236 C 0.03386 0.11019 0.03368 0.10903 0.01389 0.11158 C -0.00607 0.11019 -0.02604 0.10996 -0.04583 0.10741 C -0.05347 0.10649 -0.06076 0.10209 -0.0684 0.10093 C -0.09045 0.10301 -0.1125 0.10417 -0.13455 0.10741 C -0.14114 0.10834 -0.15382 0.11389 -0.15382 0.11412 C -0.15764 0.11667 -0.16111 0.12014 -0.1651 0.12246 C -0.16823 0.12431 -0.17187 0.12454 -0.17482 0.12662 C -0.17691 0.12801 -0.17778 0.13149 -0.17969 0.13311 C -0.19444 0.14561 -0.21111 0.15602 -0.22639 0.1676 C -0.23316 0.17269 -0.24097 0.17894 -0.24739 0.18473 C -0.25087 0.18797 -0.2533 0.19306 -0.25712 0.19561 C -0.26319 0.19977 -0.27031 0.20024 -0.27639 0.20417 C -0.29149 0.21436 -0.3066 0.21829 -0.32326 0.2213 C -0.33715 0.22061 -0.35139 0.22292 -0.3651 0.21922 C -0.36684 0.21875 -0.3868 0.20463 -0.3941 0.19977 C -0.41423 0.18611 -0.43941 0.17153 -0.45538 0.15024 C -0.46354 0.13936 -0.47014 0.13079 -0.47969 0.12246 C -0.48576 0.10973 -0.49305 0.10255 -0.50226 0.09445 C -0.50903 0.08843 -0.51458 0.07871 -0.52153 0.07292 C -0.53177 0.06412 -0.54184 0.06042 -0.55382 0.05787 C -0.58246 0.04514 -0.61232 0.05672 -0.63941 0.07084 C -0.66719 0.08565 -0.63906 0.0757 -0.65712 0.08149 C -0.6684 0.08912 -0.67916 0.1 -0.69097 0.1051 C -0.70173 0.11713 -0.71406 0.12593 -0.72465 0.1375 C -0.73316 0.1463 -0.74045 0.15649 -0.74896 0.16528 C -0.76528 0.18218 -0.78177 0.19676 -0.7941 0.21922 C -0.79809 0.23473 -0.7993 0.23565 -0.79896 0.25556 C -0.79861 0.28357 -0.79826 0.31158 -0.79583 0.33936 C -0.79305 0.37153 -0.79271 0.35741 -0.78455 0.37153 C -0.77656 0.38519 -0.77031 0.40139 -0.75868 0.41042 C -0.75191 0.41574 -0.74792 0.41366 -0.74097 0.41667 C -0.72187 0.42477 -0.7092 0.42732 -0.68941 0.43172 C -0.66198 0.42894 -0.63455 0.42709 -0.60712 0.42315 C -0.60121 0.42223 -0.59601 0.41227 -0.59253 0.40811 C -0.58385 0.39769 -0.57639 0.38727 -0.5684 0.37593 C -0.53923 0.33403 -0.50121 0.29561 -0.46024 0.27709 C -0.43142 0.26412 -0.40087 0.25278 -0.37153 0.24283 C -0.35868 0.23843 -0.34496 0.23704 -0.33281 0.22986 C -0.30451 0.21297 -0.27048 0.20718 -0.23941 0.20417 C -0.20885 0.20139 -0.17795 0.20047 -0.14739 0.19769 C -0.07118 0.17686 -0.03559 0.19005 0.06875 0.19121 C 0.06979 0.19144 0.09045 0.19514 0.09132 0.19561 C 0.10399 0.20209 0.11806 0.21875 0.12847 0.22986 C 0.1533 0.25602 0.16441 0.27917 0.17847 0.31574 C 0.18455 0.34931 0.18611 0.39283 0.17361 0.42315 C 0.16337 0.44769 0.13854 0.4676 0.12031 0.47894 C 0.07691 0.50579 0.03889 0.51598 -0.00868 0.51968 C -0.10642 0.55324 -0.26719 0.53218 -0.33611 0.53264 C -0.34653 0.53704 -0.35382 0.54537 -0.36354 0.55209 C -0.37621 0.57848 -0.3566 0.53959 -0.37153 0.56274 C -0.37639 0.57014 -0.3783 0.58125 -0.38281 0.58866 C -0.38837 0.59792 -0.39809 0.61297 -0.40712 0.61644 C -0.41719 0.62037 -0.42726 0.62315 -0.43767 0.62524 C -0.44201 0.62616 -0.45069 0.62732 -0.45069 0.62755 " pathEditMode="relative" rAng="0" ptsTypes="ffffffffffffffffffffffffffffffffffffffffffffffffffffffffA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049" y="30301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5" grpId="1" animBg="1"/>
      <p:bldP spid="6" grpId="0" animBg="1"/>
      <p:bldP spid="6" grpId="1" animBg="1"/>
      <p:bldP spid="11" grpId="0" animBg="1"/>
      <p:bldP spid="11" grpId="1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856" y="3212976"/>
            <a:ext cx="343812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>
            <a:hlinkClick r:id="" action="ppaction://hlinkshowjump?jump=nextslide"/>
          </p:cNvPr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1018435" y="5733256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Bobr evropský</a:t>
            </a:r>
          </a:p>
        </p:txBody>
      </p:sp>
      <p:pic>
        <p:nvPicPr>
          <p:cNvPr id="17" name="Obrázek 16" descr="Bobr evropský (Castor fiber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288" y="2909236"/>
            <a:ext cx="3422639" cy="24796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83695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13" grpId="0" animBg="1"/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856" y="3212976"/>
            <a:ext cx="343812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1018435" y="5733256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Bobr evropský</a:t>
            </a:r>
          </a:p>
        </p:txBody>
      </p:sp>
      <p:pic>
        <p:nvPicPr>
          <p:cNvPr id="17" name="Obrázek 16" descr="Bobr evropský (Castor fiber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288" y="2909236"/>
            <a:ext cx="3422639" cy="24796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9172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856" y="3212976"/>
            <a:ext cx="343812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ál 1"/>
          <p:cNvSpPr/>
          <p:nvPr/>
        </p:nvSpPr>
        <p:spPr>
          <a:xfrm>
            <a:off x="539552" y="1340768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Straka obecná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vál 3"/>
          <p:cNvSpPr/>
          <p:nvPr/>
        </p:nvSpPr>
        <p:spPr>
          <a:xfrm>
            <a:off x="2771800" y="47667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Sojka obecná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ásobení 4"/>
          <p:cNvSpPr/>
          <p:nvPr/>
        </p:nvSpPr>
        <p:spPr>
          <a:xfrm>
            <a:off x="3203848" y="-31310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ásobení 5"/>
          <p:cNvSpPr/>
          <p:nvPr/>
        </p:nvSpPr>
        <p:spPr>
          <a:xfrm>
            <a:off x="1043608" y="836712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5148064" y="133684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Bažant obecný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Ohnutý roh 10"/>
          <p:cNvSpPr/>
          <p:nvPr/>
        </p:nvSpPr>
        <p:spPr>
          <a:xfrm>
            <a:off x="550384" y="2780928"/>
            <a:ext cx="4032448" cy="2736304"/>
          </a:xfrm>
          <a:prstGeom prst="foldedCorner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Slza 11">
            <a:hlinkClick r:id="" action="ppaction://hlinkshowjump?jump=nextslide"/>
          </p:cNvPr>
          <p:cNvSpPr/>
          <p:nvPr/>
        </p:nvSpPr>
        <p:spPr>
          <a:xfrm>
            <a:off x="6480212" y="190603"/>
            <a:ext cx="2520280" cy="572138"/>
          </a:xfrm>
          <a:prstGeom prst="teardrop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pokračovat</a:t>
            </a:r>
            <a:endParaRPr lang="cs-CZ" sz="2400" dirty="0"/>
          </a:p>
        </p:txBody>
      </p:sp>
      <p:pic>
        <p:nvPicPr>
          <p:cNvPr id="15" name="obrázek 2" descr="Bažant obecný (Phasianus colchicus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20" y="2960948"/>
            <a:ext cx="3384376" cy="23762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72053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389 0.02153 C 0.11146 0.03496 0.10695 0.0382 0.09931 0.04746 C 0.08351 0.06644 0.06806 0.08311 0.04774 0.09236 C 0.03386 0.11019 0.03368 0.10903 0.01389 0.11158 C -0.00607 0.11019 -0.02604 0.10996 -0.04583 0.10741 C -0.05347 0.10649 -0.06076 0.10209 -0.0684 0.10093 C -0.09045 0.10301 -0.1125 0.10417 -0.13455 0.10741 C -0.14114 0.10834 -0.15382 0.11389 -0.15382 0.11412 C -0.15764 0.11667 -0.16111 0.12014 -0.1651 0.12246 C -0.16823 0.12431 -0.17187 0.12454 -0.17482 0.12662 C -0.17691 0.12801 -0.17778 0.13149 -0.17969 0.13311 C -0.19444 0.14561 -0.21111 0.15602 -0.22639 0.1676 C -0.23316 0.17269 -0.24097 0.17894 -0.24739 0.18473 C -0.25087 0.18797 -0.2533 0.19306 -0.25712 0.19561 C -0.26319 0.19977 -0.27031 0.20024 -0.27639 0.20417 C -0.29149 0.21436 -0.3066 0.21829 -0.32326 0.2213 C -0.33715 0.22061 -0.35139 0.22292 -0.3651 0.21922 C -0.36684 0.21875 -0.3868 0.20463 -0.3941 0.19977 C -0.41423 0.18611 -0.43941 0.17153 -0.45538 0.15024 C -0.46354 0.13936 -0.47014 0.13079 -0.47969 0.12246 C -0.48576 0.10973 -0.49305 0.10255 -0.50226 0.09445 C -0.50903 0.08843 -0.51458 0.07871 -0.52153 0.07292 C -0.53177 0.06412 -0.54184 0.06042 -0.55382 0.05787 C -0.58246 0.04514 -0.61232 0.05672 -0.63941 0.07084 C -0.66719 0.08565 -0.63906 0.0757 -0.65712 0.08149 C -0.6684 0.08912 -0.67916 0.1 -0.69097 0.1051 C -0.70173 0.11713 -0.71406 0.12593 -0.72465 0.1375 C -0.73316 0.1463 -0.74045 0.15649 -0.74896 0.16528 C -0.76528 0.18218 -0.78177 0.19676 -0.7941 0.21922 C -0.79809 0.23473 -0.7993 0.23565 -0.79896 0.25556 C -0.79861 0.28357 -0.79826 0.31158 -0.79583 0.33936 C -0.79305 0.37153 -0.79271 0.35741 -0.78455 0.37153 C -0.77656 0.38519 -0.77031 0.40139 -0.75868 0.41042 C -0.75191 0.41574 -0.74792 0.41366 -0.74097 0.41667 C -0.72187 0.42477 -0.7092 0.42732 -0.68941 0.43172 C -0.66198 0.42894 -0.63455 0.42709 -0.60712 0.42315 C -0.60121 0.42223 -0.59601 0.41227 -0.59253 0.40811 C -0.58385 0.39769 -0.57639 0.38727 -0.5684 0.37593 C -0.53923 0.33403 -0.50121 0.29561 -0.46024 0.27709 C -0.43142 0.26412 -0.40087 0.25278 -0.37153 0.24283 C -0.35868 0.23843 -0.34496 0.23704 -0.33281 0.22986 C -0.30451 0.21297 -0.27048 0.20718 -0.23941 0.20417 C -0.20885 0.20139 -0.17795 0.20047 -0.14739 0.19769 C -0.07118 0.17686 -0.03559 0.19005 0.06875 0.19121 C 0.06979 0.19144 0.09045 0.19514 0.09132 0.19561 C 0.10399 0.20209 0.11806 0.21875 0.12847 0.22986 C 0.1533 0.25602 0.16441 0.27917 0.17847 0.31574 C 0.18455 0.34931 0.18611 0.39283 0.17361 0.42315 C 0.16337 0.44769 0.13854 0.4676 0.12031 0.47894 C 0.07691 0.50579 0.03889 0.51598 -0.00868 0.51968 C -0.10642 0.55324 -0.26719 0.53218 -0.33611 0.53264 C -0.34653 0.53704 -0.35382 0.54537 -0.36354 0.55209 C -0.37621 0.57848 -0.3566 0.53959 -0.37153 0.56274 C -0.37639 0.57014 -0.3783 0.58125 -0.38281 0.58866 C -0.38837 0.59792 -0.39809 0.61297 -0.40712 0.61644 C -0.41719 0.62037 -0.42726 0.62315 -0.43767 0.62524 C -0.44201 0.62616 -0.45069 0.62732 -0.45069 0.62755 " pathEditMode="relative" rAng="0" ptsTypes="ffffffffffffffffffffffffffffffffffffffffffffffffffffffffA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049" y="30301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5" grpId="1" animBg="1"/>
      <p:bldP spid="6" grpId="0" animBg="1"/>
      <p:bldP spid="6" grpId="1" animBg="1"/>
      <p:bldP spid="9" grpId="0" animBg="1"/>
      <p:bldP spid="9" grpId="1" animBg="1"/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856" y="3212976"/>
            <a:ext cx="343812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Obdélník se zakulaceným příčným rohem 10">
            <a:hlinkClick r:id="" action="ppaction://hlinkshowjump?jump=nextslide"/>
          </p:cNvPr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1018435" y="5733256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Bažant obecný</a:t>
            </a:r>
          </a:p>
        </p:txBody>
      </p:sp>
      <p:pic>
        <p:nvPicPr>
          <p:cNvPr id="16" name="obrázek 2" descr="Bažant obecný (Phasianus colchicus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20" y="2960948"/>
            <a:ext cx="3384376" cy="23762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83695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856" y="3212976"/>
            <a:ext cx="343812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" name="obrázek 2" descr="Bažant obecný (Phasianus colchicus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20" y="2960948"/>
            <a:ext cx="3384376" cy="2376264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Ovál 15"/>
          <p:cNvSpPr/>
          <p:nvPr/>
        </p:nvSpPr>
        <p:spPr>
          <a:xfrm>
            <a:off x="1018435" y="5733256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Bažant obecný</a:t>
            </a:r>
          </a:p>
        </p:txBody>
      </p:sp>
    </p:spTree>
    <p:extLst>
      <p:ext uri="{BB962C8B-B14F-4D97-AF65-F5344CB8AC3E}">
        <p14:creationId xmlns:p14="http://schemas.microsoft.com/office/powerpoint/2010/main" val="209172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856" y="3212976"/>
            <a:ext cx="343812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ál 1"/>
          <p:cNvSpPr/>
          <p:nvPr/>
        </p:nvSpPr>
        <p:spPr>
          <a:xfrm>
            <a:off x="539552" y="1340768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Kapr obecný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vál 2"/>
          <p:cNvSpPr/>
          <p:nvPr/>
        </p:nvSpPr>
        <p:spPr>
          <a:xfrm>
            <a:off x="5148064" y="133684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Úhoř říční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ásobení 4"/>
          <p:cNvSpPr/>
          <p:nvPr/>
        </p:nvSpPr>
        <p:spPr>
          <a:xfrm>
            <a:off x="992816" y="828840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ásobení 5"/>
          <p:cNvSpPr/>
          <p:nvPr/>
        </p:nvSpPr>
        <p:spPr>
          <a:xfrm>
            <a:off x="5652120" y="836712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2771800" y="468800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Sumec velký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hnutý roh 9"/>
          <p:cNvSpPr/>
          <p:nvPr/>
        </p:nvSpPr>
        <p:spPr>
          <a:xfrm>
            <a:off x="550384" y="2780928"/>
            <a:ext cx="4032448" cy="2736304"/>
          </a:xfrm>
          <a:prstGeom prst="foldedCorner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Slza 10">
            <a:hlinkClick r:id="" action="ppaction://hlinkshowjump?jump=nextslide"/>
          </p:cNvPr>
          <p:cNvSpPr/>
          <p:nvPr/>
        </p:nvSpPr>
        <p:spPr>
          <a:xfrm>
            <a:off x="6480212" y="190603"/>
            <a:ext cx="2520280" cy="572138"/>
          </a:xfrm>
          <a:prstGeom prst="teardrop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pokračovat</a:t>
            </a:r>
            <a:endParaRPr lang="cs-CZ" sz="2400" dirty="0"/>
          </a:p>
        </p:txBody>
      </p:sp>
      <p:pic>
        <p:nvPicPr>
          <p:cNvPr id="13" name="Obrázek 12" descr="Sumec velký (Silurus glanis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18" y="2908548"/>
            <a:ext cx="3577580" cy="24810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758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885 -0.01504 C 0.14496 -0.0287 0.12378 -0.02662 0.10711 -0.03009 C 0.08333 -0.04051 0.05954 -0.04629 0.03454 -0.0493 C 0.02222 -0.05277 0.01805 -0.05602 0.00399 -0.0581 C -0.01112 -0.06458 -0.00868 -0.06643 -0.02674 -0.06875 C -0.11025 -0.06736 -0.13247 -0.07222 -0.19601 -0.05162 C -0.20712 -0.04398 -0.21945 -0.04074 -0.2316 -0.03657 C -0.23403 -0.03564 -0.2415 -0.03426 -0.24445 -0.03217 C -0.24723 -0.03032 -0.24966 -0.02754 -0.25243 -0.02569 C -0.25764 -0.02245 -0.2632 -0.0199 -0.26858 -0.01713 C -0.27118 -0.01574 -0.27275 -0.0125 -0.27518 -0.01064 C -0.28039 -0.00671 -0.28577 -0.00347 -0.29115 -3.33333E-6 C -0.29514 0.00255 -0.29983 0.00139 -0.30417 0.00209 C -0.31181 0.0125 -0.31632 0.01482 -0.32674 0.01945 C -0.3382 0.03473 -0.35105 0.04908 -0.35903 0.06875 C -0.36546 0.08449 -0.36771 0.10348 -0.37518 0.11829 C -0.37709 0.12894 -0.37934 0.13866 -0.38316 0.14838 C -0.38785 0.18727 -0.38976 0.23079 -0.3816 0.26875 C -0.37796 0.28611 -0.36823 0.29954 -0.35903 0.31181 C -0.3566 0.31482 -0.35625 0.31945 -0.35417 0.32269 C -0.35191 0.32616 -0.34827 0.32801 -0.34584 0.33125 C -0.34306 0.33519 -0.34132 0.34074 -0.33802 0.34422 C -0.33108 0.35139 -0.32223 0.3544 -0.31372 0.35695 C -0.30539 0.36273 -0.29879 0.36574 -0.28959 0.36783 C -0.2408 0.36598 -0.18056 0.37176 -0.12987 0.35486 C -0.10122 0.34537 -0.07466 0.33079 -0.04775 0.31621 C -0.03559 0.30973 -0.02171 0.30834 -0.01059 0.29908 C 0.00416 0.28658 0.01267 0.2757 0.02968 0.26875 C 0.05017 0.2463 0.07569 0.22223 0.10225 0.21736 C 0.12604 0.20139 0.16007 0.18912 0.18628 0.18496 C 0.22534 0.17061 0.17847 0.18588 0.23784 0.17639 C 0.24444 0.17523 0.25052 0.1713 0.25711 0.16991 C 0.26354 0.16852 0.27013 0.16852 0.27656 0.16783 C 0.34618 0.16898 0.3868 0.15278 0.44097 0.18936 C 0.45954 0.20186 0.47656 0.21898 0.4927 0.23658 C 0.50451 0.24954 0.50173 0.24676 0.51354 0.2625 C 0.5151 0.26459 0.5184 0.26875 0.5184 0.26898 C 0.52743 0.29306 0.51388 0.25973 0.52968 0.28611 C 0.53975 0.30301 0.54323 0.31806 0.55555 0.33125 C 0.55972 0.36644 0.55277 0.32431 0.56354 0.35278 C 0.56996 0.36991 0.57031 0.39236 0.57482 0.41088 C 0.57708 0.4463 0.57986 0.48704 0.57013 0.52037 C 0.56024 0.55417 0.54201 0.5794 0.52326 0.6044 C 0.50625 0.62709 0.48906 0.64676 0.46527 0.65602 C 0.42864 0.68588 0.3868 0.68889 0.34583 0.69908 C 0.31406 0.69838 0.28229 0.69931 0.25069 0.69676 C 0.22274 0.69468 0.20191 0.67014 0.17656 0.66019 C 0.1427 0.63056 0.18246 0.66181 0.14427 0.64306 C 0.12552 0.6338 0.10798 0.61667 0.08941 0.60648 C 0.06805 0.59468 0.04392 0.58195 0.0217 0.57199 C -0.00903 0.54306 0.03003 0.57732 -0.00243 0.55695 C -0.01094 0.55162 -0.01823 0.54329 -0.02674 0.53773 C -0.03403 0.52801 -0.04514 0.52385 -0.05243 0.51412 C -0.054 0.51204 -0.05521 0.50903 -0.0573 0.50764 C -0.06129 0.50463 -0.06632 0.50417 -0.07032 0.50116 C -0.07709 0.4963 -0.0823 0.48727 -0.08959 0.48403 C -0.09931 0.47963 -0.09983 0.4801 -0.10903 0.47315 C -0.12917 0.45787 -0.11823 0.4625 -0.1316 0.45811 C -0.13316 0.45602 -0.13421 0.45209 -0.13646 0.45162 C -0.15799 0.44792 -0.16268 0.45718 -0.17188 0.47755 C -0.17362 0.48727 -0.17726 0.49375 -0.17987 0.50324 C -0.18368 0.51713 -0.18629 0.5301 -0.19289 0.5419 C -0.1948 0.55 -0.19566 0.55648 -0.19931 0.56343 C -0.20348 0.58658 -0.19775 0.5588 -0.20417 0.57848 C -0.21216 0.60255 -0.20296 0.58033 -0.20903 0.6044 C -0.20973 0.60695 -0.21129 0.60857 -0.21216 0.61088 C -0.21528 0.61945 -0.21563 0.6294 -0.21702 0.63866 C -0.2165 0.66598 -0.21702 0.69329 -0.21546 0.72037 C -0.21528 0.72292 -0.21302 0.72454 -0.21216 0.72686 C -0.20938 0.73449 -0.20851 0.74468 -0.2073 0.75278 C -0.19063 0.75 -0.19879 0.7507 -0.18316 0.7507 " pathEditMode="relative" rAng="0" ptsTypes="ffffffffffffffffffffffffffffffffffffffffffffffffffffffffffffffffffffffA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89" y="3553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5" grpId="1" animBg="1"/>
      <p:bldP spid="6" grpId="0" animBg="1"/>
      <p:bldP spid="6" grpId="1" animBg="1"/>
      <p:bldP spid="9" grpId="0" animBg="1"/>
      <p:bldP spid="9" grpId="1" animBg="1"/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856" y="3212976"/>
            <a:ext cx="343812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se zakulaceným příčným rohem 11">
            <a:hlinkClick r:id="" action="ppaction://hlinkshowjump?jump=nextslide"/>
          </p:cNvPr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1018435" y="5733256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Sumec velký</a:t>
            </a:r>
          </a:p>
        </p:txBody>
      </p:sp>
      <p:pic>
        <p:nvPicPr>
          <p:cNvPr id="10" name="Obrázek 9" descr="Sumec velký (Silurus glanis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18" y="2908548"/>
            <a:ext cx="3577580" cy="24810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83695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856" y="3212976"/>
            <a:ext cx="343812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1018435" y="5733256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Sumec velký</a:t>
            </a:r>
          </a:p>
        </p:txBody>
      </p:sp>
      <p:pic>
        <p:nvPicPr>
          <p:cNvPr id="10" name="Obrázek 9" descr="Sumec velký (Silurus glanis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18" y="2908548"/>
            <a:ext cx="3577580" cy="24810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9172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15" grpId="0" animBg="1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856" y="3212976"/>
            <a:ext cx="343812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971600" y="908720"/>
            <a:ext cx="7200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 smtClean="0">
                <a:solidFill>
                  <a:srgbClr val="C00000"/>
                </a:solidFill>
              </a:rPr>
              <a:t>HURÁ, SKVĚLÉ!!!</a:t>
            </a:r>
            <a:endParaRPr lang="cs-CZ" sz="7200" b="1" i="1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27493" y="3256642"/>
            <a:ext cx="403244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b="1" i="1" dirty="0" smtClean="0">
                <a:solidFill>
                  <a:srgbClr val="002060"/>
                </a:solidFill>
              </a:rPr>
              <a:t>TAK ZASE NĚKDY!!!</a:t>
            </a:r>
            <a:endParaRPr lang="cs-CZ" sz="66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7201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Aerodynamika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208</TotalTime>
  <Words>336</Words>
  <Application>Microsoft Office PowerPoint</Application>
  <PresentationFormat>Předvádění na obrazovce (4:3)</PresentationFormat>
  <Paragraphs>171</Paragraphs>
  <Slides>31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2" baseType="lpstr">
      <vt:lpstr>Aerodynamika</vt:lpstr>
      <vt:lpstr>Prezentace aplikace PowerPoint</vt:lpstr>
      <vt:lpstr>Prvouka 2. a 3. ročník  (Náš svět, Člověk a jeho svět)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učitel</dc:creator>
  <cp:lastModifiedBy>učitel</cp:lastModifiedBy>
  <cp:revision>34</cp:revision>
  <dcterms:created xsi:type="dcterms:W3CDTF">2012-03-07T08:59:04Z</dcterms:created>
  <dcterms:modified xsi:type="dcterms:W3CDTF">2012-08-14T02:20:48Z</dcterms:modified>
</cp:coreProperties>
</file>