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1" r:id="rId2"/>
    <p:sldId id="258" r:id="rId3"/>
    <p:sldId id="260" r:id="rId4"/>
    <p:sldId id="257" r:id="rId5"/>
    <p:sldId id="261" r:id="rId6"/>
    <p:sldId id="269" r:id="rId7"/>
    <p:sldId id="264" r:id="rId8"/>
    <p:sldId id="265" r:id="rId9"/>
    <p:sldId id="267" r:id="rId10"/>
    <p:sldId id="266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FC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82" autoAdjust="0"/>
    <p:restoredTop sz="94729" autoAdjust="0"/>
  </p:normalViewPr>
  <p:slideViewPr>
    <p:cSldViewPr>
      <p:cViewPr varScale="1">
        <p:scale>
          <a:sx n="74" d="100"/>
          <a:sy n="74" d="100"/>
        </p:scale>
        <p:origin x="-4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F997D9-90E7-431C-84B9-A1A2D9738E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972B2D-C01B-43A5-9562-72685041A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180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E093D-89A4-4375-86CB-A350BF053BFB}" type="datetime1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323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18008-F748-487C-854B-7011538862C0}" type="datetime1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654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18BFE-4A9D-41F9-ACB2-B35111E63703}" type="datetime1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655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02264-43E0-47DF-9D67-E22A94D82CE9}" type="datetime1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608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AA010-6E0A-41C9-925D-F58CD8F0C3F5}" type="datetime1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45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CA043-604C-494F-8AE4-46CF837B07B1}" type="datetime1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763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411B-10CD-40F6-B227-BDE5721E3020}" type="datetime1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682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53D66-DC4D-41A7-914D-31C0DB419BF2}" type="datetime1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19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37DF-0BC3-4480-A064-FCF2BBA61D28}" type="datetime1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692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3E249-8CEE-4C1F-94A8-DC7916AA5FEE}" type="datetime1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06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1AD4F-6C3C-480B-A776-922E29D73DFF}" type="datetime1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90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20002-DEC8-45D5-ABE3-188DA89998EB}" type="datetime1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6B3B5-8FDE-40DB-B704-BEC5C3611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976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imapa.info/slepa-mapa-c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VY_32_INOVACE_02_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raje ČR –Co už víme o krajích.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Kraje ČR- křížovka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92709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102378"/>
            <a:ext cx="5869367" cy="861764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Kraje ČR-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 Co už víme o krajích.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3902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75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6017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187624" y="1556792"/>
            <a:ext cx="4104456" cy="2604749"/>
          </a:xfrm>
          <a:prstGeom prst="wedgeRoundRectCallout">
            <a:avLst>
              <a:gd name="adj1" fmla="val 58762"/>
              <a:gd name="adj2" fmla="val 243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 předešlém úkolu jste luštili názvy krajů České republiky, teď máte umístit názvy krajů do mapy České republiky. 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84368" y="559129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267125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834" y="1368419"/>
            <a:ext cx="8136396" cy="5135853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490234" y="2708920"/>
            <a:ext cx="391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2276872"/>
            <a:ext cx="44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85942" y="3699403"/>
            <a:ext cx="637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82073" y="4963450"/>
            <a:ext cx="625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82073" y="3699403"/>
            <a:ext cx="481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30782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5894" y="2060848"/>
            <a:ext cx="350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289358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24128" y="388406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60032" y="43936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40152" y="5332782"/>
            <a:ext cx="5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427560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172400" y="44094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08304" y="530642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98872" y="240452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Jaký kraj se skrývá pod číslem 6?</a:t>
            </a:r>
            <a:endParaRPr lang="cs-CZ" sz="2400" b="1" dirty="0"/>
          </a:p>
        </p:txBody>
      </p:sp>
      <p:sp>
        <p:nvSpPr>
          <p:cNvPr id="34" name="Obdélník 33"/>
          <p:cNvSpPr/>
          <p:nvPr/>
        </p:nvSpPr>
        <p:spPr>
          <a:xfrm>
            <a:off x="1408647" y="240452"/>
            <a:ext cx="643223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13?</a:t>
            </a:r>
            <a:endParaRPr lang="cs-CZ" sz="2400" b="1" dirty="0"/>
          </a:p>
        </p:txBody>
      </p:sp>
      <p:sp>
        <p:nvSpPr>
          <p:cNvPr id="32" name="Zástupný symbol pro zápatí 31"/>
          <p:cNvSpPr>
            <a:spLocks noGrp="1"/>
          </p:cNvSpPr>
          <p:nvPr>
            <p:ph type="ftr" sz="quarter" idx="11"/>
          </p:nvPr>
        </p:nvSpPr>
        <p:spPr>
          <a:xfrm>
            <a:off x="1173933" y="6356350"/>
            <a:ext cx="6102621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04386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Hlavní město Praha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408647" y="240452"/>
            <a:ext cx="643223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3?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700454" y="983698"/>
            <a:ext cx="6103663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687423" y="933904"/>
            <a:ext cx="6142397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Moravskoslezský  kraj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695222" y="976880"/>
            <a:ext cx="611771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70654" y="964682"/>
            <a:ext cx="6142283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Plzeňský kraj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8647" y="240452"/>
            <a:ext cx="643223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8?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383011" y="240452"/>
            <a:ext cx="644520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1?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76926" y="240452"/>
            <a:ext cx="643543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14?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376926" y="228575"/>
            <a:ext cx="644520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</a:t>
            </a:r>
            <a:r>
              <a:rPr lang="cs-CZ" sz="2400" b="1" dirty="0" smtClean="0"/>
              <a:t>kraj </a:t>
            </a:r>
            <a:r>
              <a:rPr lang="cs-CZ" sz="2400" b="1" dirty="0"/>
              <a:t>se skrývá pod číslem </a:t>
            </a:r>
            <a:r>
              <a:rPr lang="cs-CZ" sz="2400" b="1" dirty="0" smtClean="0"/>
              <a:t>2?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1376926" y="240452"/>
            <a:ext cx="643223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10?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1366295" y="228575"/>
            <a:ext cx="644520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9?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1392892" y="240452"/>
            <a:ext cx="64637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5?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1357799" y="242448"/>
            <a:ext cx="645136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4?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1357799" y="243170"/>
            <a:ext cx="643261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7?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1361171" y="243170"/>
            <a:ext cx="64637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12?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1376926" y="243170"/>
            <a:ext cx="646114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11?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1700455" y="976880"/>
            <a:ext cx="6086492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39" name="Obdélník 38"/>
          <p:cNvSpPr/>
          <p:nvPr/>
        </p:nvSpPr>
        <p:spPr>
          <a:xfrm>
            <a:off x="1674752" y="971047"/>
            <a:ext cx="61381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Královehradecký kraj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698509" y="964682"/>
            <a:ext cx="609226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687424" y="999087"/>
            <a:ext cx="611834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/>
              <a:t>Karlovarský  kraj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1718114" y="1015198"/>
            <a:ext cx="609404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689593" y="964156"/>
            <a:ext cx="61162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Zlínský  </a:t>
            </a:r>
            <a:r>
              <a:rPr lang="cs-CZ" dirty="0"/>
              <a:t>kraj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1697720" y="964682"/>
            <a:ext cx="609224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1700455" y="971047"/>
            <a:ext cx="610786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  Ústecký  kraj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1679626" y="976880"/>
            <a:ext cx="608569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674752" y="970530"/>
            <a:ext cx="611443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  kraj  Vysočina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1711519" y="976880"/>
            <a:ext cx="612936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1700455" y="971119"/>
            <a:ext cx="612936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Pardubický  </a:t>
            </a:r>
            <a:r>
              <a:rPr lang="cs-CZ" dirty="0"/>
              <a:t>kraj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1687424" y="971353"/>
            <a:ext cx="611443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680511" y="983698"/>
            <a:ext cx="611784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Středočeský  </a:t>
            </a:r>
            <a:r>
              <a:rPr lang="cs-CZ" dirty="0"/>
              <a:t>kraj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1674751" y="964156"/>
            <a:ext cx="615506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1685942" y="949293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Jihočeský  kraj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1685942" y="964682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1685942" y="976880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Liberecký  </a:t>
            </a:r>
            <a:r>
              <a:rPr lang="cs-CZ" dirty="0"/>
              <a:t>kraj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1673272" y="995460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1685942" y="976880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Olomoucký   kraj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1673320" y="976880"/>
            <a:ext cx="61833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1685942" y="964682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Jihomoravský  </a:t>
            </a:r>
            <a:r>
              <a:rPr lang="cs-CZ" dirty="0"/>
              <a:t>kraj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8043201" y="594928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17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1" grpId="0" animBg="1"/>
      <p:bldP spid="35" grpId="0" animBg="1"/>
      <p:bldP spid="36" grpId="0" animBg="1"/>
      <p:bldP spid="37" grpId="0" animBg="1"/>
      <p:bldP spid="38" grpId="0" animBg="1"/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67221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67544" y="1340768"/>
            <a:ext cx="3384376" cy="2808312"/>
          </a:xfrm>
          <a:prstGeom prst="wedgeRoundRectCallout">
            <a:avLst>
              <a:gd name="adj1" fmla="val 104364"/>
              <a:gd name="adj2" fmla="val 3409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Výborně, jste opravdu dobří, </a:t>
            </a:r>
            <a:endParaRPr lang="cs-CZ" sz="2800" dirty="0" smtClean="0"/>
          </a:p>
          <a:p>
            <a:pPr algn="ctr"/>
            <a:r>
              <a:rPr lang="cs-CZ" sz="2800" dirty="0" smtClean="0"/>
              <a:t>a </a:t>
            </a:r>
            <a:r>
              <a:rPr lang="cs-CZ" sz="2800" dirty="0"/>
              <a:t>proto si teď zatleskáme.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84076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346101" y="5698339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86241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85010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/>
              <a:t>Spoj stejnou barvou věci, které k sobě patří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971600" y="2060848"/>
            <a:ext cx="14639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Jihočeský kraj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35696" y="3243192"/>
            <a:ext cx="1468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Liberecký kraj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07904" y="2270130"/>
            <a:ext cx="1215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Zlínský kraj</a:t>
            </a:r>
          </a:p>
        </p:txBody>
      </p:sp>
      <p:sp>
        <p:nvSpPr>
          <p:cNvPr id="6" name="Obdélník 5"/>
          <p:cNvSpPr/>
          <p:nvPr/>
        </p:nvSpPr>
        <p:spPr>
          <a:xfrm>
            <a:off x="7380312" y="5085184"/>
            <a:ext cx="16434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Olomoucký kraj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32697" y="4437112"/>
            <a:ext cx="10374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Olomouc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40152" y="2639462"/>
            <a:ext cx="21375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Moravskoslezský kraj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15188" y="5733256"/>
            <a:ext cx="1492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6"/>
            <a:r>
              <a:rPr lang="cs-CZ" dirty="0" smtClean="0"/>
              <a:t>Jablonec n. N.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15634" y="5268708"/>
            <a:ext cx="1808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České Budějovice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4252446"/>
            <a:ext cx="5196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Zlín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473976" y="4129890"/>
            <a:ext cx="894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Ostrava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232" y="5269850"/>
            <a:ext cx="1131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obuv Baťa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91694" y="1715145"/>
            <a:ext cx="1565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Skleněné </a:t>
            </a:r>
            <a:r>
              <a:rPr lang="cs-CZ" dirty="0"/>
              <a:t>oči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8360" y="2811383"/>
            <a:ext cx="16030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Olma mlékárny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562902" y="6088567"/>
            <a:ext cx="19255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těžba černého uhlí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745491" y="3244334"/>
            <a:ext cx="1919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tužky </a:t>
            </a:r>
            <a:r>
              <a:rPr lang="cs-CZ" dirty="0" smtClean="0"/>
              <a:t>KOH-I-NOOR</a:t>
            </a:r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1249894" y="6457899"/>
            <a:ext cx="682776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2343955" y="2279561"/>
            <a:ext cx="1481070" cy="1146219"/>
          </a:xfrm>
          <a:custGeom>
            <a:avLst/>
            <a:gdLst>
              <a:gd name="connsiteX0" fmla="*/ 0 w 1481070"/>
              <a:gd name="connsiteY0" fmla="*/ 0 h 1146219"/>
              <a:gd name="connsiteX1" fmla="*/ 515155 w 1481070"/>
              <a:gd name="connsiteY1" fmla="*/ 566670 h 1146219"/>
              <a:gd name="connsiteX2" fmla="*/ 1481070 w 1481070"/>
              <a:gd name="connsiteY2" fmla="*/ 1146219 h 1146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81070" h="1146219">
                <a:moveTo>
                  <a:pt x="0" y="0"/>
                </a:moveTo>
                <a:cubicBezTo>
                  <a:pt x="134155" y="187817"/>
                  <a:pt x="268310" y="375634"/>
                  <a:pt x="515155" y="566670"/>
                </a:cubicBezTo>
                <a:cubicBezTo>
                  <a:pt x="762000" y="757706"/>
                  <a:pt x="1121535" y="951962"/>
                  <a:pt x="1481070" y="1146219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903226" y="3580327"/>
            <a:ext cx="758926" cy="1751527"/>
          </a:xfrm>
          <a:custGeom>
            <a:avLst/>
            <a:gdLst>
              <a:gd name="connsiteX0" fmla="*/ 243771 w 758926"/>
              <a:gd name="connsiteY0" fmla="*/ 0 h 1751527"/>
              <a:gd name="connsiteX1" fmla="*/ 24830 w 758926"/>
              <a:gd name="connsiteY1" fmla="*/ 914400 h 1751527"/>
              <a:gd name="connsiteX2" fmla="*/ 758926 w 758926"/>
              <a:gd name="connsiteY2" fmla="*/ 1751527 h 175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8926" h="1751527">
                <a:moveTo>
                  <a:pt x="243771" y="0"/>
                </a:moveTo>
                <a:cubicBezTo>
                  <a:pt x="91371" y="311239"/>
                  <a:pt x="-61029" y="622479"/>
                  <a:pt x="24830" y="914400"/>
                </a:cubicBezTo>
                <a:cubicBezTo>
                  <a:pt x="110689" y="1206321"/>
                  <a:pt x="434807" y="1478924"/>
                  <a:pt x="758926" y="1751527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>
            <a:stCxn id="13" idx="3"/>
            <a:endCxn id="11" idx="1"/>
          </p:cNvCxnSpPr>
          <p:nvPr/>
        </p:nvCxnSpPr>
        <p:spPr>
          <a:xfrm flipV="1">
            <a:off x="1670760" y="4437112"/>
            <a:ext cx="2901240" cy="10174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6" name="Volný tvar 25"/>
          <p:cNvSpPr/>
          <p:nvPr/>
        </p:nvSpPr>
        <p:spPr>
          <a:xfrm>
            <a:off x="4662152" y="2639462"/>
            <a:ext cx="1278000" cy="1739355"/>
          </a:xfrm>
          <a:custGeom>
            <a:avLst/>
            <a:gdLst>
              <a:gd name="connsiteX0" fmla="*/ 213701 w 961106"/>
              <a:gd name="connsiteY0" fmla="*/ 1994665 h 1994665"/>
              <a:gd name="connsiteX1" fmla="*/ 960676 w 961106"/>
              <a:gd name="connsiteY1" fmla="*/ 1260569 h 1994665"/>
              <a:gd name="connsiteX2" fmla="*/ 123549 w 961106"/>
              <a:gd name="connsiteY2" fmla="*/ 152986 h 1994665"/>
              <a:gd name="connsiteX3" fmla="*/ 20518 w 961106"/>
              <a:gd name="connsiteY3" fmla="*/ 37076 h 1994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61106" h="1994665">
                <a:moveTo>
                  <a:pt x="213701" y="1994665"/>
                </a:moveTo>
                <a:cubicBezTo>
                  <a:pt x="594701" y="1781090"/>
                  <a:pt x="975701" y="1567516"/>
                  <a:pt x="960676" y="1260569"/>
                </a:cubicBezTo>
                <a:cubicBezTo>
                  <a:pt x="945651" y="953622"/>
                  <a:pt x="280242" y="356901"/>
                  <a:pt x="123549" y="152986"/>
                </a:cubicBezTo>
                <a:cubicBezTo>
                  <a:pt x="-33144" y="-50930"/>
                  <a:pt x="-6313" y="-6927"/>
                  <a:pt x="20518" y="37076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2520140" y="1918952"/>
            <a:ext cx="2605652" cy="1443671"/>
          </a:xfrm>
          <a:custGeom>
            <a:avLst/>
            <a:gdLst>
              <a:gd name="connsiteX0" fmla="*/ 2605652 w 2605652"/>
              <a:gd name="connsiteY0" fmla="*/ 0 h 1443671"/>
              <a:gd name="connsiteX1" fmla="*/ 557911 w 2605652"/>
              <a:gd name="connsiteY1" fmla="*/ 502276 h 1443671"/>
              <a:gd name="connsiteX2" fmla="*/ 42756 w 2605652"/>
              <a:gd name="connsiteY2" fmla="*/ 1365161 h 1443671"/>
              <a:gd name="connsiteX3" fmla="*/ 29877 w 2605652"/>
              <a:gd name="connsiteY3" fmla="*/ 1403797 h 1443671"/>
              <a:gd name="connsiteX4" fmla="*/ 29877 w 2605652"/>
              <a:gd name="connsiteY4" fmla="*/ 1403797 h 1443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05652" h="1443671">
                <a:moveTo>
                  <a:pt x="2605652" y="0"/>
                </a:moveTo>
                <a:cubicBezTo>
                  <a:pt x="1795356" y="137374"/>
                  <a:pt x="985060" y="274749"/>
                  <a:pt x="557911" y="502276"/>
                </a:cubicBezTo>
                <a:cubicBezTo>
                  <a:pt x="130762" y="729803"/>
                  <a:pt x="130762" y="1214908"/>
                  <a:pt x="42756" y="1365161"/>
                </a:cubicBezTo>
                <a:cubicBezTo>
                  <a:pt x="-45250" y="1515414"/>
                  <a:pt x="29877" y="1403797"/>
                  <a:pt x="29877" y="1403797"/>
                </a:cubicBezTo>
                <a:lnTo>
                  <a:pt x="29877" y="1403797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>
            <a:endCxn id="9" idx="0"/>
          </p:cNvCxnSpPr>
          <p:nvPr/>
        </p:nvCxnSpPr>
        <p:spPr>
          <a:xfrm>
            <a:off x="2435527" y="3613666"/>
            <a:ext cx="526019" cy="211959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7" idx="0"/>
            <a:endCxn id="15" idx="2"/>
          </p:cNvCxnSpPr>
          <p:nvPr/>
        </p:nvCxnSpPr>
        <p:spPr>
          <a:xfrm flipH="1" flipV="1">
            <a:off x="1249894" y="3180715"/>
            <a:ext cx="801535" cy="1256397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6" name="Volný tvar 35"/>
          <p:cNvSpPr/>
          <p:nvPr/>
        </p:nvSpPr>
        <p:spPr>
          <a:xfrm>
            <a:off x="2073499" y="4816699"/>
            <a:ext cx="5383369" cy="1096586"/>
          </a:xfrm>
          <a:custGeom>
            <a:avLst/>
            <a:gdLst>
              <a:gd name="connsiteX0" fmla="*/ 0 w 5383369"/>
              <a:gd name="connsiteY0" fmla="*/ 0 h 1096586"/>
              <a:gd name="connsiteX1" fmla="*/ 2459864 w 5383369"/>
              <a:gd name="connsiteY1" fmla="*/ 1081825 h 1096586"/>
              <a:gd name="connsiteX2" fmla="*/ 5383369 w 5383369"/>
              <a:gd name="connsiteY2" fmla="*/ 528033 h 1096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83369" h="1096586">
                <a:moveTo>
                  <a:pt x="0" y="0"/>
                </a:moveTo>
                <a:cubicBezTo>
                  <a:pt x="781318" y="496910"/>
                  <a:pt x="1562636" y="993820"/>
                  <a:pt x="2459864" y="1081825"/>
                </a:cubicBezTo>
                <a:cubicBezTo>
                  <a:pt x="3357092" y="1169831"/>
                  <a:pt x="4370230" y="848932"/>
                  <a:pt x="5383369" y="528033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8" idx="2"/>
            <a:endCxn id="12" idx="0"/>
          </p:cNvCxnSpPr>
          <p:nvPr/>
        </p:nvCxnSpPr>
        <p:spPr>
          <a:xfrm flipH="1">
            <a:off x="6921311" y="3008794"/>
            <a:ext cx="87595" cy="112109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12" idx="2"/>
            <a:endCxn id="16" idx="0"/>
          </p:cNvCxnSpPr>
          <p:nvPr/>
        </p:nvCxnSpPr>
        <p:spPr>
          <a:xfrm flipH="1">
            <a:off x="6525698" y="4499222"/>
            <a:ext cx="395613" cy="158934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95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3" grpId="0" animBg="1"/>
      <p:bldP spid="26" grpId="0" animBg="1"/>
      <p:bldP spid="27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4098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475656" y="1772816"/>
            <a:ext cx="3168352" cy="2088232"/>
          </a:xfrm>
          <a:prstGeom prst="wedgeRoundRectCallout">
            <a:avLst>
              <a:gd name="adj1" fmla="val 69407"/>
              <a:gd name="adj2" fmla="val 341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Velká pochvala!</a:t>
            </a:r>
          </a:p>
          <a:p>
            <a:pPr algn="ctr"/>
            <a:r>
              <a:rPr lang="cs-CZ" sz="2800" dirty="0" smtClean="0"/>
              <a:t>Hurá!!!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8346101" y="5698339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30438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689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7030A0"/>
                </a:solidFill>
              </a:rPr>
              <a:t>Zakroužkuj stejnou barvou názvy, které k sobě patří.</a:t>
            </a:r>
            <a:endParaRPr lang="cs-CZ" sz="22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87039" y="332656"/>
            <a:ext cx="6048672" cy="430887"/>
          </a:xfrm>
          <a:prstGeom prst="rect">
            <a:avLst/>
          </a:prstGeom>
          <a:solidFill>
            <a:srgbClr val="FFFF00">
              <a:alpha val="4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4" y="908720"/>
            <a:ext cx="892899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Liberecký kraj</a:t>
            </a:r>
          </a:p>
          <a:p>
            <a:r>
              <a:rPr lang="cs-CZ" dirty="0"/>
              <a:t>	</a:t>
            </a:r>
            <a:r>
              <a:rPr lang="cs-CZ" dirty="0" smtClean="0"/>
              <a:t>				Olomoucký kraj</a:t>
            </a:r>
          </a:p>
          <a:p>
            <a:endParaRPr lang="cs-CZ" dirty="0"/>
          </a:p>
          <a:p>
            <a:r>
              <a:rPr lang="cs-CZ" dirty="0" smtClean="0"/>
              <a:t>		Ústecký kraj				Pardubický kraj</a:t>
            </a:r>
          </a:p>
          <a:p>
            <a:endParaRPr lang="cs-CZ" dirty="0"/>
          </a:p>
          <a:p>
            <a:r>
              <a:rPr lang="cs-CZ" dirty="0" smtClean="0"/>
              <a:t>	Plzeňský kraj		</a:t>
            </a:r>
          </a:p>
          <a:p>
            <a:r>
              <a:rPr lang="cs-CZ" dirty="0"/>
              <a:t>	</a:t>
            </a:r>
            <a:r>
              <a:rPr lang="cs-CZ" dirty="0" smtClean="0"/>
              <a:t>				kraj Vysočina</a:t>
            </a:r>
          </a:p>
          <a:p>
            <a:endParaRPr lang="cs-CZ" dirty="0"/>
          </a:p>
          <a:p>
            <a:r>
              <a:rPr lang="cs-CZ" dirty="0" smtClean="0"/>
              <a:t>		hrad Bezděz</a:t>
            </a:r>
          </a:p>
          <a:p>
            <a:r>
              <a:rPr lang="cs-CZ" dirty="0"/>
              <a:t>	</a:t>
            </a:r>
            <a:r>
              <a:rPr lang="cs-CZ" dirty="0" smtClean="0"/>
              <a:t>					hrad Bouzov</a:t>
            </a:r>
          </a:p>
          <a:p>
            <a:r>
              <a:rPr lang="cs-CZ" dirty="0"/>
              <a:t>	</a:t>
            </a:r>
            <a:r>
              <a:rPr lang="cs-CZ" dirty="0" smtClean="0"/>
              <a:t>hrad </a:t>
            </a:r>
            <a:r>
              <a:rPr lang="cs-CZ" dirty="0" err="1" smtClean="0"/>
              <a:t>Střekov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		</a:t>
            </a:r>
          </a:p>
          <a:p>
            <a:r>
              <a:rPr lang="cs-CZ" dirty="0"/>
              <a:t>	</a:t>
            </a:r>
            <a:r>
              <a:rPr lang="cs-CZ" dirty="0" smtClean="0"/>
              <a:t>			hrad Pecka</a:t>
            </a:r>
          </a:p>
          <a:p>
            <a:endParaRPr lang="cs-CZ" dirty="0"/>
          </a:p>
          <a:p>
            <a:r>
              <a:rPr lang="cs-CZ" dirty="0" smtClean="0"/>
              <a:t>			</a:t>
            </a:r>
          </a:p>
          <a:p>
            <a:r>
              <a:rPr lang="cs-CZ" dirty="0"/>
              <a:t>	</a:t>
            </a:r>
            <a:r>
              <a:rPr lang="cs-CZ" dirty="0" smtClean="0"/>
              <a:t>						hrad </a:t>
            </a:r>
            <a:r>
              <a:rPr lang="cs-CZ" dirty="0" err="1" smtClean="0"/>
              <a:t>Kašperk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hrad Kámen</a:t>
            </a:r>
          </a:p>
          <a:p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r>
              <a:rPr lang="cs-CZ" dirty="0"/>
              <a:t>	</a:t>
            </a: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0" y="1128970"/>
            <a:ext cx="1619672" cy="576064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63688" y="3356992"/>
            <a:ext cx="1584176" cy="43204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511375" y="1412776"/>
            <a:ext cx="1860825" cy="504056"/>
          </a:xfrm>
          <a:prstGeom prst="ellipse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2080" y="3573016"/>
            <a:ext cx="1728192" cy="504056"/>
          </a:xfrm>
          <a:prstGeom prst="ellipse">
            <a:avLst/>
          </a:prstGeom>
          <a:solidFill>
            <a:srgbClr val="FF0000">
              <a:alpha val="5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19672" y="1916832"/>
            <a:ext cx="1728192" cy="504056"/>
          </a:xfrm>
          <a:prstGeom prst="ellipse">
            <a:avLst/>
          </a:prstGeom>
          <a:solidFill>
            <a:srgbClr val="00B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9836" y="3863375"/>
            <a:ext cx="1673932" cy="501729"/>
          </a:xfrm>
          <a:prstGeom prst="ellipse">
            <a:avLst/>
          </a:prstGeom>
          <a:solidFill>
            <a:srgbClr val="00B050">
              <a:alpha val="5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372200" y="1916832"/>
            <a:ext cx="1800200" cy="576064"/>
          </a:xfrm>
          <a:prstGeom prst="ellipse">
            <a:avLst/>
          </a:prstGeom>
          <a:solidFill>
            <a:srgbClr val="FFFF00">
              <a:alpha val="4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91880" y="4725144"/>
            <a:ext cx="1512168" cy="432048"/>
          </a:xfrm>
          <a:prstGeom prst="ellipse">
            <a:avLst/>
          </a:pr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572000" y="2780928"/>
            <a:ext cx="1644801" cy="504056"/>
          </a:xfrm>
          <a:prstGeom prst="ellipse">
            <a:avLst/>
          </a:prstGeom>
          <a:solidFill>
            <a:schemeClr val="accent6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09836" y="5805264"/>
            <a:ext cx="1673932" cy="504056"/>
          </a:xfrm>
          <a:prstGeom prst="ellipse">
            <a:avLst/>
          </a:prstGeom>
          <a:solidFill>
            <a:schemeClr val="accent6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09836" y="2492896"/>
            <a:ext cx="1673932" cy="540060"/>
          </a:xfrm>
          <a:prstGeom prst="ellipse">
            <a:avLst/>
          </a:prstGeom>
          <a:solidFill>
            <a:srgbClr val="7030A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156176" y="5517232"/>
            <a:ext cx="1872208" cy="540060"/>
          </a:xfrm>
          <a:prstGeom prst="ellipse">
            <a:avLst/>
          </a:prstGeom>
          <a:solidFill>
            <a:srgbClr val="7030A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809836" y="6356350"/>
            <a:ext cx="646246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80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6480720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pic>
        <p:nvPicPr>
          <p:cNvPr id="5122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035" y="256490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755576" y="1844824"/>
            <a:ext cx="3960440" cy="2520304"/>
          </a:xfrm>
          <a:prstGeom prst="wedgeRoundRectCallout">
            <a:avLst>
              <a:gd name="adj1" fmla="val 70870"/>
              <a:gd name="adj2" fmla="val 2390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Bezva</a:t>
            </a:r>
            <a:r>
              <a:rPr lang="cs-CZ" dirty="0" smtClean="0"/>
              <a:t>, </a:t>
            </a:r>
            <a:r>
              <a:rPr lang="cs-CZ" sz="2800" dirty="0" smtClean="0"/>
              <a:t>tleskám!!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8172400" y="598068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267870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4096" y="215442"/>
            <a:ext cx="7380312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Napiš tři zajímavosti ke každému ze tří krajů.</a:t>
            </a:r>
            <a:endParaRPr lang="cs-CZ" sz="28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6146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580" y="4028421"/>
            <a:ext cx="2628412" cy="262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860462" y="911865"/>
            <a:ext cx="2952328" cy="247963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107503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Olomoucký </a:t>
            </a:r>
            <a:r>
              <a:rPr lang="cs-CZ" b="1" u="sng" dirty="0" smtClean="0"/>
              <a:t>kraj</a:t>
            </a:r>
            <a:endParaRPr lang="cs-CZ" b="1" u="sng" dirty="0"/>
          </a:p>
        </p:txBody>
      </p:sp>
      <p:sp>
        <p:nvSpPr>
          <p:cNvPr id="20" name="Ovál 19"/>
          <p:cNvSpPr/>
          <p:nvPr/>
        </p:nvSpPr>
        <p:spPr>
          <a:xfrm>
            <a:off x="4680012" y="911865"/>
            <a:ext cx="3240360" cy="197557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30025" y="939555"/>
            <a:ext cx="1889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/>
              <a:t>Liberecký</a:t>
            </a:r>
            <a:r>
              <a:rPr lang="cs-CZ" u="sng" dirty="0"/>
              <a:t> </a:t>
            </a:r>
            <a:r>
              <a:rPr lang="cs-CZ" b="1" u="sng" dirty="0" smtClean="0"/>
              <a:t>kraj</a:t>
            </a:r>
            <a:endParaRPr lang="cs-CZ" b="1" u="sng" dirty="0"/>
          </a:p>
        </p:txBody>
      </p:sp>
      <p:sp>
        <p:nvSpPr>
          <p:cNvPr id="22" name="Ovál 21"/>
          <p:cNvSpPr/>
          <p:nvPr/>
        </p:nvSpPr>
        <p:spPr>
          <a:xfrm>
            <a:off x="194665" y="3699956"/>
            <a:ext cx="3312368" cy="25681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864096" y="3843755"/>
            <a:ext cx="233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Jihomoravský</a:t>
            </a:r>
            <a:r>
              <a:rPr lang="cs-CZ" u="sng" dirty="0"/>
              <a:t> </a:t>
            </a:r>
            <a:r>
              <a:rPr lang="cs-CZ" b="1" u="sng" dirty="0" smtClean="0"/>
              <a:t>kraj</a:t>
            </a:r>
            <a:endParaRPr lang="cs-CZ" b="1" u="sng" dirty="0"/>
          </a:p>
        </p:txBody>
      </p:sp>
      <p:sp>
        <p:nvSpPr>
          <p:cNvPr id="24" name="Oválný popisek 23"/>
          <p:cNvSpPr/>
          <p:nvPr/>
        </p:nvSpPr>
        <p:spPr>
          <a:xfrm>
            <a:off x="6583280" y="2193190"/>
            <a:ext cx="2459012" cy="1559846"/>
          </a:xfrm>
          <a:prstGeom prst="wedgeEllipseCallout">
            <a:avLst>
              <a:gd name="adj1" fmla="val -20498"/>
              <a:gd name="adj2" fmla="val 7108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Boskovské jeskyně, hrad Trosky, </a:t>
            </a:r>
            <a:r>
              <a:rPr lang="cs-CZ" dirty="0" smtClean="0">
                <a:solidFill>
                  <a:schemeClr val="tx1"/>
                </a:solidFill>
              </a:rPr>
              <a:t>Ještěd.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3507033" y="2780928"/>
            <a:ext cx="2647277" cy="1944216"/>
          </a:xfrm>
          <a:prstGeom prst="wedgeEllipseCallout">
            <a:avLst>
              <a:gd name="adj1" fmla="val 69371"/>
              <a:gd name="adj2" fmla="val 4584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Nejhlubší propast ČR </a:t>
            </a:r>
            <a:r>
              <a:rPr lang="cs-CZ" dirty="0" smtClean="0"/>
              <a:t>-Hranická </a:t>
            </a:r>
            <a:r>
              <a:rPr lang="cs-CZ" dirty="0"/>
              <a:t>propast, jeskyně Na Pomezí, Flóra </a:t>
            </a:r>
            <a:r>
              <a:rPr lang="cs-CZ" dirty="0" smtClean="0"/>
              <a:t>Olomouc.</a:t>
            </a:r>
            <a:endParaRPr lang="cs-CZ" dirty="0"/>
          </a:p>
        </p:txBody>
      </p:sp>
      <p:sp>
        <p:nvSpPr>
          <p:cNvPr id="26" name="Oválný popisek 25"/>
          <p:cNvSpPr/>
          <p:nvPr/>
        </p:nvSpPr>
        <p:spPr>
          <a:xfrm>
            <a:off x="3787601" y="4984050"/>
            <a:ext cx="2487402" cy="1368152"/>
          </a:xfrm>
          <a:prstGeom prst="wedgeEllipseCallout">
            <a:avLst>
              <a:gd name="adj1" fmla="val 67476"/>
              <a:gd name="adj2" fmla="val -4857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Punkevní jeskyně, Dolní Věstonice, zámek </a:t>
            </a:r>
            <a:r>
              <a:rPr lang="cs-CZ" dirty="0" smtClean="0"/>
              <a:t>Milotice.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413706" y="635220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213473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58402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7170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6093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971600" y="1345693"/>
            <a:ext cx="3528392" cy="2592288"/>
          </a:xfrm>
          <a:prstGeom prst="wedgeRoundRectCallout">
            <a:avLst>
              <a:gd name="adj1" fmla="val 71315"/>
              <a:gd name="adj2" fmla="val 32877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Všechny úkoly jste splnili na výbornou, a proto si každý z </a:t>
            </a:r>
            <a:r>
              <a:rPr lang="cs-CZ" sz="2400" dirty="0" smtClean="0"/>
              <a:t>vás </a:t>
            </a:r>
            <a:r>
              <a:rPr lang="cs-CZ" sz="2400" dirty="0"/>
              <a:t>může jít pro </a:t>
            </a:r>
            <a:r>
              <a:rPr lang="cs-CZ" sz="2400" dirty="0" smtClean="0"/>
              <a:t>bonbon.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8331283" y="5513673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19849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Obr.1:Vlastní archív</a:t>
            </a:r>
            <a:r>
              <a:rPr lang="en-US" sz="2400" dirty="0" smtClean="0"/>
              <a:t>[</a:t>
            </a:r>
            <a:r>
              <a:rPr lang="cs-CZ" sz="2400" dirty="0" smtClean="0"/>
              <a:t>21.8.2012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r>
              <a:rPr lang="cs-CZ" sz="2400" dirty="0" smtClean="0"/>
              <a:t>Obr.2:</a:t>
            </a:r>
            <a:r>
              <a:rPr lang="cs-CZ" sz="2400" dirty="0">
                <a:hlinkClick r:id="rId2" action="ppaction://hlinkfile"/>
              </a:rPr>
              <a:t>imapa.info/</a:t>
            </a:r>
            <a:r>
              <a:rPr lang="cs-CZ" sz="2400" dirty="0" err="1">
                <a:hlinkClick r:id="rId2" action="ppaction://hlinkfile"/>
              </a:rPr>
              <a:t>slepa</a:t>
            </a:r>
            <a:r>
              <a:rPr lang="cs-CZ" sz="2400" dirty="0">
                <a:hlinkClick r:id="rId2" action="ppaction://hlinkfile"/>
              </a:rPr>
              <a:t>-mapa-</a:t>
            </a:r>
            <a:r>
              <a:rPr lang="cs-CZ" sz="2400" dirty="0" err="1">
                <a:hlinkClick r:id="rId2" action="ppaction://hlinkfile"/>
              </a:rPr>
              <a:t>cr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6967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780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788</TotalTime>
  <Words>589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Acrobat Document</vt:lpstr>
      <vt:lpstr>Název školy: Svobodná základní škola, o.p.s. Autor: Gabriela Divišová Název materiálu: VY_32_INOVACE_02_ Kraje ČR –Co už víme o krajích.  Název: Kraje ČR- křížovka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Spoj stejnou barvou věci, které k sobě patří.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PREGIS,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katka</dc:creator>
  <cp:lastModifiedBy>PC</cp:lastModifiedBy>
  <cp:revision>74</cp:revision>
  <dcterms:created xsi:type="dcterms:W3CDTF">2012-08-09T18:27:34Z</dcterms:created>
  <dcterms:modified xsi:type="dcterms:W3CDTF">2012-08-22T09:54:00Z</dcterms:modified>
</cp:coreProperties>
</file>