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8"/>
  </p:notesMasterIdLst>
  <p:sldIdLst>
    <p:sldId id="293" r:id="rId2"/>
    <p:sldId id="294" r:id="rId3"/>
    <p:sldId id="335" r:id="rId4"/>
    <p:sldId id="336" r:id="rId5"/>
    <p:sldId id="337" r:id="rId6"/>
    <p:sldId id="343" r:id="rId7"/>
    <p:sldId id="338" r:id="rId8"/>
    <p:sldId id="344" r:id="rId9"/>
    <p:sldId id="339" r:id="rId10"/>
    <p:sldId id="345" r:id="rId11"/>
    <p:sldId id="340" r:id="rId12"/>
    <p:sldId id="314" r:id="rId13"/>
    <p:sldId id="346" r:id="rId14"/>
    <p:sldId id="347" r:id="rId15"/>
    <p:sldId id="348" r:id="rId16"/>
    <p:sldId id="349" r:id="rId17"/>
    <p:sldId id="350" r:id="rId18"/>
    <p:sldId id="351" r:id="rId19"/>
    <p:sldId id="352" r:id="rId20"/>
    <p:sldId id="353" r:id="rId21"/>
    <p:sldId id="354" r:id="rId22"/>
    <p:sldId id="296" r:id="rId23"/>
    <p:sldId id="355" r:id="rId24"/>
    <p:sldId id="315" r:id="rId25"/>
    <p:sldId id="313" r:id="rId26"/>
    <p:sldId id="292" r:id="rId2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FF33"/>
    <a:srgbClr val="CEF50B"/>
    <a:srgbClr val="D1F20E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1689" autoAdjust="0"/>
    <p:restoredTop sz="94610" autoAdjust="0"/>
  </p:normalViewPr>
  <p:slideViewPr>
    <p:cSldViewPr>
      <p:cViewPr varScale="1">
        <p:scale>
          <a:sx n="109" d="100"/>
          <a:sy n="109" d="100"/>
        </p:scale>
        <p:origin x="-174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18A3E9-25C1-498A-8E51-4FEF8159FF2C}" type="datetimeFigureOut">
              <a:rPr lang="cs-CZ" smtClean="0"/>
              <a:pPr/>
              <a:t>22.8.2012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FC6EBE8-6D38-4A62-BB11-0762BD97FCB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7481260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22.8.2012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190413975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22.8.2012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575923185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22.8.2012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698324081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22.8.2012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00162462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22.8.2012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547861280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22.8.2012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239896727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22.8.2012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998889350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22.8.2012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496018436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22.8.2012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807589806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22.8.2012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870465179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22.8.2012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573867592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39AA9C-FDE1-470C-ACB6-A36FB9AF63FE}" type="datetimeFigureOut">
              <a:rPr lang="cs-CZ" smtClean="0"/>
              <a:pPr/>
              <a:t>22.8.2012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5642863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>
    <p:randomBar dir="vert"/>
  </p:transition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wmf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wm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hyperlink" Target="http://www.microsoft.office.com/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/>
        </p:nvGraphicFramePr>
        <p:xfrm>
          <a:off x="1547664" y="2132856"/>
          <a:ext cx="6264696" cy="1738514"/>
        </p:xfrm>
        <a:graphic>
          <a:graphicData uri="http://schemas.openxmlformats.org/drawingml/2006/table">
            <a:tbl>
              <a:tblPr/>
              <a:tblGrid>
                <a:gridCol w="2006236"/>
                <a:gridCol w="4258460"/>
              </a:tblGrid>
              <a:tr h="60530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Název školy</a:t>
                      </a:r>
                      <a:endParaRPr lang="cs-CZ" sz="2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ZÁKLADNÍ ŠKOLA, JIČÍN, HUSOVA 170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217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CZ.1.07/1.4.00/21.2862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9071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Číslo a název klíčové aktivity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3.2 Inovace a zkvalitnění výuky prostřednictvím ICT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27784" y="548680"/>
            <a:ext cx="3767138" cy="1328738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sp>
        <p:nvSpPr>
          <p:cNvPr id="4" name="TextovéPole 3"/>
          <p:cNvSpPr txBox="1"/>
          <p:nvPr/>
        </p:nvSpPr>
        <p:spPr>
          <a:xfrm>
            <a:off x="1187624" y="4509120"/>
            <a:ext cx="756084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Název DUM</a:t>
            </a:r>
            <a:r>
              <a:rPr lang="cs-CZ" b="1" smtClean="0"/>
              <a:t>:  </a:t>
            </a:r>
            <a:r>
              <a:rPr lang="cs-CZ" smtClean="0"/>
              <a:t>VY_32_INOVACE_II_2_08_Věty</a:t>
            </a:r>
            <a:endParaRPr lang="cs-CZ" dirty="0" smtClean="0"/>
          </a:p>
          <a:p>
            <a:endParaRPr lang="cs-CZ" b="1" dirty="0" smtClean="0"/>
          </a:p>
          <a:p>
            <a:r>
              <a:rPr lang="cs-CZ" b="1" dirty="0" smtClean="0"/>
              <a:t>Šablona číslo:   </a:t>
            </a:r>
            <a:r>
              <a:rPr lang="cs-CZ" dirty="0" smtClean="0"/>
              <a:t>II</a:t>
            </a:r>
            <a:r>
              <a:rPr lang="cs-CZ" b="1" dirty="0" smtClean="0"/>
              <a:t>            Sada číslo:    </a:t>
            </a:r>
            <a:r>
              <a:rPr lang="cs-CZ" dirty="0"/>
              <a:t>2</a:t>
            </a:r>
            <a:r>
              <a:rPr lang="cs-CZ" b="1" dirty="0" smtClean="0"/>
              <a:t>       Pořadové číslo DUM:  </a:t>
            </a:r>
            <a:r>
              <a:rPr lang="cs-CZ" dirty="0" smtClean="0"/>
              <a:t>08</a:t>
            </a:r>
          </a:p>
          <a:p>
            <a:endParaRPr lang="cs-CZ" b="1" dirty="0" smtClean="0"/>
          </a:p>
          <a:p>
            <a:r>
              <a:rPr lang="cs-CZ" b="1" dirty="0" smtClean="0"/>
              <a:t>Autor: </a:t>
            </a:r>
            <a:r>
              <a:rPr lang="cs-CZ" dirty="0" smtClean="0"/>
              <a:t> Mgr. Jitka Valentová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163760430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51520" y="260648"/>
            <a:ext cx="8892480" cy="5355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cs-CZ" b="1" dirty="0" smtClean="0"/>
          </a:p>
          <a:p>
            <a:r>
              <a:rPr lang="cs-CZ" b="1" dirty="0" smtClean="0"/>
              <a:t>Anotace</a:t>
            </a:r>
            <a:r>
              <a:rPr lang="cs-CZ" b="1" dirty="0"/>
              <a:t>: </a:t>
            </a:r>
            <a:r>
              <a:rPr lang="cs-CZ" dirty="0" smtClean="0"/>
              <a:t>Žáci</a:t>
            </a:r>
            <a:r>
              <a:rPr lang="cs-CZ" b="1" dirty="0" smtClean="0"/>
              <a:t> </a:t>
            </a:r>
            <a:r>
              <a:rPr lang="cs-CZ" dirty="0" smtClean="0"/>
              <a:t>opakují druhy vět, dokáží je určit a vytvořit. </a:t>
            </a:r>
          </a:p>
          <a:p>
            <a:r>
              <a:rPr lang="cs-CZ" dirty="0"/>
              <a:t/>
            </a:r>
            <a:br>
              <a:rPr lang="cs-CZ" dirty="0"/>
            </a:br>
            <a:r>
              <a:rPr lang="cs-CZ" b="1" dirty="0"/>
              <a:t>Očekávaný výstup</a:t>
            </a:r>
            <a:r>
              <a:rPr lang="cs-CZ" sz="1600" b="1" dirty="0" smtClean="0"/>
              <a:t>: </a:t>
            </a:r>
            <a:r>
              <a:rPr lang="cs-CZ" dirty="0" smtClean="0"/>
              <a:t>Žáci znají druhy vět a vědí, kdy se píše tečka , vykřičník a otazník</a:t>
            </a:r>
            <a:r>
              <a:rPr lang="cs-CZ" sz="1600" dirty="0" smtClean="0"/>
              <a:t>.</a:t>
            </a:r>
          </a:p>
          <a:p>
            <a:endParaRPr lang="cs-CZ" dirty="0"/>
          </a:p>
          <a:p>
            <a:r>
              <a:rPr lang="cs-CZ" b="1" dirty="0" smtClean="0"/>
              <a:t>Druh </a:t>
            </a:r>
            <a:r>
              <a:rPr lang="cs-CZ" b="1" dirty="0"/>
              <a:t>učebního materiálu: </a:t>
            </a:r>
            <a:r>
              <a:rPr lang="cs-CZ" dirty="0"/>
              <a:t>prezentace</a:t>
            </a:r>
          </a:p>
          <a:p>
            <a:r>
              <a:rPr lang="cs-CZ" dirty="0"/>
              <a:t/>
            </a:r>
            <a:br>
              <a:rPr lang="cs-CZ" dirty="0"/>
            </a:br>
            <a:r>
              <a:rPr lang="cs-CZ" b="1" dirty="0"/>
              <a:t>Typická věková skupina: </a:t>
            </a:r>
            <a:r>
              <a:rPr lang="cs-CZ" dirty="0"/>
              <a:t>7-8 let, </a:t>
            </a:r>
            <a:r>
              <a:rPr lang="cs-CZ" dirty="0" smtClean="0"/>
              <a:t>2. </a:t>
            </a:r>
            <a:r>
              <a:rPr lang="cs-CZ" dirty="0"/>
              <a:t>třída </a:t>
            </a:r>
          </a:p>
          <a:p>
            <a:r>
              <a:rPr lang="cs-CZ" dirty="0"/>
              <a:t/>
            </a:r>
            <a:br>
              <a:rPr lang="cs-CZ" dirty="0"/>
            </a:br>
            <a:r>
              <a:rPr lang="cs-CZ" b="1" dirty="0"/>
              <a:t>Klíčová slova</a:t>
            </a:r>
            <a:r>
              <a:rPr lang="cs-CZ" b="1" dirty="0" smtClean="0"/>
              <a:t>: </a:t>
            </a:r>
            <a:r>
              <a:rPr lang="cs-CZ" dirty="0" smtClean="0"/>
              <a:t>věta, oznamovací, rozkazovací, tázací, přací, otazník, vykřičník, tečka</a:t>
            </a:r>
          </a:p>
          <a:p>
            <a:r>
              <a:rPr lang="cs-CZ" dirty="0"/>
              <a:t>	</a:t>
            </a:r>
            <a:br>
              <a:rPr lang="cs-CZ" dirty="0"/>
            </a:br>
            <a:r>
              <a:rPr lang="cs-CZ" b="1" dirty="0"/>
              <a:t>Pomůcky a materiál: </a:t>
            </a:r>
            <a:r>
              <a:rPr lang="cs-CZ" dirty="0"/>
              <a:t>interaktivní </a:t>
            </a:r>
            <a:r>
              <a:rPr lang="cs-CZ" dirty="0" smtClean="0"/>
              <a:t>tabule</a:t>
            </a:r>
          </a:p>
          <a:p>
            <a:r>
              <a:rPr lang="cs-CZ" dirty="0"/>
              <a:t/>
            </a:r>
            <a:br>
              <a:rPr lang="cs-CZ" dirty="0"/>
            </a:br>
            <a:r>
              <a:rPr lang="cs-CZ" b="1" dirty="0"/>
              <a:t>Potřebný čas pro výuku DUM:</a:t>
            </a:r>
            <a:r>
              <a:rPr lang="cs-CZ" dirty="0"/>
              <a:t> </a:t>
            </a:r>
            <a:r>
              <a:rPr lang="cs-CZ" dirty="0" smtClean="0"/>
              <a:t>45 min</a:t>
            </a:r>
            <a:endParaRPr lang="cs-CZ" b="1" dirty="0"/>
          </a:p>
          <a:p>
            <a:r>
              <a:rPr lang="cs-CZ" dirty="0"/>
              <a:t/>
            </a:r>
            <a:br>
              <a:rPr lang="cs-CZ" dirty="0"/>
            </a:br>
            <a:r>
              <a:rPr lang="cs-CZ" b="1" dirty="0"/>
              <a:t>Metodické zhodnocení a popis práce s digitálním učebním materiálem</a:t>
            </a:r>
            <a:r>
              <a:rPr lang="cs-CZ" b="1" dirty="0" smtClean="0"/>
              <a:t>:</a:t>
            </a:r>
          </a:p>
          <a:p>
            <a:r>
              <a:rPr lang="cs-CZ" dirty="0"/>
              <a:t>Ž</a:t>
            </a:r>
            <a:r>
              <a:rPr lang="cs-CZ" dirty="0" smtClean="0"/>
              <a:t>áci postupují podle interaktivní tabule, hravou formou upevňují učivo. </a:t>
            </a:r>
          </a:p>
          <a:p>
            <a:r>
              <a:rPr lang="cs-CZ" dirty="0" smtClean="0"/>
              <a:t>Podle návodu prezentace vymýšlí druhy vět a píšou je na papír, který dostanou na začátku hodiny.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063345752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Jitka\AppData\Local\Microsoft\Windows\Temporary Internet Files\Content.IE5\CWPXEW0W\MC900436043[1].wmf"/>
          <p:cNvPicPr>
            <a:picLocks noChangeAspect="1" noChangeArrowheads="1"/>
          </p:cNvPicPr>
          <p:nvPr/>
        </p:nvPicPr>
        <p:blipFill rotWithShape="1">
          <a:blip r:embed="rId2" cstate="print">
            <a:lum bright="20000" contrast="2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61799" t="10528" r="5594"/>
          <a:stretch/>
        </p:blipFill>
        <p:spPr bwMode="auto">
          <a:xfrm>
            <a:off x="3134410" y="0"/>
            <a:ext cx="3113846" cy="67195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válný popisek 3"/>
          <p:cNvSpPr/>
          <p:nvPr/>
        </p:nvSpPr>
        <p:spPr>
          <a:xfrm>
            <a:off x="683568" y="3717032"/>
            <a:ext cx="1906406" cy="1788016"/>
          </a:xfrm>
          <a:prstGeom prst="wedgeEllipseCallout">
            <a:avLst>
              <a:gd name="adj1" fmla="val 145123"/>
              <a:gd name="adj2" fmla="val -14233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Ahoj! </a:t>
            </a:r>
          </a:p>
          <a:p>
            <a:pPr algn="ctr"/>
            <a:r>
              <a:rPr lang="cs-CZ" dirty="0" smtClean="0"/>
              <a:t>Jsem Bětka. </a:t>
            </a:r>
            <a:endParaRPr lang="cs-CZ" dirty="0"/>
          </a:p>
        </p:txBody>
      </p:sp>
      <p:sp>
        <p:nvSpPr>
          <p:cNvPr id="5" name="Oválný popisek 4"/>
          <p:cNvSpPr/>
          <p:nvPr/>
        </p:nvSpPr>
        <p:spPr>
          <a:xfrm>
            <a:off x="6248256" y="2492896"/>
            <a:ext cx="2644223" cy="1891564"/>
          </a:xfrm>
          <a:prstGeom prst="wedgeEllipseCallout">
            <a:avLst>
              <a:gd name="adj1" fmla="val -103657"/>
              <a:gd name="adj2" fmla="val -80569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Znáte druhy vět?</a:t>
            </a:r>
            <a:endParaRPr lang="cs-CZ" dirty="0"/>
          </a:p>
        </p:txBody>
      </p:sp>
      <p:sp>
        <p:nvSpPr>
          <p:cNvPr id="6" name="Oválný popisek 5"/>
          <p:cNvSpPr/>
          <p:nvPr/>
        </p:nvSpPr>
        <p:spPr>
          <a:xfrm>
            <a:off x="2051720" y="1052736"/>
            <a:ext cx="1728192" cy="1315500"/>
          </a:xfrm>
          <a:prstGeom prst="wedgeEllipseCallout">
            <a:avLst>
              <a:gd name="adj1" fmla="val 111509"/>
              <a:gd name="adj2" fmla="val -23945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Co dělám?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544863740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Jitka\AppData\Local\Microsoft\Windows\Temporary Internet Files\Content.IE5\CWPXEW0W\MC900436043[1].wmf"/>
          <p:cNvPicPr>
            <a:picLocks noChangeAspect="1" noChangeArrowheads="1"/>
          </p:cNvPicPr>
          <p:nvPr/>
        </p:nvPicPr>
        <p:blipFill rotWithShape="1">
          <a:blip r:embed="rId2" cstate="print">
            <a:lum bright="20000" contrast="2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61799" t="10528" r="5594"/>
          <a:stretch/>
        </p:blipFill>
        <p:spPr bwMode="auto">
          <a:xfrm>
            <a:off x="3707904" y="980728"/>
            <a:ext cx="1961718" cy="4233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Oválný popisek 2"/>
          <p:cNvSpPr/>
          <p:nvPr/>
        </p:nvSpPr>
        <p:spPr>
          <a:xfrm>
            <a:off x="539552" y="1412776"/>
            <a:ext cx="2376264" cy="1819556"/>
          </a:xfrm>
          <a:prstGeom prst="wedgeEllipseCallout">
            <a:avLst>
              <a:gd name="adj1" fmla="val 111509"/>
              <a:gd name="adj2" fmla="val -23945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Já přemýšlím.</a:t>
            </a:r>
            <a:endParaRPr lang="cs-CZ" dirty="0"/>
          </a:p>
        </p:txBody>
      </p:sp>
      <p:sp>
        <p:nvSpPr>
          <p:cNvPr id="4" name="Oválný popisek 3"/>
          <p:cNvSpPr/>
          <p:nvPr/>
        </p:nvSpPr>
        <p:spPr>
          <a:xfrm>
            <a:off x="3313666" y="4797152"/>
            <a:ext cx="1906406" cy="1788016"/>
          </a:xfrm>
          <a:prstGeom prst="wedgeEllipseCallout">
            <a:avLst>
              <a:gd name="adj1" fmla="val 12038"/>
              <a:gd name="adj2" fmla="val -20283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Já se učím. </a:t>
            </a:r>
            <a:endParaRPr lang="cs-CZ" dirty="0"/>
          </a:p>
        </p:txBody>
      </p:sp>
      <p:sp>
        <p:nvSpPr>
          <p:cNvPr id="5" name="Oválný popisek 4"/>
          <p:cNvSpPr/>
          <p:nvPr/>
        </p:nvSpPr>
        <p:spPr>
          <a:xfrm>
            <a:off x="6248256" y="2492896"/>
            <a:ext cx="2644223" cy="1891564"/>
          </a:xfrm>
          <a:prstGeom prst="wedgeEllipseCallout">
            <a:avLst>
              <a:gd name="adj1" fmla="val -103657"/>
              <a:gd name="adj2" fmla="val -80569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Já chytám.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663548929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Jitka\AppData\Local\Microsoft\Windows\Temporary Internet Files\Content.IE5\CWPXEW0W\MC900436043[1].wmf"/>
          <p:cNvPicPr>
            <a:picLocks noChangeAspect="1" noChangeArrowheads="1"/>
          </p:cNvPicPr>
          <p:nvPr/>
        </p:nvPicPr>
        <p:blipFill rotWithShape="1">
          <a:blip r:embed="rId2" cstate="print">
            <a:lum bright="20000" contrast="2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61799" t="10528" r="5594"/>
          <a:stretch/>
        </p:blipFill>
        <p:spPr bwMode="auto">
          <a:xfrm>
            <a:off x="3707904" y="980728"/>
            <a:ext cx="1961718" cy="4233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válný popisek 3"/>
          <p:cNvSpPr/>
          <p:nvPr/>
        </p:nvSpPr>
        <p:spPr>
          <a:xfrm>
            <a:off x="1766347" y="3426016"/>
            <a:ext cx="1906406" cy="1788016"/>
          </a:xfrm>
          <a:prstGeom prst="wedgeEllipseCallout">
            <a:avLst>
              <a:gd name="adj1" fmla="val 91078"/>
              <a:gd name="adj2" fmla="val -13441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To vám oznamuji. 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699783" y="384720"/>
            <a:ext cx="640871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/>
              <a:t>To jsou věty oznamovací.</a:t>
            </a:r>
            <a:endParaRPr lang="cs-CZ" sz="44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556410" y="5482592"/>
            <a:ext cx="826470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/>
              <a:t>Na konci těchto vět píšeme tečku.</a:t>
            </a:r>
            <a:endParaRPr lang="cs-CZ" sz="4400" dirty="0"/>
          </a:p>
        </p:txBody>
      </p:sp>
    </p:spTree>
    <p:extLst>
      <p:ext uri="{BB962C8B-B14F-4D97-AF65-F5344CB8AC3E}">
        <p14:creationId xmlns:p14="http://schemas.microsoft.com/office/powerpoint/2010/main" xmlns="" val="777917543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/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Jitka\AppData\Local\Microsoft\Windows\Temporary Internet Files\Content.IE5\CWPXEW0W\MC900436043[1].wmf"/>
          <p:cNvPicPr>
            <a:picLocks noChangeAspect="1" noChangeArrowheads="1"/>
          </p:cNvPicPr>
          <p:nvPr/>
        </p:nvPicPr>
        <p:blipFill rotWithShape="1">
          <a:blip r:embed="rId2" cstate="print">
            <a:lum bright="20000" contrast="2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61799" t="10528" r="5594"/>
          <a:stretch/>
        </p:blipFill>
        <p:spPr bwMode="auto">
          <a:xfrm>
            <a:off x="3707904" y="980728"/>
            <a:ext cx="1961718" cy="4233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Oválný popisek 2"/>
          <p:cNvSpPr/>
          <p:nvPr/>
        </p:nvSpPr>
        <p:spPr>
          <a:xfrm>
            <a:off x="539552" y="1412776"/>
            <a:ext cx="2376264" cy="1819556"/>
          </a:xfrm>
          <a:prstGeom prst="wedgeEllipseCallout">
            <a:avLst>
              <a:gd name="adj1" fmla="val 111509"/>
              <a:gd name="adj2" fmla="val -23945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Co je za den?</a:t>
            </a:r>
            <a:endParaRPr lang="cs-CZ" dirty="0"/>
          </a:p>
        </p:txBody>
      </p:sp>
      <p:sp>
        <p:nvSpPr>
          <p:cNvPr id="4" name="Oválný popisek 3"/>
          <p:cNvSpPr/>
          <p:nvPr/>
        </p:nvSpPr>
        <p:spPr>
          <a:xfrm>
            <a:off x="3313666" y="4797152"/>
            <a:ext cx="1906406" cy="1788016"/>
          </a:xfrm>
          <a:prstGeom prst="wedgeEllipseCallout">
            <a:avLst>
              <a:gd name="adj1" fmla="val 12038"/>
              <a:gd name="adj2" fmla="val -20283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Kolik je hodin?</a:t>
            </a:r>
            <a:endParaRPr lang="cs-CZ" dirty="0"/>
          </a:p>
        </p:txBody>
      </p:sp>
      <p:sp>
        <p:nvSpPr>
          <p:cNvPr id="5" name="Oválný popisek 4"/>
          <p:cNvSpPr/>
          <p:nvPr/>
        </p:nvSpPr>
        <p:spPr>
          <a:xfrm>
            <a:off x="6248256" y="2492896"/>
            <a:ext cx="2644223" cy="1891564"/>
          </a:xfrm>
          <a:prstGeom prst="wedgeEllipseCallout">
            <a:avLst>
              <a:gd name="adj1" fmla="val -103657"/>
              <a:gd name="adj2" fmla="val -80569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Jaké je roční období?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03690184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Jitka\AppData\Local\Microsoft\Windows\Temporary Internet Files\Content.IE5\CWPXEW0W\MC900436043[1].wmf"/>
          <p:cNvPicPr>
            <a:picLocks noChangeAspect="1" noChangeArrowheads="1"/>
          </p:cNvPicPr>
          <p:nvPr/>
        </p:nvPicPr>
        <p:blipFill rotWithShape="1">
          <a:blip r:embed="rId2" cstate="print">
            <a:lum bright="20000" contrast="2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61799" t="10528" r="5594"/>
          <a:stretch/>
        </p:blipFill>
        <p:spPr bwMode="auto">
          <a:xfrm>
            <a:off x="3707904" y="980728"/>
            <a:ext cx="1961718" cy="4233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válný popisek 3"/>
          <p:cNvSpPr/>
          <p:nvPr/>
        </p:nvSpPr>
        <p:spPr>
          <a:xfrm>
            <a:off x="1766347" y="3426016"/>
            <a:ext cx="1906406" cy="1788016"/>
          </a:xfrm>
          <a:prstGeom prst="wedgeEllipseCallout">
            <a:avLst>
              <a:gd name="adj1" fmla="val 91078"/>
              <a:gd name="adj2" fmla="val -13441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Když se vás na něco ptám.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699783" y="384720"/>
            <a:ext cx="466430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/>
              <a:t>To jsou věty tázací.</a:t>
            </a:r>
            <a:endParaRPr lang="cs-CZ" sz="44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539552" y="5366432"/>
            <a:ext cx="83529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/>
              <a:t>Na konci těchto vět píšeme otazník?</a:t>
            </a:r>
            <a:endParaRPr lang="cs-CZ" sz="4400" dirty="0"/>
          </a:p>
        </p:txBody>
      </p:sp>
      <p:sp>
        <p:nvSpPr>
          <p:cNvPr id="7" name="Oválný popisek 6"/>
          <p:cNvSpPr/>
          <p:nvPr/>
        </p:nvSpPr>
        <p:spPr>
          <a:xfrm>
            <a:off x="5868144" y="3578416"/>
            <a:ext cx="1906406" cy="1788016"/>
          </a:xfrm>
          <a:prstGeom prst="wedgeEllipseCallout">
            <a:avLst>
              <a:gd name="adj1" fmla="val -85243"/>
              <a:gd name="adj2" fmla="val -12720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Jasně.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1187624" y="1844824"/>
            <a:ext cx="57872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600" dirty="0" smtClean="0"/>
              <a:t>?</a:t>
            </a:r>
            <a:endParaRPr lang="cs-CZ" sz="9600" dirty="0"/>
          </a:p>
        </p:txBody>
      </p:sp>
    </p:spTree>
    <p:extLst>
      <p:ext uri="{BB962C8B-B14F-4D97-AF65-F5344CB8AC3E}">
        <p14:creationId xmlns:p14="http://schemas.microsoft.com/office/powerpoint/2010/main" xmlns="" val="3567430490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/>
      <p:bldP spid="8" grpId="0"/>
      <p:bldP spid="7" grpId="0" animBg="1"/>
      <p:bldP spid="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Jitka\AppData\Local\Microsoft\Windows\Temporary Internet Files\Content.IE5\CWPXEW0W\MC900436043[1].wmf"/>
          <p:cNvPicPr>
            <a:picLocks noChangeAspect="1" noChangeArrowheads="1"/>
          </p:cNvPicPr>
          <p:nvPr/>
        </p:nvPicPr>
        <p:blipFill rotWithShape="1">
          <a:blip r:embed="rId2" cstate="print">
            <a:lum bright="20000" contrast="2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61799" t="10528" r="5594"/>
          <a:stretch/>
        </p:blipFill>
        <p:spPr bwMode="auto">
          <a:xfrm>
            <a:off x="3707904" y="980728"/>
            <a:ext cx="1961718" cy="4233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Oválný popisek 2"/>
          <p:cNvSpPr/>
          <p:nvPr/>
        </p:nvSpPr>
        <p:spPr>
          <a:xfrm>
            <a:off x="539552" y="1412776"/>
            <a:ext cx="2376264" cy="1819556"/>
          </a:xfrm>
          <a:prstGeom prst="wedgeEllipseCallout">
            <a:avLst>
              <a:gd name="adj1" fmla="val 111509"/>
              <a:gd name="adj2" fmla="val -23945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Postav se!</a:t>
            </a:r>
            <a:endParaRPr lang="cs-CZ" dirty="0"/>
          </a:p>
        </p:txBody>
      </p:sp>
      <p:sp>
        <p:nvSpPr>
          <p:cNvPr id="4" name="Oválný popisek 3"/>
          <p:cNvSpPr/>
          <p:nvPr/>
        </p:nvSpPr>
        <p:spPr>
          <a:xfrm>
            <a:off x="3313666" y="4797152"/>
            <a:ext cx="1906406" cy="1788016"/>
          </a:xfrm>
          <a:prstGeom prst="wedgeEllipseCallout">
            <a:avLst>
              <a:gd name="adj1" fmla="val 12038"/>
              <a:gd name="adj2" fmla="val -20283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Přihlas se!</a:t>
            </a:r>
            <a:endParaRPr lang="cs-CZ" dirty="0"/>
          </a:p>
        </p:txBody>
      </p:sp>
      <p:sp>
        <p:nvSpPr>
          <p:cNvPr id="5" name="Oválný popisek 4"/>
          <p:cNvSpPr/>
          <p:nvPr/>
        </p:nvSpPr>
        <p:spPr>
          <a:xfrm>
            <a:off x="6248256" y="2492896"/>
            <a:ext cx="2644223" cy="1891564"/>
          </a:xfrm>
          <a:prstGeom prst="wedgeEllipseCallout">
            <a:avLst>
              <a:gd name="adj1" fmla="val -103657"/>
              <a:gd name="adj2" fmla="val -80569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Podívej se z okna.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682703084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Jitka\AppData\Local\Microsoft\Windows\Temporary Internet Files\Content.IE5\CWPXEW0W\MC900436043[1].wmf"/>
          <p:cNvPicPr>
            <a:picLocks noChangeAspect="1" noChangeArrowheads="1"/>
          </p:cNvPicPr>
          <p:nvPr/>
        </p:nvPicPr>
        <p:blipFill rotWithShape="1">
          <a:blip r:embed="rId2" cstate="print">
            <a:lum bright="20000" contrast="2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61799" t="10528" r="5594"/>
          <a:stretch/>
        </p:blipFill>
        <p:spPr bwMode="auto">
          <a:xfrm>
            <a:off x="3707904" y="980728"/>
            <a:ext cx="1961718" cy="4233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válný popisek 3"/>
          <p:cNvSpPr/>
          <p:nvPr/>
        </p:nvSpPr>
        <p:spPr>
          <a:xfrm>
            <a:off x="1766347" y="3426016"/>
            <a:ext cx="1906406" cy="1788016"/>
          </a:xfrm>
          <a:prstGeom prst="wedgeEllipseCallout">
            <a:avLst>
              <a:gd name="adj1" fmla="val 91078"/>
              <a:gd name="adj2" fmla="val -13441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Když vám něco přikazuji.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699783" y="260648"/>
            <a:ext cx="588844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/>
              <a:t>To jsou věty rozkazovací.</a:t>
            </a:r>
            <a:endParaRPr lang="cs-CZ" sz="44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899592" y="5079159"/>
            <a:ext cx="7849218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/>
              <a:t>Na konci těchto vět píšeme tečku</a:t>
            </a:r>
          </a:p>
          <a:p>
            <a:r>
              <a:rPr lang="cs-CZ" sz="4400" dirty="0" smtClean="0"/>
              <a:t> 		nebo vykřičník!</a:t>
            </a:r>
            <a:endParaRPr lang="cs-CZ" sz="4400" dirty="0"/>
          </a:p>
        </p:txBody>
      </p:sp>
      <p:sp>
        <p:nvSpPr>
          <p:cNvPr id="7" name="Oválný popisek 6"/>
          <p:cNvSpPr/>
          <p:nvPr/>
        </p:nvSpPr>
        <p:spPr>
          <a:xfrm>
            <a:off x="6012160" y="2996952"/>
            <a:ext cx="2160240" cy="1951948"/>
          </a:xfrm>
          <a:prstGeom prst="wedgeEllipseCallout">
            <a:avLst>
              <a:gd name="adj1" fmla="val -111475"/>
              <a:gd name="adj2" fmla="val -104774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Když napíšeme vykřičník, to znamená větší důraz!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1187624" y="1844824"/>
            <a:ext cx="57872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600" dirty="0"/>
              <a:t>!</a:t>
            </a:r>
          </a:p>
        </p:txBody>
      </p:sp>
      <p:sp>
        <p:nvSpPr>
          <p:cNvPr id="9" name="TextovéPole 8"/>
          <p:cNvSpPr txBox="1"/>
          <p:nvPr/>
        </p:nvSpPr>
        <p:spPr>
          <a:xfrm>
            <a:off x="6948264" y="1527720"/>
            <a:ext cx="57872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600" dirty="0" smtClean="0"/>
              <a:t>.</a:t>
            </a:r>
            <a:endParaRPr lang="cs-CZ" sz="9600" dirty="0"/>
          </a:p>
        </p:txBody>
      </p:sp>
    </p:spTree>
    <p:extLst>
      <p:ext uri="{BB962C8B-B14F-4D97-AF65-F5344CB8AC3E}">
        <p14:creationId xmlns:p14="http://schemas.microsoft.com/office/powerpoint/2010/main" xmlns="" val="608144251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11111E-6 -5.72618E-6 C -0.01806 -0.00417 -0.02014 -0.00648 -0.04063 -0.00209 C -0.04341 -0.00139 -0.04514 0.00254 -0.04775 0.00369 C -0.04914 0.00485 -0.05035 0.00647 -0.05192 0.0074 C -0.05365 0.00832 -0.05591 0.00786 -0.05764 0.00901 C -0.05938 0.01063 -0.06025 0.01318 -0.06181 0.0148 C -0.06546 0.01896 -0.06737 0.01942 -0.07171 0.02243 C -0.07257 0.02405 -0.07379 0.02567 -0.07448 0.02775 C -0.0757 0.03168 -0.07726 0.03908 -0.07726 0.03908 C -0.07865 0.05064 -0.08021 0.06036 -0.08299 0.07122 C -0.08421 0.08348 -0.09185 0.14107 -0.08143 0.14431 C -0.07639 0.14592 -0.07119 0.14546 -0.06598 0.14616 C -0.05053 0.15309 -0.05452 0.14986 -0.02796 0.14801 C -0.02067 0.14546 -0.01563 0.13945 -0.00834 0.1369 C -0.00452 0.13205 0.00815 0.12025 0.01284 0.11817 C 0.01892 0.11008 0.02499 0.10152 0.03124 0.09366 C 0.03472 0.08441 0.03975 0.07099 0.04531 0.06359 C 0.04843 0.05087 0.05503 0.03561 0.06215 0.02613 C 0.06631 0.00901 0.06892 -0.01088 0.07621 -0.02637 C 0.07916 -0.03261 0.08159 -0.03909 0.08472 -0.0451 C 0.08819 -0.05158 0.09305 -0.0569 0.096 -0.06384 C 0.09913 -0.07124 0.10347 -0.07864 0.1059 -0.0865 C 0.10694 -0.0902 0.10868 -0.0976 0.10868 -0.0976 C 0.11145 -0.12026 0.11649 -0.14987 0.10295 -0.16698 C 0.09947 -0.17646 0.09236 -0.18618 0.08472 -0.18964 C 0.08003 -0.19728 0.07604 -0.20722 0.06927 -0.21208 C 0.06267 -0.2167 0.05381 -0.21878 0.0467 -0.22156 C 0.04062 -0.22387 0.03437 -0.22919 0.02829 -0.23081 C 0.02291 -0.2322 0.00868 -0.23405 0.00433 -0.23474 C -0.00504 -0.23405 -0.01442 -0.23382 -0.02379 -0.23266 C -0.03976 -0.23081 -0.0606 -0.20815 -0.07171 -0.19335 C -0.07553 -0.17322 -0.09323 -0.1612 -0.10261 -0.14455 C -0.10521 -0.13992 -0.10782 -0.13483 -0.10973 -0.12952 C -0.11181 -0.1235 -0.11528 -0.11078 -0.11528 -0.11078 C -0.11667 -0.09159 -0.11771 -0.08997 -0.11528 -0.06962 C -0.11476 -0.06522 -0.1132 -0.06083 -0.11251 -0.05643 C -0.11146 -0.05019 -0.11042 -0.04395 -0.10973 -0.0377 C -0.10764 -0.01781 -0.10678 0.00323 -0.10122 0.02243 C -0.09914 0.04486 -0.09723 0.06752 -0.0941 0.08996 C -0.09376 0.09528 -0.09393 0.11655 -0.08994 0.12372 C -0.08473 0.13297 -0.07362 0.1487 -0.06598 0.15194 C -0.05643 0.16466 -0.06789 0.15078 -0.05608 0.16119 C -0.04636 0.16974 -0.03959 0.17738 -0.02796 0.17992 C -0.02188 0.1857 -0.01546 0.18801 -0.00834 0.19125 C -0.00382 0.19958 -0.00105 0.19773 0.0059 0.20073 C 0.05607 0.19518 0.02743 0.19912 0.05086 0.19125 C 0.05624 0.18593 0.06614 0.17876 0.07065 0.17067 C 0.08177 0.15124 0.07065 0.16651 0.08194 0.15194 C 0.08385 0.14407 0.08645 0.13968 0.09166 0.13505 C 0.09513 0.11771 0.11093 0.10777 0.12135 0.09736 C 0.1342 0.08441 0.14652 0.07238 0.16197 0.06567 C 0.17274 0.05573 0.16006 0.06683 0.17065 0.05989 C 0.1802 0.05365 0.18593 0.04486 0.19739 0.04116 C 0.20295 0.03353 0.20833 0.02983 0.21562 0.02613 C 0.22291 0.01711 0.24548 0.00439 0.25503 0.00161 C 0.26458 -0.00671 0.25329 0.00231 0.26631 -0.00394 C 0.27673 -0.00879 0.27239 -0.00833 0.28038 -0.01504 C 0.2868 -0.02036 0.28906 -0.01989 0.29739 -0.02267 C 0.29965 -0.02452 0.30208 -0.02614 0.30433 -0.02822 C 0.3059 -0.02984 0.30694 -0.03238 0.30868 -0.03377 C 0.3177 -0.04186 0.32968 -0.04672 0.33958 -0.05273 C 0.35086 -0.05967 0.36232 -0.06823 0.37482 -0.07147 C 0.38923 -0.08118 0.40694 -0.08072 0.42256 -0.08257 C 0.43194 -0.08511 0.44062 -0.08557 0.44947 -0.0902 C 0.54947 -0.08951 0.64947 -0.0902 0.74947 -0.08835 C 0.75503 -0.08835 0.76493 -0.08072 0.76493 -0.08072 C 0.76874 -0.07586 0.77135 -0.07077 0.77482 -0.06569 C 0.78385 -0.02938 0.77951 -0.04927 0.77482 0.03908 C 0.77482 0.03977 0.76423 0.06151 0.76354 0.06359 C 0.75746 0.08163 0.74774 0.10198 0.73541 0.11424 C 0.73315 0.11887 0.73107 0.12187 0.72829 0.12557 " pathEditMode="relative" ptsTypes="ffffffffffffffffffffffffffffffffffffffffffffffffffffffffffffffffffffffA">
                                      <p:cBhvr>
                                        <p:cTn id="4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1.49861E-6 C -0.00278 -0.00532 -0.00382 -0.01041 -0.00712 -0.01503 C -0.01128 -0.03192 -0.00451 -0.0074 -0.01267 -0.02613 C -0.01371 -0.02845 -0.01354 -0.03122 -0.01423 -0.03377 C -0.01875 -0.04926 -0.02361 -0.06129 -0.03246 -0.07308 C -0.03437 -0.07563 -0.03559 -0.07956 -0.03819 -0.08071 C -0.04444 -0.08349 -0.05052 -0.08788 -0.05642 -0.09181 C -0.06267 -0.1006 -0.07153 -0.10453 -0.08038 -0.10685 C -0.09531 -0.11679 -0.11198 -0.12072 -0.1283 -0.12373 C -0.14687 -0.1346 -0.13038 -0.12604 -0.14514 -0.13136 C -0.14809 -0.13229 -0.15364 -0.13506 -0.15364 -0.13483 C -0.1743 -0.13437 -0.19514 -0.13599 -0.21562 -0.13321 C -0.21892 -0.13275 -0.221 -0.12766 -0.22396 -0.12558 C -0.23003 -0.12142 -0.23837 -0.11749 -0.24514 -0.11448 C -0.25607 -0.10361 -0.26458 -0.09551 -0.2776 -0.08996 C -0.28385 -0.08164 -0.29062 -0.0747 -0.29861 -0.06938 C -0.30347 -0.06129 -0.30798 -0.05712 -0.31423 -0.05065 C -0.31805 -0.04279 -0.32361 -0.03909 -0.3283 -0.03192 C -0.3309 -0.02775 -0.33281 -0.02313 -0.33524 -0.01873 C -0.3368 -0.01249 -0.33941 -0.0081 -0.34097 -0.00185 C -0.33837 0.01249 -0.33837 0.01619 -0.3283 0.02058 C -0.32118 0.03469 -0.33073 0.01781 -0.31128 0.03561 C -0.29791 0.04787 -0.27604 0.06059 -0.26059 0.06568 C -0.25243 0.07285 -0.23923 0.07632 -0.22968 0.07886 C -0.18489 0.07701 -0.1934 0.08742 -0.17465 0.06383 C -0.17378 0.06128 -0.17309 0.05874 -0.17187 0.05643 C -0.17118 0.05481 -0.16944 0.05412 -0.16909 0.0525 C -0.16406 0.03238 -0.17205 0.04556 -0.16354 0.03376 C -0.16406 0.00254 -0.16319 -0.02868 -0.16493 -0.0599 C -0.1651 -0.06267 -0.16823 -0.06337 -0.16909 -0.06568 C -0.17014 -0.06846 -0.16962 -0.07193 -0.17048 -0.07493 C -0.17378 -0.08511 -0.18212 -0.09459 -0.18889 -0.1013 C -0.20139 -0.11355 -0.20903 -0.12257 -0.22396 -0.12743 C -0.23368 -0.13622 -0.24514 -0.14316 -0.25642 -0.14824 C -0.25868 -0.14917 -0.26128 -0.14917 -0.26354 -0.15009 C -0.26788 -0.15171 -0.27621 -0.15564 -0.27621 -0.15541 C -0.29444 -0.15495 -0.31284 -0.15495 -0.33107 -0.15379 C -0.34062 -0.1531 -0.34965 -0.14015 -0.3592 -0.13691 C -0.36909 -0.12743 -0.38125 -0.12789 -0.39166 -0.12003 C -0.40278 -0.1117 -0.39809 -0.11448 -0.40573 -0.11055 C -0.41128 -0.09945 -0.42014 -0.0939 -0.42968 -0.09181 C -0.43541 -0.08418 -0.4408 -0.07701 -0.44653 -0.06938 C -0.45034 -0.05412 -0.44496 -0.07262 -0.45087 -0.0599 C -0.45156 -0.05828 -0.45156 -0.05597 -0.45225 -0.05435 C -0.45468 -0.04834 -0.45903 -0.04394 -0.46059 -0.03747 C -0.4625 -0.0296 -0.46111 -0.03354 -0.46493 -0.02613 C -0.46406 -0.01226 -0.46389 -0.00023 -0.45781 0.01133 C -0.45468 0.01711 -0.44253 0.02891 -0.44791 0.02821 C -0.4526 0.02752 -0.45729 0.02706 -0.46198 0.02636 C -0.46562 0.02197 -0.46718 0.01572 -0.46909 0.00948 C -0.47014 0.00578 -0.47187 -0.00185 -0.47187 -0.00162 " pathEditMode="relative" rAng="0" ptsTypes="ffffffffffffffffffffffffffffffffffffffffffffffffffA">
                                      <p:cBhvr>
                                        <p:cTn id="4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594" y="-34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/>
      <p:bldP spid="8" grpId="0"/>
      <p:bldP spid="7" grpId="0" animBg="1"/>
      <p:bldP spid="3" grpId="0"/>
      <p:bldP spid="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3" descr="C:\Users\Jitka\AppData\Local\Microsoft\Windows\Temporary Internet Files\Content.IE5\CWPXEW0W\MC900436043[1].wmf"/>
          <p:cNvPicPr>
            <a:picLocks noChangeAspect="1" noChangeArrowheads="1"/>
          </p:cNvPicPr>
          <p:nvPr/>
        </p:nvPicPr>
        <p:blipFill rotWithShape="1">
          <a:blip r:embed="rId2" cstate="print">
            <a:lum bright="20000" contrast="2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61799" t="10528" r="5594"/>
          <a:stretch/>
        </p:blipFill>
        <p:spPr bwMode="auto">
          <a:xfrm flipH="1">
            <a:off x="3491880" y="404664"/>
            <a:ext cx="1944216" cy="45063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Oválný popisek 2"/>
          <p:cNvSpPr/>
          <p:nvPr/>
        </p:nvSpPr>
        <p:spPr>
          <a:xfrm>
            <a:off x="323528" y="1446376"/>
            <a:ext cx="2376264" cy="1819556"/>
          </a:xfrm>
          <a:prstGeom prst="wedgeEllipseCallout">
            <a:avLst>
              <a:gd name="adj1" fmla="val 111509"/>
              <a:gd name="adj2" fmla="val -23945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Kéž bych byla</a:t>
            </a:r>
          </a:p>
          <a:p>
            <a:pPr algn="ctr"/>
            <a:r>
              <a:rPr lang="cs-CZ" dirty="0" smtClean="0"/>
              <a:t> u babičky.</a:t>
            </a:r>
            <a:endParaRPr lang="cs-CZ" dirty="0"/>
          </a:p>
        </p:txBody>
      </p:sp>
      <p:sp>
        <p:nvSpPr>
          <p:cNvPr id="5" name="Oválný popisek 4"/>
          <p:cNvSpPr/>
          <p:nvPr/>
        </p:nvSpPr>
        <p:spPr>
          <a:xfrm>
            <a:off x="6248256" y="2492896"/>
            <a:ext cx="2644223" cy="1891564"/>
          </a:xfrm>
          <a:prstGeom prst="wedgeEllipseCallout">
            <a:avLst>
              <a:gd name="adj1" fmla="val -103657"/>
              <a:gd name="adj2" fmla="val -80569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Kéž bych měla samé jedničky.</a:t>
            </a:r>
            <a:endParaRPr lang="cs-CZ" dirty="0"/>
          </a:p>
        </p:txBody>
      </p:sp>
      <p:sp>
        <p:nvSpPr>
          <p:cNvPr id="4" name="Oválný popisek 3"/>
          <p:cNvSpPr/>
          <p:nvPr/>
        </p:nvSpPr>
        <p:spPr>
          <a:xfrm>
            <a:off x="3313666" y="4797152"/>
            <a:ext cx="1906406" cy="1788016"/>
          </a:xfrm>
          <a:prstGeom prst="wedgeEllipseCallout">
            <a:avLst>
              <a:gd name="adj1" fmla="val 12038"/>
              <a:gd name="adj2" fmla="val -20283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Ať je tu klid!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532488348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Jitka\AppData\Local\Microsoft\Windows\Temporary Internet Files\Content.IE5\CWPXEW0W\MC900436043[1].wmf"/>
          <p:cNvPicPr>
            <a:picLocks noChangeAspect="1" noChangeArrowheads="1"/>
          </p:cNvPicPr>
          <p:nvPr/>
        </p:nvPicPr>
        <p:blipFill rotWithShape="1">
          <a:blip r:embed="rId2" cstate="print">
            <a:lum bright="20000" contrast="2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61799" t="10528" r="5594"/>
          <a:stretch/>
        </p:blipFill>
        <p:spPr bwMode="auto">
          <a:xfrm flipH="1">
            <a:off x="3059832" y="923740"/>
            <a:ext cx="1944216" cy="45063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699783" y="260648"/>
            <a:ext cx="452028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/>
              <a:t>To jsou věty přací.</a:t>
            </a:r>
            <a:endParaRPr lang="cs-CZ" sz="44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0" y="5430056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Na konci těchto vět píšeme také vykřičník nebo tečku!</a:t>
            </a:r>
            <a:endParaRPr lang="cs-CZ" sz="3200" dirty="0"/>
          </a:p>
        </p:txBody>
      </p:sp>
      <p:sp>
        <p:nvSpPr>
          <p:cNvPr id="9" name="Oválný popisek 8"/>
          <p:cNvSpPr/>
          <p:nvPr/>
        </p:nvSpPr>
        <p:spPr>
          <a:xfrm>
            <a:off x="5868144" y="3578416"/>
            <a:ext cx="1906406" cy="1788016"/>
          </a:xfrm>
          <a:prstGeom prst="wedgeEllipseCallout">
            <a:avLst>
              <a:gd name="adj1" fmla="val -85243"/>
              <a:gd name="adj2" fmla="val -12720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Když vyjadřujeme nějaké přání.</a:t>
            </a:r>
            <a:endParaRPr lang="cs-CZ" dirty="0"/>
          </a:p>
        </p:txBody>
      </p:sp>
      <p:sp>
        <p:nvSpPr>
          <p:cNvPr id="7" name="Oválný popisek 6"/>
          <p:cNvSpPr/>
          <p:nvPr/>
        </p:nvSpPr>
        <p:spPr>
          <a:xfrm>
            <a:off x="699783" y="3176898"/>
            <a:ext cx="1906406" cy="2205707"/>
          </a:xfrm>
          <a:prstGeom prst="wedgeEllipseCallout">
            <a:avLst>
              <a:gd name="adj1" fmla="val 97157"/>
              <a:gd name="adj2" fmla="val -89122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Používáme často </a:t>
            </a:r>
            <a:r>
              <a:rPr lang="cs-CZ" dirty="0" smtClean="0"/>
              <a:t>               na </a:t>
            </a:r>
            <a:r>
              <a:rPr lang="cs-CZ" dirty="0" smtClean="0"/>
              <a:t>začátku vět slova KÉŽ,NECHŤ, AŤ.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3006080" y="6154748"/>
            <a:ext cx="28620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Většinou  tečku</a:t>
            </a:r>
            <a:r>
              <a:rPr lang="cs-CZ" sz="3200" dirty="0"/>
              <a:t>.</a:t>
            </a:r>
          </a:p>
        </p:txBody>
      </p:sp>
      <p:sp>
        <p:nvSpPr>
          <p:cNvPr id="11" name="TextovéPole 10"/>
          <p:cNvSpPr txBox="1"/>
          <p:nvPr/>
        </p:nvSpPr>
        <p:spPr>
          <a:xfrm>
            <a:off x="6948264" y="1527720"/>
            <a:ext cx="57872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600" dirty="0" smtClean="0"/>
              <a:t>.</a:t>
            </a:r>
            <a:endParaRPr lang="cs-CZ" sz="9600" dirty="0"/>
          </a:p>
        </p:txBody>
      </p:sp>
    </p:spTree>
    <p:extLst>
      <p:ext uri="{BB962C8B-B14F-4D97-AF65-F5344CB8AC3E}">
        <p14:creationId xmlns:p14="http://schemas.microsoft.com/office/powerpoint/2010/main" xmlns="" val="2504200185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0139 -0.01457 0.00312 -0.03099 -0.00139 -0.0451 C -0.00677 -0.06198 -0.01511 -0.07586 -0.02118 -0.09204 C -0.02379 -0.09898 -0.02726 -0.10546 -0.02952 -0.11263 C -0.03073 -0.11633 -0.03038 -0.12118 -0.03247 -0.12396 C -0.04254 -0.1376 -0.05677 -0.15379 -0.07049 -0.15958 C -0.08091 -0.16906 -0.06597 -0.1568 -0.08455 -0.16513 C -0.08959 -0.16744 -0.09375 -0.17253 -0.09861 -0.17461 C -0.1092 -0.17993 -0.12136 -0.18386 -0.13247 -0.18594 C -0.14184 -0.19427 -0.1566 -0.19311 -0.16771 -0.19519 C -0.18577 -0.1938 -0.18976 -0.19565 -0.20417 -0.18964 C -0.20799 -0.18825 -0.21545 -0.18386 -0.21545 -0.18386 C -0.2165 -0.18293 -0.21719 -0.18131 -0.21841 -0.18039 C -0.21962 -0.17946 -0.22136 -0.17946 -0.22257 -0.17831 C -0.2257 -0.17507 -0.2283 -0.17068 -0.23108 -0.16698 C -0.23247 -0.16513 -0.23525 -0.16143 -0.23525 -0.16143 C -0.23611 -0.15772 -0.23733 -0.15402 -0.23802 -0.15009 C -0.23889 -0.14524 -0.2408 -0.13529 -0.2408 -0.13529 C -0.2408 -0.13483 -0.24011 -0.108 -0.23525 -0.10153 C -0.22483 -0.08765 -0.20156 -0.06938 -0.18872 -0.06383 C -0.17639 -0.05157 -0.16129 -0.0481 -0.14653 -0.04325 C -0.1408 -0.04417 -0.13507 -0.04302 -0.12952 -0.0451 C -0.11771 -0.04949 -0.10938 -0.07031 -0.10278 -0.08256 C -0.10191 -0.08626 -0.10087 -0.09019 -0.1 -0.0939 C -0.09948 -0.09575 -0.09861 -0.09945 -0.09861 -0.09945 C -0.09236 -0.14986 -0.1 -0.19704 -0.12674 -0.23266 C -0.1283 -0.23705 -0.12847 -0.24237 -0.13108 -0.24584 C -0.13802 -0.25509 -0.15226 -0.2692 -0.16198 -0.27405 C -0.16754 -0.27683 -0.17361 -0.27798 -0.17882 -0.28145 C -0.19584 -0.29302 -0.21545 -0.29602 -0.23386 -0.30227 C -0.24879 -0.30735 -0.26354 -0.31846 -0.27882 -0.321 C -0.29479 -0.32354 -0.31077 -0.32447 -0.32674 -0.32655 C -0.33993 -0.32586 -0.35313 -0.32678 -0.36615 -0.3247 C -0.36632 -0.3247 -0.3842 -0.31221 -0.38594 -0.31152 C -0.3941 -0.30065 -0.40556 -0.29556 -0.41545 -0.28723 C -0.42049 -0.28307 -0.42466 -0.27683 -0.42952 -0.2722 C -0.44271 -0.25948 -0.45573 -0.24607 -0.47049 -0.23659 C -0.47466 -0.22896 -0.47865 -0.22317 -0.48455 -0.21785 C -0.48594 -0.21415 -0.48698 -0.20999 -0.48872 -0.20652 C -0.49028 -0.20305 -0.49306 -0.20051 -0.49445 -0.19704 C -0.50261 -0.17715 -0.49288 -0.19195 -0.5 -0.18201 C -0.50191 -0.17253 -0.50573 -0.16235 -0.5099 -0.15402 C -0.51216 -0.14454 -0.51406 -0.13506 -0.51684 -0.12581 C -0.51597 -0.10268 -0.51684 -0.07933 -0.51406 -0.05643 C -0.51163 -0.03677 -0.49115 -0.00532 -0.47743 0.0037 C -0.47031 0.00809 -0.4625 0.00971 -0.45504 0.01295 C -0.43455 0.01203 -0.42466 0.01457 -0.40851 0.0074 C -0.40035 -0.00069 -0.39618 -0.00347 -0.3915 -0.01503 C -0.39219 -0.03261 -0.39097 -0.05065 -0.39445 -0.06776 C -0.39861 -0.08858 -0.39601 -0.06429 -0.39861 -0.08071 C -0.39896 -0.08326 -0.40052 -0.10037 -0.40278 -0.10708 C -0.40591 -0.1161 -0.41094 -0.13298 -0.41841 -0.13899 C -0.43525 -0.15264 -0.45816 -0.16119 -0.47743 -0.16513 C -0.50226 -0.17692 -0.529 -0.18548 -0.55504 -0.18964 C -0.57761 -0.19727 -0.58542 -0.19195 -0.61684 -0.18964 C -0.62101 -0.18848 -0.62535 -0.18779 -0.62952 -0.18594 C -0.63542 -0.1834 -0.63889 -0.1753 -0.64514 -0.17276 C -0.64983 -0.16651 -0.654 -0.15958 -0.6592 -0.15402 C -0.66302 -0.15032 -0.67049 -0.14269 -0.67049 -0.14269 C -0.67431 -0.13252 -0.67865 -0.12234 -0.68316 -0.11263 C -0.68733 -0.08996 -0.69115 -0.06707 -0.69722 -0.0451 C -0.69896 -0.03192 -0.70139 -0.0192 -0.70278 -0.00601 C -0.70226 0.01064 -0.70504 0.04718 -0.69584 0.06545 C -0.6908 0.09343 -0.67448 0.11586 -0.66059 0.13691 C -0.63959 0.16882 -0.61511 0.22017 -0.58455 0.23635 C -0.57691 0.25 -0.56597 0.25324 -0.55504 0.26064 C -0.5375 0.27243 -0.52049 0.28515 -0.50278 0.29625 C -0.48403 0.30782 -0.49497 0.30435 -0.48038 0.30758 C -0.4507 0.32447 -0.42049 0.33927 -0.3915 0.35823 C -0.3849 0.36702 -0.375 0.36656 -0.36615 0.36956 C -0.34219 0.37766 -0.32379 0.3846 -0.29861 0.38645 C -0.26511 0.40102 -0.2092 0.39061 -0.18455 0.39015 C -0.16997 0.38552 -0.15434 0.3846 -0.13941 0.38275 C -0.08334 0.38552 -0.07379 0.38043 -0.03525 0.39963 C -0.03264 0.40425 -0.02917 0.40796 -0.02674 0.41235 C -0.02327 0.41906 -0.02031 0.42646 -0.01684 0.43316 C -0.01511 0.44241 -0.01129 0.44912 -0.00851 0.45768 C -0.0066 0.46369 -0.00591 0.47017 -0.00417 0.47641 C -0.00538 0.50462 -0.00243 0.51989 -0.02257 0.52891 C -0.04271 0.52752 -0.05938 0.53353 -0.07327 0.51364 C -0.07379 0.51203 -0.07483 0.50994 -0.07466 0.50833 C -0.07431 0.5 -0.07327 0.49191 -0.07188 0.48404 C -0.06962 0.47132 -0.05816 0.47017 -0.0507 0.46485 C -0.03195 0.46577 -0.0132 0.466 0.00555 0.46716 C 0.01528 0.46785 0.02656 0.4808 0.03663 0.48404 C 0.04149 0.4889 0.04375 0.49352 0.04791 0.49907 C 0.05191 0.51526 0.05781 0.5414 0.04357 0.54764 C -0.00538 0.54672 -0.05417 0.54117 -0.10278 0.54394 C -0.10799 0.54602 -0.11841 0.54972 -0.11841 0.54972 " pathEditMode="relative" ptsTypes="ffffffffffffffffffffffffffffffffffffffffffffffffffffffffffffffffffffffffffffffffffffffffA">
                                      <p:cBhvr>
                                        <p:cTn id="4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  <p:bldP spid="9" grpId="0" animBg="1"/>
      <p:bldP spid="7" grpId="0" animBg="1"/>
      <p:bldP spid="10" grpId="0"/>
      <p:bldP spid="1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Jitka\AppData\Local\Microsoft\Windows\Temporary Internet Files\Content.IE5\AR71MN3K\MC90028038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699792" y="1356885"/>
            <a:ext cx="3816423" cy="46409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2123728" y="188640"/>
            <a:ext cx="446449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/>
              <a:t>Tak jdeme na to!</a:t>
            </a:r>
            <a:endParaRPr lang="cs-CZ" sz="4800" dirty="0"/>
          </a:p>
        </p:txBody>
      </p:sp>
      <p:sp>
        <p:nvSpPr>
          <p:cNvPr id="4" name="Oválný popisek 3"/>
          <p:cNvSpPr/>
          <p:nvPr/>
        </p:nvSpPr>
        <p:spPr>
          <a:xfrm>
            <a:off x="6616138" y="856402"/>
            <a:ext cx="2376264" cy="1819556"/>
          </a:xfrm>
          <a:prstGeom prst="wedgeEllipseCallout">
            <a:avLst>
              <a:gd name="adj1" fmla="val -129130"/>
              <a:gd name="adj2" fmla="val 24186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Bětu, </a:t>
            </a:r>
            <a:r>
              <a:rPr lang="cs-CZ" dirty="0" smtClean="0"/>
              <a:t>prozkoušej mě, děti mi poradí!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86103011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Jitka\AppData\Local\Microsoft\Windows\Temporary Internet Files\Content.IE5\CWPXEW0W\MC900436043[1].wmf"/>
          <p:cNvPicPr>
            <a:picLocks noChangeAspect="1" noChangeArrowheads="1"/>
          </p:cNvPicPr>
          <p:nvPr/>
        </p:nvPicPr>
        <p:blipFill rotWithShape="1">
          <a:blip r:embed="rId2" cstate="print">
            <a:lum bright="20000" contrast="2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61799" t="10528" r="5594"/>
          <a:stretch/>
        </p:blipFill>
        <p:spPr bwMode="auto">
          <a:xfrm flipH="1">
            <a:off x="179512" y="0"/>
            <a:ext cx="1944216" cy="45063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Oválný popisek 2"/>
          <p:cNvSpPr/>
          <p:nvPr/>
        </p:nvSpPr>
        <p:spPr>
          <a:xfrm>
            <a:off x="3707904" y="332656"/>
            <a:ext cx="2376264" cy="2304256"/>
          </a:xfrm>
          <a:prstGeom prst="wedgeEllipseCallout">
            <a:avLst>
              <a:gd name="adj1" fmla="val -140512"/>
              <a:gd name="adj2" fmla="val -1773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Napište dvě věty oznamovací!</a:t>
            </a:r>
            <a:endParaRPr lang="cs-CZ" dirty="0"/>
          </a:p>
        </p:txBody>
      </p:sp>
      <p:pic>
        <p:nvPicPr>
          <p:cNvPr id="4" name="Picture 2" descr="C:\Users\Jitka\AppData\Local\Microsoft\Windows\Temporary Internet Files\Content.IE5\AR71MN3K\MC90028038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84168" y="2915431"/>
            <a:ext cx="2808312" cy="34150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Oválný popisek 4"/>
          <p:cNvSpPr/>
          <p:nvPr/>
        </p:nvSpPr>
        <p:spPr>
          <a:xfrm>
            <a:off x="2915816" y="3470820"/>
            <a:ext cx="2592288" cy="2304256"/>
          </a:xfrm>
          <a:prstGeom prst="wedgeEllipseCallout">
            <a:avLst>
              <a:gd name="adj1" fmla="val 112051"/>
              <a:gd name="adj2" fmla="val -2891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Jasně, jdeme </a:t>
            </a:r>
            <a:r>
              <a:rPr lang="cs-CZ" dirty="0" smtClean="0"/>
              <a:t>             na </a:t>
            </a:r>
            <a:r>
              <a:rPr lang="cs-CZ" dirty="0" smtClean="0"/>
              <a:t>to.</a:t>
            </a:r>
          </a:p>
          <a:p>
            <a:pPr algn="ctr"/>
            <a:r>
              <a:rPr lang="cs-CZ" dirty="0" smtClean="0"/>
              <a:t> Pomozte mi!</a:t>
            </a:r>
            <a:endParaRPr lang="cs-CZ" dirty="0"/>
          </a:p>
        </p:txBody>
      </p:sp>
      <p:sp>
        <p:nvSpPr>
          <p:cNvPr id="6" name="Oválný popisek 5"/>
          <p:cNvSpPr/>
          <p:nvPr/>
        </p:nvSpPr>
        <p:spPr>
          <a:xfrm>
            <a:off x="6732240" y="764704"/>
            <a:ext cx="2007032" cy="1728192"/>
          </a:xfrm>
          <a:prstGeom prst="wedgeEllipseCallout">
            <a:avLst>
              <a:gd name="adj1" fmla="val -17055"/>
              <a:gd name="adj2" fmla="val 73079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Může jich být víc?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810883366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  <p:bldP spid="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57670" y="764704"/>
            <a:ext cx="4189960" cy="584775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3200" dirty="0" smtClean="0"/>
              <a:t>Narodil jsem se v Praze.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2548273" y="1549534"/>
            <a:ext cx="3981026" cy="584775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3200" dirty="0" smtClean="0"/>
              <a:t>Chodím do třetí třídy.</a:t>
            </a:r>
            <a:endParaRPr lang="cs-CZ" sz="32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2548274" y="2394384"/>
            <a:ext cx="5447004" cy="584775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3200" dirty="0" smtClean="0"/>
              <a:t>Někdy se bojím a je mi smutno.</a:t>
            </a:r>
            <a:endParaRPr lang="cs-CZ" sz="32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2548272" y="3212976"/>
            <a:ext cx="4399991" cy="584775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3200" dirty="0" smtClean="0"/>
              <a:t>Mám babičku v Uničově.</a:t>
            </a:r>
            <a:endParaRPr lang="cs-CZ" sz="32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2548272" y="4077072"/>
            <a:ext cx="4149812" cy="58477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3200" dirty="0" smtClean="0"/>
              <a:t>Neměl jsem kamarády.</a:t>
            </a:r>
            <a:endParaRPr lang="cs-CZ" sz="32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2557670" y="4825420"/>
            <a:ext cx="4691878" cy="584775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3200" dirty="0" smtClean="0"/>
              <a:t>Už mám</a:t>
            </a:r>
            <a:r>
              <a:rPr lang="cs-CZ" sz="3200" dirty="0"/>
              <a:t> </a:t>
            </a:r>
            <a:r>
              <a:rPr lang="cs-CZ" sz="3200" dirty="0" smtClean="0"/>
              <a:t>hodně</a:t>
            </a:r>
            <a:r>
              <a:rPr lang="cs-CZ" sz="3200" dirty="0"/>
              <a:t> </a:t>
            </a:r>
            <a:r>
              <a:rPr lang="cs-CZ" sz="3200" dirty="0" smtClean="0"/>
              <a:t>kamarádů.</a:t>
            </a:r>
            <a:endParaRPr lang="cs-CZ" sz="32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2548272" y="5661247"/>
            <a:ext cx="4090868" cy="58477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3200" dirty="0" smtClean="0"/>
              <a:t>Rád si hraji a sportuji.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xmlns="" val="3102640338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Jitka\AppData\Local\Microsoft\Windows\Temporary Internet Files\Content.IE5\CWPXEW0W\MC900436043[1].wmf"/>
          <p:cNvPicPr>
            <a:picLocks noChangeAspect="1" noChangeArrowheads="1"/>
          </p:cNvPicPr>
          <p:nvPr/>
        </p:nvPicPr>
        <p:blipFill rotWithShape="1">
          <a:blip r:embed="rId2" cstate="print">
            <a:lum bright="20000" contrast="2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61799" t="10528" r="5594"/>
          <a:stretch/>
        </p:blipFill>
        <p:spPr bwMode="auto">
          <a:xfrm flipH="1">
            <a:off x="179512" y="0"/>
            <a:ext cx="1944216" cy="45063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Oválný popisek 2"/>
          <p:cNvSpPr/>
          <p:nvPr/>
        </p:nvSpPr>
        <p:spPr>
          <a:xfrm>
            <a:off x="3707904" y="332656"/>
            <a:ext cx="2376264" cy="2304256"/>
          </a:xfrm>
          <a:prstGeom prst="wedgeEllipseCallout">
            <a:avLst>
              <a:gd name="adj1" fmla="val -140512"/>
              <a:gd name="adj2" fmla="val -1773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Napište dvě věty tázací!</a:t>
            </a:r>
            <a:endParaRPr lang="cs-CZ" dirty="0"/>
          </a:p>
        </p:txBody>
      </p:sp>
      <p:pic>
        <p:nvPicPr>
          <p:cNvPr id="4" name="Picture 2" descr="C:\Users\Jitka\AppData\Local\Microsoft\Windows\Temporary Internet Files\Content.IE5\AR71MN3K\MC90028038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84168" y="2915431"/>
            <a:ext cx="2808312" cy="34150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Oválný popisek 4"/>
          <p:cNvSpPr/>
          <p:nvPr/>
        </p:nvSpPr>
        <p:spPr>
          <a:xfrm>
            <a:off x="2915816" y="4005064"/>
            <a:ext cx="2376264" cy="1770012"/>
          </a:xfrm>
          <a:prstGeom prst="wedgeEllipseCallout">
            <a:avLst>
              <a:gd name="adj1" fmla="val 121265"/>
              <a:gd name="adj2" fmla="val -63109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Pozor, budu se vás ptát!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31236976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57670" y="764704"/>
            <a:ext cx="4189960" cy="584775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3200" dirty="0" smtClean="0"/>
              <a:t>Kde bydlíš?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2522589" y="1549776"/>
            <a:ext cx="3981026" cy="584775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3200" dirty="0" smtClean="0"/>
              <a:t>Do které chodíš třídy?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2548274" y="2394384"/>
            <a:ext cx="3463886" cy="584775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3200" dirty="0" smtClean="0"/>
              <a:t>Jaké máš záliby?</a:t>
            </a:r>
            <a:endParaRPr lang="cs-CZ" sz="32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2548272" y="3212976"/>
            <a:ext cx="4399991" cy="584775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3200" dirty="0" smtClean="0"/>
              <a:t>Kolik máš sourozenců?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2548271" y="4005064"/>
            <a:ext cx="4688397" cy="58477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3200" dirty="0" smtClean="0"/>
              <a:t>Kdo je tvůj dobrý přítel?</a:t>
            </a:r>
            <a:endParaRPr lang="cs-CZ" sz="32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2544791" y="4941168"/>
            <a:ext cx="4691878" cy="584775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3200" dirty="0" smtClean="0"/>
              <a:t>S čím si nejraději hraješ?</a:t>
            </a:r>
          </a:p>
        </p:txBody>
      </p:sp>
      <p:sp>
        <p:nvSpPr>
          <p:cNvPr id="8" name="TextovéPole 7"/>
          <p:cNvSpPr txBox="1"/>
          <p:nvPr/>
        </p:nvSpPr>
        <p:spPr>
          <a:xfrm>
            <a:off x="2548272" y="5800336"/>
            <a:ext cx="5192080" cy="58477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3200" dirty="0" smtClean="0"/>
              <a:t>Jaký je datum tvého narození?</a:t>
            </a:r>
          </a:p>
        </p:txBody>
      </p:sp>
    </p:spTree>
    <p:extLst>
      <p:ext uri="{BB962C8B-B14F-4D97-AF65-F5344CB8AC3E}">
        <p14:creationId xmlns:p14="http://schemas.microsoft.com/office/powerpoint/2010/main" xmlns="" val="3897849010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Jitka\AppData\Local\Microsoft\Windows\Temporary Internet Files\Content.IE5\CWPXEW0W\MC900436043[1].wmf"/>
          <p:cNvPicPr>
            <a:picLocks noChangeAspect="1" noChangeArrowheads="1"/>
          </p:cNvPicPr>
          <p:nvPr/>
        </p:nvPicPr>
        <p:blipFill rotWithShape="1">
          <a:blip r:embed="rId2" cstate="print">
            <a:lum bright="20000" contrast="2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61799" t="10528" r="5594"/>
          <a:stretch/>
        </p:blipFill>
        <p:spPr bwMode="auto">
          <a:xfrm flipH="1">
            <a:off x="179512" y="0"/>
            <a:ext cx="1944216" cy="45063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Oválný popisek 2"/>
          <p:cNvSpPr/>
          <p:nvPr/>
        </p:nvSpPr>
        <p:spPr>
          <a:xfrm>
            <a:off x="3707904" y="332656"/>
            <a:ext cx="2376264" cy="2304256"/>
          </a:xfrm>
          <a:prstGeom prst="wedgeEllipseCallout">
            <a:avLst>
              <a:gd name="adj1" fmla="val -140512"/>
              <a:gd name="adj2" fmla="val -1773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Napište dvě věty rozkazovací!</a:t>
            </a:r>
            <a:endParaRPr lang="cs-CZ" dirty="0"/>
          </a:p>
        </p:txBody>
      </p:sp>
      <p:pic>
        <p:nvPicPr>
          <p:cNvPr id="4" name="Picture 2" descr="C:\Users\Jitka\AppData\Local\Microsoft\Windows\Temporary Internet Files\Content.IE5\AR71MN3K\MC90028038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84168" y="2915431"/>
            <a:ext cx="2808312" cy="34150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Oválný popisek 4"/>
          <p:cNvSpPr/>
          <p:nvPr/>
        </p:nvSpPr>
        <p:spPr>
          <a:xfrm>
            <a:off x="2915816" y="4005064"/>
            <a:ext cx="2376264" cy="1770012"/>
          </a:xfrm>
          <a:prstGeom prst="wedgeEllipseCallout">
            <a:avLst>
              <a:gd name="adj1" fmla="val 121265"/>
              <a:gd name="adj2" fmla="val -63109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Přikazuji!</a:t>
            </a:r>
          </a:p>
          <a:p>
            <a:pPr algn="ctr"/>
            <a:r>
              <a:rPr lang="cs-CZ" dirty="0" smtClean="0"/>
              <a:t>Pozor!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991346485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22589" y="692695"/>
            <a:ext cx="4189960" cy="584775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3200" dirty="0" smtClean="0"/>
              <a:t>Postav se!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2522589" y="1549776"/>
            <a:ext cx="3981026" cy="584775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3200" dirty="0" smtClean="0"/>
              <a:t>Sedni si!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2548274" y="2394384"/>
            <a:ext cx="3463886" cy="584775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3200" dirty="0" smtClean="0"/>
              <a:t>Usměj se!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2548272" y="3212976"/>
            <a:ext cx="4399991" cy="584775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3200" dirty="0" smtClean="0"/>
              <a:t>Ukaž šestku na prstech!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2548272" y="4077072"/>
            <a:ext cx="4149812" cy="58477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3200" dirty="0" smtClean="0"/>
              <a:t>Zvedni pravou ruku!</a:t>
            </a:r>
          </a:p>
        </p:txBody>
      </p:sp>
      <p:sp>
        <p:nvSpPr>
          <p:cNvPr id="7" name="TextovéPole 6"/>
          <p:cNvSpPr txBox="1"/>
          <p:nvPr/>
        </p:nvSpPr>
        <p:spPr>
          <a:xfrm>
            <a:off x="2544791" y="5005724"/>
            <a:ext cx="4691878" cy="584775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3200" dirty="0" smtClean="0"/>
              <a:t>Dej ruce za hlavu! </a:t>
            </a:r>
            <a:endParaRPr lang="cs-CZ" sz="32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2548272" y="5800336"/>
            <a:ext cx="5192080" cy="58477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3200" dirty="0" smtClean="0"/>
              <a:t>Vyhláskuj jméno paní učitelky.</a:t>
            </a:r>
          </a:p>
        </p:txBody>
      </p:sp>
    </p:spTree>
    <p:extLst>
      <p:ext uri="{BB962C8B-B14F-4D97-AF65-F5344CB8AC3E}">
        <p14:creationId xmlns:p14="http://schemas.microsoft.com/office/powerpoint/2010/main" xmlns="" val="1204976095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Jitka\AppData\Local\Microsoft\Windows\Temporary Internet Files\Content.IE5\CWPXEW0W\MC900436043[1].wmf"/>
          <p:cNvPicPr>
            <a:picLocks noChangeAspect="1" noChangeArrowheads="1"/>
          </p:cNvPicPr>
          <p:nvPr/>
        </p:nvPicPr>
        <p:blipFill rotWithShape="1">
          <a:blip r:embed="rId2" cstate="print">
            <a:lum bright="20000" contrast="2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61799" t="10528" r="5594"/>
          <a:stretch/>
        </p:blipFill>
        <p:spPr bwMode="auto">
          <a:xfrm flipH="1">
            <a:off x="0" y="-12879"/>
            <a:ext cx="1944216" cy="45063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Oválný popisek 2"/>
          <p:cNvSpPr/>
          <p:nvPr/>
        </p:nvSpPr>
        <p:spPr>
          <a:xfrm>
            <a:off x="3707904" y="332656"/>
            <a:ext cx="2376264" cy="2304256"/>
          </a:xfrm>
          <a:prstGeom prst="wedgeEllipseCallout">
            <a:avLst>
              <a:gd name="adj1" fmla="val -140512"/>
              <a:gd name="adj2" fmla="val -1773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Napište dvě věty přací!</a:t>
            </a:r>
            <a:endParaRPr lang="cs-CZ" dirty="0"/>
          </a:p>
        </p:txBody>
      </p:sp>
      <p:pic>
        <p:nvPicPr>
          <p:cNvPr id="4" name="Picture 2" descr="C:\Users\Jitka\AppData\Local\Microsoft\Windows\Temporary Internet Files\Content.IE5\AR71MN3K\MC90028038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70795" y="2648957"/>
            <a:ext cx="2808312" cy="34150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Oválný popisek 4"/>
          <p:cNvSpPr/>
          <p:nvPr/>
        </p:nvSpPr>
        <p:spPr>
          <a:xfrm>
            <a:off x="2519772" y="3923889"/>
            <a:ext cx="2376264" cy="1770012"/>
          </a:xfrm>
          <a:prstGeom prst="wedgeEllipseCallout">
            <a:avLst>
              <a:gd name="adj1" fmla="val 121265"/>
              <a:gd name="adj2" fmla="val -63109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Teď si budeme spolu něco přát!</a:t>
            </a:r>
            <a:endParaRPr lang="cs-CZ" dirty="0"/>
          </a:p>
        </p:txBody>
      </p:sp>
      <p:pic>
        <p:nvPicPr>
          <p:cNvPr id="6" name="Picture 10" descr="C:\Users\Jitka\AppData\Local\Microsoft\Windows\Temporary Internet Files\Content.IE5\CWPXEW0W\MC900413700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234328" y="2852936"/>
            <a:ext cx="1323416" cy="9677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068498116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-4.45883E-6 C -0.0026 -0.01063 -0.00069 -0.00901 -0.01545 -0.00948 C -0.0309 -0.00994 -0.04653 -0.00832 -0.06198 -0.00763 C -0.06771 -0.00254 -0.07378 0.00278 -0.08021 0.00555 C -0.08646 0.01388 -0.08819 0.01851 -0.09288 0.02799 C -0.09496 0.03608 -0.09653 0.04441 -0.09844 0.0525 C -0.09792 0.05944 -0.09809 0.06638 -0.09705 0.07309 C -0.0967 0.07586 -0.09496 0.07794 -0.09427 0.08049 C -0.09132 0.09043 -0.08923 0.09945 -0.08298 0.10685 C -0.07378 0.11795 -0.0625 0.12327 -0.05208 0.13136 C -0.04722 0.13506 -0.04479 0.14015 -0.03941 0.14247 C -0.02934 0.15264 -0.0217 0.15796 -0.00972 0.16305 C 0.00017 0.17253 0.02014 0.17438 0.03247 0.17993 C 0.04705 0.17924 0.06163 0.17993 0.07604 0.17808 C 0.08559 0.17692 0.09375 0.16814 0.10295 0.16513 C 0.12274 0.15102 0.13993 0.13229 0.15781 0.11448 C 0.16545 0.09852 0.15295 0.12281 0.1691 0.1013 C 0.17743 0.0902 0.18577 0.08164 0.19445 0.07123 C 0.20399 0.05967 0.19636 0.068 0.20434 0.05435 C 0.21077 0.04325 0.21649 0.03308 0.22118 0.02059 C 0.22049 -0.00138 0.22986 -0.05804 0.20851 -0.07701 C 0.20556 -0.08903 0.19445 -0.09204 0.18594 -0.09389 C 0.17847 -0.09713 0.17083 -0.0962 0.16337 -0.09944 C 0.11181 -0.0962 0.12031 -0.10222 0.09306 -0.09019 C 0.08524 -0.08233 0.07656 -0.07654 0.0691 -0.06753 C 0.06111 -0.05781 0.05417 -0.04371 0.04514 -0.03584 C 0.04184 -0.02682 0.03472 -0.01873 0.03247 -0.00948 C 0.03021 -0.00046 0.02726 0.00856 0.02396 0.01689 C 0.0224 0.02753 0.0217 0.03816 0.01979 0.0488 C 0.01927 0.05782 0.01702 0.07262 0.01702 0.08257 " pathEditMode="relative" ptsTypes="fffffffffffffffffffffffffffffA">
                                      <p:cBhvr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22588" y="692695"/>
            <a:ext cx="5721820" cy="584775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3200" dirty="0" smtClean="0"/>
              <a:t>Ať mám pořád dobrou náladu.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2522589" y="1549776"/>
            <a:ext cx="3981026" cy="584775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3200" dirty="0" smtClean="0"/>
              <a:t>Kéž bych neměl strach.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2522588" y="2368255"/>
            <a:ext cx="4714082" cy="584775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3200" dirty="0" smtClean="0"/>
              <a:t>Kéž by tu byli moji rodiče!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2548273" y="3284984"/>
            <a:ext cx="3823928" cy="584775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3200" dirty="0" smtClean="0"/>
              <a:t>Ať mě všechno baví.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2548272" y="4077072"/>
            <a:ext cx="5696136" cy="58477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3200" dirty="0" smtClean="0"/>
              <a:t>Kéž bych nikdy nebyl nemocný!</a:t>
            </a:r>
          </a:p>
        </p:txBody>
      </p:sp>
      <p:sp>
        <p:nvSpPr>
          <p:cNvPr id="7" name="TextovéPole 6"/>
          <p:cNvSpPr txBox="1"/>
          <p:nvPr/>
        </p:nvSpPr>
        <p:spPr>
          <a:xfrm>
            <a:off x="2544791" y="5005724"/>
            <a:ext cx="4691878" cy="584775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3200" dirty="0" smtClean="0"/>
              <a:t>Ať si mám stále s kým hrát.</a:t>
            </a:r>
            <a:endParaRPr lang="cs-CZ" sz="32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2548272" y="5800336"/>
            <a:ext cx="4760032" cy="58477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3200" dirty="0"/>
              <a:t>Kéž by byla </a:t>
            </a:r>
            <a:r>
              <a:rPr lang="cs-CZ" sz="3200" dirty="0" smtClean="0"/>
              <a:t>přestávka!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xmlns="" val="225789787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Users\Jitka\AppData\Local\Microsoft\Windows\Temporary Internet Files\Content.IE5\AR71MN3K\MC90028038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88024" y="1129449"/>
            <a:ext cx="4057861" cy="49345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Oválný popisek 5"/>
          <p:cNvSpPr/>
          <p:nvPr/>
        </p:nvSpPr>
        <p:spPr>
          <a:xfrm>
            <a:off x="2771800" y="3267697"/>
            <a:ext cx="2376264" cy="1770012"/>
          </a:xfrm>
          <a:prstGeom prst="wedgeEllipseCallout">
            <a:avLst>
              <a:gd name="adj1" fmla="val 110426"/>
              <a:gd name="adj2" fmla="val -96579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Přání se vymýšlí lehce, že jo?</a:t>
            </a:r>
            <a:endParaRPr lang="cs-CZ" dirty="0"/>
          </a:p>
        </p:txBody>
      </p:sp>
      <p:pic>
        <p:nvPicPr>
          <p:cNvPr id="8" name="Picture 10" descr="C:\Users\Jitka\AppData\Local\Microsoft\Windows\Temporary Internet Files\Content.IE5\CWPXEW0W\MC900413700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211960" y="5445224"/>
            <a:ext cx="1323416" cy="9677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10" descr="C:\Users\Jitka\AppData\Local\Microsoft\Windows\Temporary Internet Files\Content.IE5\CWPXEW0W\MC900413700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37397" y="1844824"/>
            <a:ext cx="1323416" cy="9677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0" descr="C:\Users\Jitka\AppData\Local\Microsoft\Windows\Temporary Internet Files\Content.IE5\CWPXEW0W\MC900413700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854914" y="1484784"/>
            <a:ext cx="1323416" cy="9677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298635950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701 -0.08256 C -0.01962 -0.0932 -0.01771 -0.09158 -0.03246 -0.09204 C -0.04791 -0.09251 -0.06354 -0.09089 -0.07899 -0.09019 C -0.08472 -0.08511 -0.0908 -0.07979 -0.09722 -0.07701 C -0.10347 -0.06869 -0.10521 -0.06406 -0.10989 -0.05458 C -0.11198 -0.04648 -0.11354 -0.03816 -0.11545 -0.03006 C -0.11493 -0.02313 -0.1151 -0.01619 -0.11406 -0.00948 C -0.11371 -0.00671 -0.11198 -0.00463 -0.11128 -0.00208 C -0.10833 0.00786 -0.10625 0.01688 -0.1 0.02428 C -0.0908 0.03538 -0.07951 0.0407 -0.0691 0.0488 C -0.06423 0.0525 -0.0618 0.05759 -0.05642 0.0599 C -0.04635 0.07007 -0.03871 0.07539 -0.02673 0.08048 C -0.01684 0.08996 0.00313 0.09181 0.01545 0.09736 C 0.03004 0.09667 0.04462 0.09736 0.05903 0.09551 C 0.06858 0.09436 0.07674 0.08557 0.08594 0.08256 C 0.10573 0.06846 0.12292 0.04972 0.1408 0.03192 C 0.14844 0.01596 0.13594 0.04024 0.15209 0.01873 C 0.16042 0.00763 0.16875 -0.00092 0.17743 -0.01133 C 0.18698 -0.0229 0.17934 -0.01457 0.18733 -0.02821 C 0.19375 -0.03932 0.19948 -0.04949 0.20417 -0.06198 C 0.20347 -0.08395 0.21285 -0.14061 0.1915 -0.15957 C 0.18854 -0.1716 0.17743 -0.17461 0.16893 -0.17646 C 0.16146 -0.17969 0.15382 -0.17877 0.14636 -0.18201 C 0.09479 -0.17877 0.1033 -0.18478 0.07604 -0.17276 C 0.06823 -0.16489 0.05955 -0.15911 0.05209 -0.15009 C 0.0441 -0.14038 0.03715 -0.12627 0.02813 -0.11841 C 0.02483 -0.10939 0.01771 -0.10129 0.01545 -0.09204 C 0.0132 -0.08302 0.01025 -0.07401 0.00695 -0.06568 C 0.00538 -0.05504 0.00469 -0.0444 0.00278 -0.03376 C 0.00226 -0.02475 -1.94444E-6 -0.00994 -1.94444E-6 -2.12766E-7 " pathEditMode="relative" rAng="0" ptsTypes="fffffffffffffffffffffffffffffA"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562" y="388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701 -0.08256 C -0.01962 -0.0932 -0.01771 -0.09158 -0.03246 -0.09204 C -0.04791 -0.09251 -0.06354 -0.09089 -0.07899 -0.09019 C -0.08472 -0.08511 -0.0908 -0.07979 -0.09722 -0.07701 C -0.10347 -0.06869 -0.10521 -0.06406 -0.10989 -0.05458 C -0.11198 -0.04648 -0.11354 -0.03816 -0.11545 -0.03006 C -0.11493 -0.02313 -0.1151 -0.01619 -0.11406 -0.00948 C -0.11371 -0.00671 -0.11198 -0.00463 -0.11128 -0.00208 C -0.10833 0.00786 -0.10625 0.01688 -0.1 0.02428 C -0.0908 0.03538 -0.07951 0.0407 -0.0691 0.0488 C -0.06423 0.0525 -0.0618 0.05759 -0.05642 0.0599 C -0.04635 0.07007 -0.03871 0.07539 -0.02673 0.08048 C -0.01684 0.08996 0.00313 0.09181 0.01545 0.09736 C 0.03004 0.09667 0.04462 0.09736 0.05903 0.09551 C 0.06858 0.09436 0.07674 0.08557 0.08594 0.08256 C 0.10573 0.06846 0.12292 0.04972 0.1408 0.03192 C 0.14844 0.01596 0.13594 0.04024 0.15209 0.01873 C 0.16042 0.00763 0.16875 -0.00092 0.17743 -0.01133 C 0.18698 -0.0229 0.17934 -0.01457 0.18733 -0.02821 C 0.19375 -0.03932 0.19948 -0.04949 0.20417 -0.06198 C 0.20347 -0.08395 0.21285 -0.14061 0.1915 -0.15957 C 0.18854 -0.1716 0.17743 -0.17461 0.16893 -0.17646 C 0.16146 -0.17969 0.15382 -0.17877 0.14636 -0.18201 C 0.09479 -0.17877 0.1033 -0.18478 0.07604 -0.17276 C 0.06823 -0.16489 0.05955 -0.15911 0.05209 -0.15009 C 0.0441 -0.14038 0.03715 -0.12627 0.02813 -0.11841 C 0.02483 -0.10939 0.01771 -0.10129 0.01545 -0.09204 C 0.0132 -0.08302 0.01025 -0.07401 0.00695 -0.06568 C 0.00538 -0.05504 0.00469 -0.0444 0.00278 -0.03376 C 0.00226 -0.02475 -1.94444E-6 -0.00994 -1.94444E-6 -2.12766E-7 " pathEditMode="relative" rAng="0" ptsTypes="fffffffffffffffffffffffffffffA">
                                      <p:cBhvr>
                                        <p:cTn id="1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562" y="388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701 -0.08256 C -0.01962 -0.0932 -0.01771 -0.09158 -0.03246 -0.09204 C -0.04791 -0.09251 -0.06354 -0.09089 -0.07899 -0.09019 C -0.08472 -0.08511 -0.0908 -0.07979 -0.09722 -0.07701 C -0.10347 -0.06869 -0.10521 -0.06406 -0.10989 -0.05458 C -0.11198 -0.04648 -0.11354 -0.03816 -0.11545 -0.03006 C -0.11493 -0.02313 -0.1151 -0.01619 -0.11406 -0.00948 C -0.11371 -0.00671 -0.11198 -0.00463 -0.11128 -0.00208 C -0.10833 0.00786 -0.10625 0.01688 -0.1 0.02428 C -0.0908 0.03538 -0.07951 0.0407 -0.0691 0.0488 C -0.06423 0.0525 -0.0618 0.05759 -0.05642 0.0599 C -0.04635 0.07007 -0.03871 0.07539 -0.02673 0.08048 C -0.01684 0.08996 0.00313 0.09181 0.01545 0.09736 C 0.03004 0.09667 0.04462 0.09736 0.05903 0.09551 C 0.06858 0.09436 0.07674 0.08557 0.08594 0.08256 C 0.10573 0.06846 0.12292 0.04972 0.1408 0.03192 C 0.14844 0.01596 0.13594 0.04024 0.15209 0.01873 C 0.16042 0.00763 0.16875 -0.00092 0.17743 -0.01133 C 0.18698 -0.0229 0.17934 -0.01457 0.18733 -0.02821 C 0.19375 -0.03932 0.19948 -0.04949 0.20417 -0.06198 C 0.20347 -0.08395 0.21285 -0.14061 0.1915 -0.15957 C 0.18854 -0.1716 0.17743 -0.17461 0.16893 -0.17646 C 0.16146 -0.17969 0.15382 -0.17877 0.14636 -0.18201 C 0.09479 -0.17877 0.1033 -0.18478 0.07604 -0.17276 C 0.06823 -0.16489 0.05955 -0.15911 0.05209 -0.15009 C 0.0441 -0.14038 0.03715 -0.12627 0.02813 -0.11841 C 0.02483 -0.10939 0.01771 -0.10129 0.01545 -0.09204 C 0.0132 -0.08302 0.01025 -0.07401 0.00695 -0.06568 C 0.00538 -0.05504 0.00469 -0.0444 0.00278 -0.03376 C 0.00226 -0.02475 -1.94444E-6 -0.00994 -1.94444E-6 -2.12766E-7 " pathEditMode="relative" rAng="0" ptsTypes="fffffffffffffffffffffffffffffA">
                                      <p:cBhvr>
                                        <p:cTn id="1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562" y="388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Jitka\AppData\Local\Microsoft\Windows\Temporary Internet Files\Content.IE5\AR71MN3K\MC90028038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318048" y="734235"/>
            <a:ext cx="4320479" cy="52538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válný popisek 3"/>
          <p:cNvSpPr/>
          <p:nvPr/>
        </p:nvSpPr>
        <p:spPr>
          <a:xfrm>
            <a:off x="6616138" y="856402"/>
            <a:ext cx="2376264" cy="1819556"/>
          </a:xfrm>
          <a:prstGeom prst="wedgeEllipseCallout">
            <a:avLst>
              <a:gd name="adj1" fmla="val -129130"/>
              <a:gd name="adj2" fmla="val 1003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Výborně!</a:t>
            </a:r>
            <a:endParaRPr lang="cs-CZ" dirty="0"/>
          </a:p>
        </p:txBody>
      </p:sp>
      <p:sp>
        <p:nvSpPr>
          <p:cNvPr id="5" name="Oválný popisek 4"/>
          <p:cNvSpPr/>
          <p:nvPr/>
        </p:nvSpPr>
        <p:spPr>
          <a:xfrm>
            <a:off x="611560" y="3361184"/>
            <a:ext cx="1944216" cy="1796008"/>
          </a:xfrm>
          <a:prstGeom prst="wedgeEllipseCallout">
            <a:avLst>
              <a:gd name="adj1" fmla="val 135448"/>
              <a:gd name="adj2" fmla="val -120852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Díky                    </a:t>
            </a:r>
            <a:r>
              <a:rPr lang="cs-CZ" dirty="0" smtClean="0"/>
              <a:t>za pomoc!</a:t>
            </a:r>
            <a:endParaRPr lang="cs-CZ" dirty="0"/>
          </a:p>
        </p:txBody>
      </p:sp>
      <p:sp>
        <p:nvSpPr>
          <p:cNvPr id="6" name="Oválný popisek 5"/>
          <p:cNvSpPr/>
          <p:nvPr/>
        </p:nvSpPr>
        <p:spPr>
          <a:xfrm>
            <a:off x="3313666" y="4797152"/>
            <a:ext cx="1906406" cy="1788016"/>
          </a:xfrm>
          <a:prstGeom prst="wedgeEllipseCallout">
            <a:avLst>
              <a:gd name="adj1" fmla="val 12038"/>
              <a:gd name="adj2" fmla="val -20283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Bětu, jsi spokojená?</a:t>
            </a:r>
            <a:endParaRPr lang="cs-CZ" dirty="0"/>
          </a:p>
        </p:txBody>
      </p:sp>
      <p:pic>
        <p:nvPicPr>
          <p:cNvPr id="8" name="Picture 10" descr="C:\Users\Jitka\AppData\Local\Microsoft\Windows\Temporary Internet Files\Content.IE5\CWPXEW0W\MC900413700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94632" y="1696012"/>
            <a:ext cx="1323416" cy="9677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841333131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-4.45883E-6 C -0.0026 -0.01063 -0.00069 -0.00901 -0.01545 -0.00948 C -0.0309 -0.00994 -0.04653 -0.00832 -0.06198 -0.00763 C -0.06771 -0.00254 -0.07378 0.00278 -0.08021 0.00555 C -0.08646 0.01388 -0.08819 0.01851 -0.09288 0.02799 C -0.09496 0.03608 -0.09653 0.04441 -0.09844 0.0525 C -0.09792 0.05944 -0.09809 0.06638 -0.09705 0.07309 C -0.0967 0.07586 -0.09496 0.07794 -0.09427 0.08049 C -0.09132 0.09043 -0.08923 0.09945 -0.08298 0.10685 C -0.07378 0.11795 -0.0625 0.12327 -0.05208 0.13136 C -0.04722 0.13506 -0.04479 0.14015 -0.03941 0.14247 C -0.02934 0.15264 -0.0217 0.15796 -0.00972 0.16305 C 0.00017 0.17253 0.02014 0.17438 0.03247 0.17993 C 0.04705 0.17924 0.06163 0.17993 0.07604 0.17808 C 0.08559 0.17692 0.09375 0.16814 0.10295 0.16513 C 0.12274 0.15102 0.13993 0.13229 0.15781 0.11448 C 0.16545 0.09852 0.15295 0.12281 0.1691 0.1013 C 0.17743 0.0902 0.18577 0.08164 0.19445 0.07123 C 0.20399 0.05967 0.19636 0.068 0.20434 0.05435 C 0.21077 0.04325 0.21649 0.03308 0.22118 0.02059 C 0.22049 -0.00138 0.22986 -0.05804 0.20851 -0.07701 C 0.20556 -0.08903 0.19445 -0.09204 0.18594 -0.09389 C 0.17847 -0.09713 0.17083 -0.0962 0.16337 -0.09944 C 0.11181 -0.0962 0.12031 -0.10222 0.09306 -0.09019 C 0.08524 -0.08233 0.07656 -0.07654 0.0691 -0.06753 C 0.06111 -0.05781 0.05417 -0.04371 0.04514 -0.03584 C 0.04184 -0.02682 0.03472 -0.01873 0.03247 -0.00948 C 0.03021 -0.00046 0.02726 0.00856 0.02396 0.01689 C 0.0224 0.02753 0.0217 0.03816 0.01979 0.0488 C 0.01927 0.05782 0.01702 0.07262 0.01702 0.08257 " pathEditMode="relative" ptsTypes="fffffffffffffffffffffffffffffA">
                                      <p:cBhvr>
                                        <p:cTn id="2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Jitka\AppData\Local\Microsoft\Windows\Temporary Internet Files\Content.IE5\CWPXEW0W\MC900436043[1].wmf"/>
          <p:cNvPicPr>
            <a:picLocks noChangeAspect="1" noChangeArrowheads="1"/>
          </p:cNvPicPr>
          <p:nvPr/>
        </p:nvPicPr>
        <p:blipFill rotWithShape="1">
          <a:blip r:embed="rId2" cstate="print">
            <a:lum bright="20000" contrast="2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61799" t="10528" r="5594"/>
          <a:stretch/>
        </p:blipFill>
        <p:spPr bwMode="auto">
          <a:xfrm flipH="1">
            <a:off x="21271" y="116632"/>
            <a:ext cx="2901492" cy="67250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Oválný popisek 2"/>
          <p:cNvSpPr/>
          <p:nvPr/>
        </p:nvSpPr>
        <p:spPr>
          <a:xfrm>
            <a:off x="4369612" y="548680"/>
            <a:ext cx="2376264" cy="2304256"/>
          </a:xfrm>
          <a:prstGeom prst="wedgeEllipseCallout">
            <a:avLst>
              <a:gd name="adj1" fmla="val -140512"/>
              <a:gd name="adj2" fmla="val -1773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Chválím!</a:t>
            </a:r>
            <a:endParaRPr lang="cs-CZ" dirty="0"/>
          </a:p>
        </p:txBody>
      </p:sp>
      <p:pic>
        <p:nvPicPr>
          <p:cNvPr id="4" name="Picture 2" descr="C:\Users\Jitka\AppData\Local\Microsoft\Windows\Temporary Internet Files\Content.IE5\AR71MN3K\MC90028038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868144" y="2276872"/>
            <a:ext cx="3114292" cy="37871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Oválný popisek 4"/>
          <p:cNvSpPr/>
          <p:nvPr/>
        </p:nvSpPr>
        <p:spPr>
          <a:xfrm>
            <a:off x="2519772" y="3923889"/>
            <a:ext cx="2376264" cy="1770012"/>
          </a:xfrm>
          <a:prstGeom prst="wedgeEllipseCallout">
            <a:avLst>
              <a:gd name="adj1" fmla="val 121265"/>
              <a:gd name="adj2" fmla="val -63109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err="1" smtClean="0"/>
              <a:t>Ahóóój</a:t>
            </a:r>
            <a:r>
              <a:rPr lang="cs-CZ" dirty="0" smtClean="0"/>
              <a:t>.</a:t>
            </a:r>
            <a:endParaRPr lang="cs-CZ" dirty="0"/>
          </a:p>
        </p:txBody>
      </p:sp>
      <p:pic>
        <p:nvPicPr>
          <p:cNvPr id="6" name="Picture 10" descr="C:\Users\Jitka\AppData\Local\Microsoft\Windows\Temporary Internet Files\Content.IE5\CWPXEW0W\MC900413700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234328" y="2852936"/>
            <a:ext cx="1323416" cy="9677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715796170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Jitka\AppData\Local\Microsoft\Windows\Temporary Internet Files\Content.IE5\AR71MN3K\MC90041526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552820" y="1255799"/>
            <a:ext cx="6088371" cy="44097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2944618" y="6070576"/>
            <a:ext cx="40324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Věty dobře označíme!</a:t>
            </a:r>
            <a:endParaRPr lang="cs-CZ" sz="3200" dirty="0"/>
          </a:p>
        </p:txBody>
      </p:sp>
      <p:pic>
        <p:nvPicPr>
          <p:cNvPr id="4" name="Picture 10" descr="C:\Users\Jitka\AppData\Local\Microsoft\Windows\Temporary Internet Files\Content.IE5\CWPXEW0W\MC900413700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74482" y="2492896"/>
            <a:ext cx="1323416" cy="9677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0" descr="C:\Users\Jitka\AppData\Local\Microsoft\Windows\Temporary Internet Files\Content.IE5\CWPXEW0W\MC900413700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63857" y="424839"/>
            <a:ext cx="1323416" cy="9677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0" descr="C:\Users\Jitka\AppData\Local\Microsoft\Windows\Temporary Internet Files\Content.IE5\CWPXEW0W\MC900413700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05772" y="786224"/>
            <a:ext cx="1323416" cy="9677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0" descr="C:\Users\Jitka\AppData\Local\Microsoft\Windows\Temporary Internet Files\Content.IE5\CWPXEW0W\MC900413700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57052" y="2009015"/>
            <a:ext cx="1323416" cy="9677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ovéPole 7"/>
          <p:cNvSpPr txBox="1"/>
          <p:nvPr/>
        </p:nvSpPr>
        <p:spPr>
          <a:xfrm flipH="1">
            <a:off x="1403647" y="2691218"/>
            <a:ext cx="50212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/>
              <a:t>.</a:t>
            </a:r>
            <a:endParaRPr lang="cs-CZ" sz="4400" dirty="0"/>
          </a:p>
        </p:txBody>
      </p:sp>
      <p:sp>
        <p:nvSpPr>
          <p:cNvPr id="9" name="TextovéPole 8"/>
          <p:cNvSpPr txBox="1"/>
          <p:nvPr/>
        </p:nvSpPr>
        <p:spPr>
          <a:xfrm flipH="1">
            <a:off x="2367024" y="984545"/>
            <a:ext cx="34972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/>
              <a:t>?</a:t>
            </a:r>
          </a:p>
        </p:txBody>
      </p:sp>
      <p:sp>
        <p:nvSpPr>
          <p:cNvPr id="10" name="TextovéPole 9"/>
          <p:cNvSpPr txBox="1"/>
          <p:nvPr/>
        </p:nvSpPr>
        <p:spPr>
          <a:xfrm flipH="1">
            <a:off x="5074502" y="631135"/>
            <a:ext cx="50212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/>
              <a:t>!</a:t>
            </a:r>
          </a:p>
        </p:txBody>
      </p:sp>
      <p:sp>
        <p:nvSpPr>
          <p:cNvPr id="11" name="TextovéPole 10"/>
          <p:cNvSpPr txBox="1"/>
          <p:nvPr/>
        </p:nvSpPr>
        <p:spPr>
          <a:xfrm flipH="1">
            <a:off x="7767698" y="2306497"/>
            <a:ext cx="50212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/>
              <a:t>?</a:t>
            </a:r>
            <a:endParaRPr lang="cs-CZ" sz="44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2944618" y="5575953"/>
            <a:ext cx="387279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Strašidel se nebojíme!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xmlns="" val="2193520720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-8.32562E-7 C 0.00156 -0.00694 0.00417 -0.02082 0.00417 -0.02082 C 0.00122 -0.04649 -0.00191 -0.05921 -0.00989 -0.08072 C -0.01285 -0.08835 -0.00937 -0.08465 -0.01424 -0.09205 C -0.01649 -0.09529 -0.02552 -0.10985 -0.03108 -0.11263 C -0.03472 -0.11448 -0.04236 -0.11633 -0.04236 -0.11633 C -0.06233 -0.13044 -0.08837 -0.12789 -0.10851 -0.11448 C -0.10937 -0.11194 -0.11024 -0.10939 -0.11128 -0.10708 C -0.11302 -0.10315 -0.11701 -0.09575 -0.11701 -0.09575 C -0.12014 -0.07956 -0.12361 -0.0636 -0.12535 -0.04695 C -0.12691 -0.00671 -0.13542 0.04856 -0.11128 0.08071 C -0.10955 0.08788 -0.10642 0.09204 -0.10295 0.09759 C -0.09462 0.11124 -0.08733 0.12211 -0.07465 0.12743 C -0.0684 0.13621 -0.06007 0.13483 -0.05087 0.13691 C -0.025 0.13529 -0.02361 0.14107 -0.01128 0.12002 C -0.00903 0.11054 -0.00555 0.10453 -0.00295 0.09551 C -0.00226 0.0932 -0.00208 0.09065 -0.00156 0.08811 C -0.00121 0.08626 -0.00052 0.08441 -3.88889E-6 0.08256 C 0.00278 0.04116 0.00156 0.06868 -3.88889E-6 -8.32562E-7 Z " pathEditMode="relative" ptsTypes="fffffffffffffffffff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6.61425E-6 C -0.00347 -0.01387 -0.00139 -0.00786 -0.00573 -0.01873 C -0.00747 -0.03422 -0.00781 -0.05688 -0.01406 -0.07122 C -0.01563 -0.07469 -0.01806 -0.07747 -0.01979 -0.08071 C -0.02327 -0.09458 -0.03403 -0.10915 -0.04236 -0.11817 C -0.04705 -0.12326 -0.04479 -0.12626 -0.05347 -0.1295 C -0.05677 -0.13066 -0.06007 -0.13205 -0.06337 -0.1332 C -0.07379 -0.13251 -0.08403 -0.13251 -0.09445 -0.13135 C -0.10469 -0.1302 -0.11198 -0.11516 -0.11684 -0.10499 C -0.11841 -0.09759 -0.11997 -0.09204 -0.12396 -0.08626 C -0.12795 -0.07053 -0.12188 -0.09551 -0.12674 -0.06937 C -0.12743 -0.06567 -0.12865 -0.06197 -0.12952 -0.05827 C -0.13004 -0.05642 -0.13108 -0.05249 -0.13108 -0.05249 C -0.13472 -0.01526 -0.14462 0.03331 -0.12813 0.06569 C -0.12587 0.07771 -0.12205 0.08696 -0.11545 0.09575 C -0.11354 0.10593 -0.10868 0.10847 -0.10278 0.11633 C -0.09427 0.12767 -0.08646 0.14108 -0.07466 0.1464 C -0.05469 0.15542 -0.07518 0.14617 -0.06059 0.15195 C -0.05781 0.15311 -0.05209 0.15565 -0.05209 0.15565 C -0.03941 0.15426 -0.02466 0.15958 -0.01406 0.1501 C -0.00955 0.14617 -0.00417 0.13322 -0.00417 0.13322 C 0.00243 0.09783 0.0085 0.05875 0.0085 0.02244 " pathEditMode="relative" ptsTypes="fffffffffffffffffffffA">
                                      <p:cBhvr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6 -1.40611E-6 C 0.00919 -0.0185 0.00207 -0.05273 -0.00713 -0.07123 C -0.01043 -0.0851 -0.00574 -0.06938 -0.01268 -0.08071 C -0.01355 -0.08233 -0.01338 -0.08464 -0.01425 -0.08626 C -0.01841 -0.09459 -0.02987 -0.10939 -0.03664 -0.11447 C -0.03803 -0.1154 -0.0455 -0.11794 -0.04654 -0.11818 C -0.05921 -0.11702 -0.06737 -0.11563 -0.079 -0.11262 C -0.08438 -0.10152 -0.08872 -0.10892 -0.09584 -0.09944 C -0.09706 -0.09782 -0.09758 -0.09551 -0.09862 -0.09389 C -0.10279 -0.08695 -0.10122 -0.09227 -0.10713 -0.08441 C -0.11008 -0.08048 -0.1132 -0.074 -0.11563 -0.06938 C -0.11928 -0.05458 -0.11789 -0.06198 -0.1198 -0.04694 C -0.11876 -0.01688 -0.11911 -0.00139 -0.10713 0.02244 C -0.10661 0.02429 -0.10626 0.02637 -0.10574 0.02822 C -0.10487 0.03076 -0.10365 0.03307 -0.10296 0.03562 C -0.10227 0.03816 -0.10244 0.04094 -0.10157 0.04325 C -0.10018 0.04672 -0.09758 0.04926 -0.09584 0.0525 C -0.09359 0.06453 -0.09202 0.05921 -0.08734 0.06753 C -0.08421 0.07285 -0.08334 0.08071 -0.079 0.08442 C -0.07431 0.08835 -0.07119 0.09413 -0.06633 0.0976 C -0.05956 0.10269 -0.0481 0.10384 -0.04098 0.105 C -0.03213 0.1043 -0.02293 0.10546 -0.01425 0.10315 C -0.01095 0.10222 -0.00574 0.09575 -0.00574 0.09575 C -0.00418 0.08904 -0.004 0.08372 -5.55556E-6 0.07886 C 0.00329 0.06545 0.00103 0.07077 0.00555 0.06198 C 0.01075 0.04047 0.01648 0.01087 -5.55556E-6 -1.40611E-6 Z " pathEditMode="relative" ptsTypes="ffffffffffffffffffffffffff">
                                      <p:cBhvr>
                                        <p:cTn id="1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5.20814E-6 C -0.00434 -0.01735 -0.00278 -0.03701 -0.00712 -0.05435 C -0.00764 -0.05643 -0.0092 -0.05805 -0.0099 -0.06013 C -0.01285 -0.06939 -0.01545 -0.07887 -0.01841 -0.08812 C -0.02466 -0.10708 -0.029 -0.12628 -0.04514 -0.13322 C -0.05781 -0.14432 -0.08316 -0.13761 -0.09445 -0.13692 C -0.10104 -0.1346 -0.1033 -0.12975 -0.1099 -0.12766 C -0.11459 -0.1242 -0.11893 -0.1205 -0.12396 -0.11818 C -0.12726 -0.11148 -0.13559 -0.10454 -0.1408 -0.09945 C -0.14445 -0.08673 -0.13959 -0.10084 -0.14653 -0.08997 C -0.14879 -0.0865 -0.15209 -0.07887 -0.15209 -0.07887 C -0.15347 -0.07147 -0.15469 -0.06661 -0.15781 -0.06013 C -0.16007 -0.04765 -0.16163 -0.0377 -0.16337 -0.02429 C -0.16233 0.05064 -0.17552 0.09366 -0.13108 0.1332 C -0.1224 0.14962 -0.09167 0.15656 -0.07743 0.15957 C -0.06858 0.15888 -0.05955 0.15864 -0.0507 0.15749 C -0.04514 0.15679 -0.03525 0.14824 -0.03525 0.14824 C -0.03143 0.14061 -0.02691 0.13459 -0.02118 0.1295 C -0.01806 0.12303 -0.01684 0.11817 -0.01268 0.11262 C -0.00938 0.09875 -0.00486 0.0851 -0.00139 0.07123 C 0.00173 0.03931 0.00278 0.0333 2.22222E-6 -5.20814E-6 C -0.00191 0.00624 -0.0033 0.01295 -0.00573 0.01873 L 0.01128 0.01688 " pathEditMode="relative" ptsTypes="fffffffffffffffffffffAA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0" grpId="0"/>
      <p:bldP spid="12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válný popisek 2"/>
          <p:cNvSpPr/>
          <p:nvPr/>
        </p:nvSpPr>
        <p:spPr>
          <a:xfrm>
            <a:off x="6377173" y="4229073"/>
            <a:ext cx="2736304" cy="1268759"/>
          </a:xfrm>
          <a:prstGeom prst="wedgeEllipseCallout">
            <a:avLst>
              <a:gd name="adj1" fmla="val -92555"/>
              <a:gd name="adj2" fmla="val -19288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Tak zas někdy!</a:t>
            </a:r>
            <a:endParaRPr lang="cs-CZ" dirty="0"/>
          </a:p>
        </p:txBody>
      </p:sp>
      <p:pic>
        <p:nvPicPr>
          <p:cNvPr id="4" name="Picture 2" descr="C:\Users\Jitka\AppData\Local\Microsoft\Windows\Temporary Internet Files\Content.IE5\AR71MN3K\MC90028038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03648" y="704489"/>
            <a:ext cx="3816424" cy="46409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Oválný popisek 4"/>
          <p:cNvSpPr/>
          <p:nvPr/>
        </p:nvSpPr>
        <p:spPr>
          <a:xfrm>
            <a:off x="1943708" y="5497832"/>
            <a:ext cx="2736304" cy="1268759"/>
          </a:xfrm>
          <a:prstGeom prst="wedgeEllipseCallout">
            <a:avLst>
              <a:gd name="adj1" fmla="val 7697"/>
              <a:gd name="adj2" fmla="val -25683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Ještě jednou díky!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646031682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611560" y="764704"/>
            <a:ext cx="712879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cs-CZ" sz="3600" b="1" dirty="0">
                <a:solidFill>
                  <a:prstClr val="black"/>
                </a:solidFill>
              </a:rPr>
              <a:t>Použité zdroje:</a:t>
            </a:r>
          </a:p>
          <a:p>
            <a:pPr lvl="0"/>
            <a:endParaRPr lang="cs-CZ" sz="3600" dirty="0">
              <a:solidFill>
                <a:prstClr val="black"/>
              </a:solidFill>
            </a:endParaRPr>
          </a:p>
          <a:p>
            <a:pPr lvl="0"/>
            <a:r>
              <a:rPr lang="cs-CZ" sz="3600" dirty="0">
                <a:solidFill>
                  <a:prstClr val="black"/>
                </a:solidFill>
              </a:rPr>
              <a:t>Otevřená galerie Microsoft Office</a:t>
            </a:r>
          </a:p>
          <a:p>
            <a:pPr lvl="0"/>
            <a:r>
              <a:rPr lang="cs-CZ" sz="3600" b="1" u="sng" dirty="0">
                <a:solidFill>
                  <a:prstClr val="black"/>
                </a:solidFill>
                <a:hlinkClick r:id="rId2"/>
              </a:rPr>
              <a:t>www.microsoft.office.com</a:t>
            </a:r>
            <a:endParaRPr lang="cs-CZ" sz="36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670671983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1080</TotalTime>
  <Words>486</Words>
  <Application>Microsoft Office PowerPoint</Application>
  <PresentationFormat>Předvádění na obrazovce (4:3)</PresentationFormat>
  <Paragraphs>120</Paragraphs>
  <Slides>26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26</vt:i4>
      </vt:variant>
    </vt:vector>
  </HeadingPairs>
  <TitlesOfParts>
    <vt:vector size="27" baseType="lpstr">
      <vt:lpstr>Motiv systému Office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Snímek 13</vt:lpstr>
      <vt:lpstr>Snímek 14</vt:lpstr>
      <vt:lpstr>Snímek 15</vt:lpstr>
      <vt:lpstr>Snímek 16</vt:lpstr>
      <vt:lpstr>Snímek 17</vt:lpstr>
      <vt:lpstr>Snímek 18</vt:lpstr>
      <vt:lpstr>Snímek 19</vt:lpstr>
      <vt:lpstr>Snímek 20</vt:lpstr>
      <vt:lpstr>Snímek 21</vt:lpstr>
      <vt:lpstr>Snímek 22</vt:lpstr>
      <vt:lpstr>Snímek 23</vt:lpstr>
      <vt:lpstr>Snímek 24</vt:lpstr>
      <vt:lpstr>Snímek 25</vt:lpstr>
      <vt:lpstr>Snímek 26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Jarní květiny</dc:title>
  <dc:creator>Eva</dc:creator>
  <cp:lastModifiedBy>Dum</cp:lastModifiedBy>
  <cp:revision>174</cp:revision>
  <dcterms:created xsi:type="dcterms:W3CDTF">2012-03-26T21:10:22Z</dcterms:created>
  <dcterms:modified xsi:type="dcterms:W3CDTF">2012-08-22T14:33:16Z</dcterms:modified>
</cp:coreProperties>
</file>