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73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86" autoAdjust="0"/>
    <p:restoredTop sz="94610" autoAdjust="0"/>
  </p:normalViewPr>
  <p:slideViewPr>
    <p:cSldViewPr>
      <p:cViewPr varScale="1">
        <p:scale>
          <a:sx n="88" d="100"/>
          <a:sy n="88" d="100"/>
        </p:scale>
        <p:origin x="-14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3270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1ED11-26B0-4AD5-BA3C-282E648160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22A1D3-8696-421A-A157-5DCA53C5D2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98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3F5CD-6082-43F2-9DE4-71A1EADE5626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72133-E67F-476B-A7DD-52DE318F2F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786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5343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Když</a:t>
            </a:r>
            <a:r>
              <a:rPr lang="cs-CZ" baseline="0" dirty="0" smtClean="0"/>
              <a:t> je velmi tuhá zima, můžeme ptáky přikrmovat. Děti upozorníme, že to není vhodné dělat v době, kdy si ptáci mohou najít potravu sami (např. na polích nepokrytých sněhem).</a:t>
            </a:r>
          </a:p>
          <a:p>
            <a:r>
              <a:rPr lang="cs-CZ" baseline="0" dirty="0" smtClean="0"/>
              <a:t>Směs na zimní krmení ptáků:¨</a:t>
            </a:r>
            <a:r>
              <a:rPr lang="cs-CZ" b="1" dirty="0" smtClean="0"/>
              <a:t>Co patří na krmítko?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 potravin konzumovaných lidmi můžeme ptákům nabídnout ovesné vločky, strouhanou housku (ne slanou!), maso (nakrájené na kousky), strouhanou mrkev, tvaroh, vnitřní sádlo nebo lůj.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Použít můžeme i jakákoliv semena (slunečnice, proso, konopí, mák, lněné semínko, řepka), velice vhodná jsou drcená jádra vlašských a lískových ořechů. V obchodech lze zakoupit přímo speciální míchané směsi pro krmení ptáků.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 přírodě můžeme nasbírat různé plody a bobule:</a:t>
            </a:r>
            <a:br>
              <a:rPr lang="cs-CZ" dirty="0" smtClean="0"/>
            </a:br>
            <a:r>
              <a:rPr lang="cs-CZ" dirty="0" smtClean="0"/>
              <a:t>jeřabiny, plody bezu černého, hlohu, rakytníku, břečťanu či svídy, semínka bodláků apod.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sz="1400" dirty="0" smtClean="0"/>
              <a:t>zdroj: http://www.birdlife.cz/index.php?ID=42 , 26.11.2011)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98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Strakapoudi - nejraději konzumují lůj nebo tukovou směs.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Připomeneme sojku z Krkonošských pohádek, případně můžeme zazpívat písničku Střelil táta sojku.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Pěnkavy, zvonci, strnadi, dlaskové, vrabci a kosi -semena plevelů (zadina) a obilovin. Tyto druhy často navštěvují zásyp.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Vrabec je známý</a:t>
            </a:r>
            <a:r>
              <a:rPr lang="cs-CZ" baseline="0" dirty="0" smtClean="0"/>
              <a:t> tím, že poskakuje. Společně s dětmi poskakujeme jako vrabčáci.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Kosi a kvíčaly - plody nejrůznějších bobulovin, jablka.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(zdroj: http://www.birdlife.cz/index.php?ID=42 , 26.11.2011)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Sýkory (koňadra, modřinka, babka, uhelníček, parukářka), brhlík, šoupálek - olejnatá semena, lůj, tuková směs.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Datel se živí především larvami žijícími v kmenech stromů. Společně si zazpíváme písničku Datel autorů Z. Svěráka</a:t>
            </a:r>
            <a:r>
              <a:rPr lang="cs-CZ" baseline="0" dirty="0" smtClean="0"/>
              <a:t> a J. Uhlíře.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8189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72133-E67F-476B-A7DD-52DE318F2F7A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489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759997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52775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966328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177028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421205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039818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252756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462410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593149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302332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225157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3FAC8-BA3D-4D54-8664-291EC7BA458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733E9-1E35-4290-8CD4-638906F8A0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457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jpg"/><Relationship Id="rId5" Type="http://schemas.openxmlformats.org/officeDocument/2006/relationships/image" Target="../media/image3.jpg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g"/><Relationship Id="rId5" Type="http://schemas.openxmlformats.org/officeDocument/2006/relationships/image" Target="../media/image11.jpeg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jpg"/><Relationship Id="rId5" Type="http://schemas.openxmlformats.org/officeDocument/2006/relationships/image" Target="../media/image12.jpeg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jpg"/><Relationship Id="rId5" Type="http://schemas.openxmlformats.org/officeDocument/2006/relationships/audio" Target="../media/audio2.wav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S%C3%BDkora_ko%C5%88adra&amp;oldid=8762252" TargetMode="External"/><Relationship Id="rId3" Type="http://schemas.openxmlformats.org/officeDocument/2006/relationships/hyperlink" Target="http://cs.wikipedia.org/w/index.php?title=Strakapoud_velk%C3%BD&amp;oldid=8712907" TargetMode="External"/><Relationship Id="rId7" Type="http://schemas.openxmlformats.org/officeDocument/2006/relationships/hyperlink" Target="http://cs.wikipedia.org/w/index.php?title=Kos_%C4%8Dern%C3%BD&amp;oldid=8600122" TargetMode="External"/><Relationship Id="rId2" Type="http://schemas.openxmlformats.org/officeDocument/2006/relationships/hyperlink" Target="http://cs.wikipedia.org/w/index.php?title=Krm%C3%ADtko&amp;oldid=85962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/index.php?title=Vrabec_dom%C3%A1c%C3%AD&amp;oldid=8622207" TargetMode="External"/><Relationship Id="rId11" Type="http://schemas.openxmlformats.org/officeDocument/2006/relationships/hyperlink" Target="http://www.birdlife.cz/index.php?ID=42" TargetMode="External"/><Relationship Id="rId5" Type="http://schemas.openxmlformats.org/officeDocument/2006/relationships/hyperlink" Target="http://cs.wikipedia.org/w/index.php?title=P%C4%9Bnkava_obecn%C3%A1&amp;oldid=8719077" TargetMode="External"/><Relationship Id="rId10" Type="http://schemas.openxmlformats.org/officeDocument/2006/relationships/hyperlink" Target="http://cs.wikipedia.org/w/index.php?title=Datel_%C4%8Dern%C3%BD&amp;oldid=8712928" TargetMode="External"/><Relationship Id="rId4" Type="http://schemas.openxmlformats.org/officeDocument/2006/relationships/hyperlink" Target="http://cs.wikipedia.org/w/index.php?title=Sojka_obecn%C3%A1&amp;oldid=8508070" TargetMode="External"/><Relationship Id="rId9" Type="http://schemas.openxmlformats.org/officeDocument/2006/relationships/hyperlink" Target="http://cs.wikipedia.org/w/index.php?title=H%C3%BDl_obecn%C3%BD&amp;oldid=865724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8490" y="2060848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přiblíží žákům 2. ročníku několik stálých ptáků, které můžeme spatřit v zimě u krmítek. Žáci si v druhé části mohou ověřit, zda je rozpoznají. Materiál obsahuje animace.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691425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748992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Ptáci v zimě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01/2012</a:t>
                      </a:r>
                    </a:p>
                    <a:p>
                      <a:r>
                        <a:rPr lang="cs-CZ" smtClean="0"/>
                        <a:t>27.1.2012/2.ročník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Stálí ptáci </a:t>
                      </a:r>
                      <a:r>
                        <a:rPr lang="cs-CZ" smtClean="0"/>
                        <a:t>a péče o ně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04454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/>
              <a:t>P</a:t>
            </a:r>
            <a:r>
              <a:rPr lang="cs-CZ" sz="6000" b="1" u="sng" dirty="0" smtClean="0"/>
              <a:t>táci</a:t>
            </a:r>
            <a:endParaRPr lang="cs-CZ" sz="60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Zima u nás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0194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412776"/>
            <a:ext cx="5125281" cy="3843960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ovéPole 4"/>
          <p:cNvSpPr txBox="1"/>
          <p:nvPr/>
        </p:nvSpPr>
        <p:spPr>
          <a:xfrm>
            <a:off x="1374000" y="836712"/>
            <a:ext cx="66247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Co </a:t>
            </a:r>
            <a:r>
              <a:rPr lang="cs-CZ" sz="2000" b="1" dirty="0">
                <a:solidFill>
                  <a:srgbClr val="FF0000"/>
                </a:solidFill>
              </a:rPr>
              <a:t>patří na krmítko</a:t>
            </a:r>
            <a:r>
              <a:rPr lang="cs-CZ" sz="2000" b="1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/>
            </a:r>
            <a:br>
              <a:rPr lang="cs-CZ" sz="2000" b="1" dirty="0">
                <a:solidFill>
                  <a:srgbClr val="FF0000"/>
                </a:solidFill>
              </a:rPr>
            </a:br>
            <a:r>
              <a:rPr lang="cs-CZ" sz="2000" b="1" dirty="0">
                <a:solidFill>
                  <a:srgbClr val="FF0000"/>
                </a:solidFill>
              </a:rPr>
              <a:t>Z potravin konzumovaných lidmi můžeme ptákům nabídnout ovesné vločky, strouhanou housku (ne slanou!), maso (nakrájené na kousky), strouhanou mrkev, tvaroh, vnitřní sádlo nebo lůj.</a:t>
            </a:r>
            <a:br>
              <a:rPr lang="cs-CZ" sz="2000" b="1" dirty="0">
                <a:solidFill>
                  <a:srgbClr val="FF0000"/>
                </a:solidFill>
              </a:rPr>
            </a:br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>
                <a:solidFill>
                  <a:srgbClr val="FF0000"/>
                </a:solidFill>
              </a:rPr>
              <a:t/>
            </a:r>
            <a:br>
              <a:rPr lang="cs-CZ" sz="2000" b="1" dirty="0">
                <a:solidFill>
                  <a:srgbClr val="FF0000"/>
                </a:solidFill>
              </a:rPr>
            </a:br>
            <a:r>
              <a:rPr lang="cs-CZ" sz="2000" b="1" dirty="0">
                <a:solidFill>
                  <a:srgbClr val="FF0000"/>
                </a:solidFill>
              </a:rPr>
              <a:t>Použít můžeme i jakákoliv semena (slunečnice, proso, konopí, mák, lněné semínko, řepka), velice vhodná jsou drcená jádra vlašských a lískových ořechů. V obchodech lze zakoupit přímo speciální míchané směsi pro krmení ptáků.</a:t>
            </a:r>
            <a:br>
              <a:rPr lang="cs-CZ" sz="2000" b="1" dirty="0">
                <a:solidFill>
                  <a:srgbClr val="FF0000"/>
                </a:solidFill>
              </a:rPr>
            </a:br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>
                <a:solidFill>
                  <a:srgbClr val="FF0000"/>
                </a:solidFill>
              </a:rPr>
              <a:t/>
            </a:r>
            <a:br>
              <a:rPr lang="cs-CZ" sz="2000" b="1" dirty="0">
                <a:solidFill>
                  <a:srgbClr val="FF0000"/>
                </a:solidFill>
              </a:rPr>
            </a:br>
            <a:r>
              <a:rPr lang="cs-CZ" sz="2000" b="1" dirty="0">
                <a:solidFill>
                  <a:srgbClr val="FF0000"/>
                </a:solidFill>
              </a:rPr>
              <a:t>V přírodě můžeme nasbírat různé plody a bobule:</a:t>
            </a:r>
            <a:br>
              <a:rPr lang="cs-CZ" sz="2000" b="1" dirty="0">
                <a:solidFill>
                  <a:srgbClr val="FF0000"/>
                </a:solidFill>
              </a:rPr>
            </a:br>
            <a:r>
              <a:rPr lang="cs-CZ" sz="2000" b="1" dirty="0">
                <a:solidFill>
                  <a:srgbClr val="FF0000"/>
                </a:solidFill>
              </a:rPr>
              <a:t>jeřabiny, plody bezu černého, hlohu, rakytníku, břečťanu či svídy, semínka bodláků apod.</a:t>
            </a:r>
            <a:br>
              <a:rPr lang="cs-CZ" sz="2000" b="1" dirty="0">
                <a:solidFill>
                  <a:srgbClr val="FF0000"/>
                </a:solidFill>
              </a:rPr>
            </a:b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66047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Strakapoud veliký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628800"/>
            <a:ext cx="3392709" cy="4523612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 rot="19077013">
            <a:off x="507281" y="2859553"/>
            <a:ext cx="38291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Nejraději </a:t>
            </a:r>
            <a:r>
              <a:rPr lang="cs-CZ" sz="3200" b="1" dirty="0">
                <a:solidFill>
                  <a:srgbClr val="FF0000"/>
                </a:solidFill>
              </a:rPr>
              <a:t>konzumují lůj nebo tukovou směs.</a:t>
            </a:r>
            <a:br>
              <a:rPr lang="cs-CZ" sz="3200" b="1" dirty="0">
                <a:solidFill>
                  <a:srgbClr val="FF0000"/>
                </a:solidFill>
              </a:rPr>
            </a:b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72008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Sojka obecná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700808"/>
            <a:ext cx="5256584" cy="359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85941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Pěnkava obecná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340768"/>
            <a:ext cx="3202686" cy="4524551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264793" y="6021288"/>
            <a:ext cx="49434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Semena </a:t>
            </a:r>
            <a:r>
              <a:rPr lang="cs-CZ" sz="3200" b="1" dirty="0">
                <a:solidFill>
                  <a:srgbClr val="FF0000"/>
                </a:solidFill>
              </a:rPr>
              <a:t>plevelů 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>
                <a:solidFill>
                  <a:srgbClr val="FF0000"/>
                </a:solidFill>
              </a:rPr>
              <a:t>a obilovin. </a:t>
            </a:r>
          </a:p>
        </p:txBody>
      </p:sp>
    </p:spTree>
    <p:extLst>
      <p:ext uri="{BB962C8B-B14F-4D97-AF65-F5344CB8AC3E}">
        <p14:creationId xmlns:p14="http://schemas.microsoft.com/office/powerpoint/2010/main" val="4889799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Vrabec domácí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772816"/>
            <a:ext cx="5247369" cy="364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922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 černý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5062171" cy="3575157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 rot="1454035">
            <a:off x="5813348" y="3689853"/>
            <a:ext cx="267725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200" b="1" dirty="0" smtClean="0">
                <a:solidFill>
                  <a:srgbClr val="FF0000"/>
                </a:solidFill>
              </a:rPr>
              <a:t>Plody </a:t>
            </a:r>
            <a:r>
              <a:rPr lang="cs-CZ" sz="3200" b="1" dirty="0">
                <a:solidFill>
                  <a:srgbClr val="FF0000"/>
                </a:solidFill>
              </a:rPr>
              <a:t>nejrůznějších bobulovin, jablka</a:t>
            </a:r>
          </a:p>
        </p:txBody>
      </p:sp>
    </p:spTree>
    <p:extLst>
      <p:ext uri="{BB962C8B-B14F-4D97-AF65-F5344CB8AC3E}">
        <p14:creationId xmlns:p14="http://schemas.microsoft.com/office/powerpoint/2010/main" val="237624379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Sýkora koňadra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412776"/>
            <a:ext cx="5429604" cy="4072203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 rot="2233451">
            <a:off x="-107081" y="5074573"/>
            <a:ext cx="31845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Olejnatá </a:t>
            </a:r>
            <a:r>
              <a:rPr lang="cs-CZ" sz="3200" b="1" dirty="0">
                <a:solidFill>
                  <a:srgbClr val="FF0000"/>
                </a:solidFill>
              </a:rPr>
              <a:t>semena, lůj, tuková směs</a:t>
            </a:r>
          </a:p>
        </p:txBody>
      </p:sp>
    </p:spTree>
    <p:extLst>
      <p:ext uri="{BB962C8B-B14F-4D97-AF65-F5344CB8AC3E}">
        <p14:creationId xmlns:p14="http://schemas.microsoft.com/office/powerpoint/2010/main" val="403641036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Hýl obecný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709"/>
          <a:stretch/>
        </p:blipFill>
        <p:spPr>
          <a:xfrm>
            <a:off x="2226703" y="1628800"/>
            <a:ext cx="4608512" cy="4562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72602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Datel černý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9" t="27509" r="8542" b="7170"/>
          <a:stretch/>
        </p:blipFill>
        <p:spPr>
          <a:xfrm>
            <a:off x="1203533" y="1585190"/>
            <a:ext cx="3484875" cy="472426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 rot="1239164">
            <a:off x="5481115" y="2501949"/>
            <a:ext cx="29340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Živí se </a:t>
            </a:r>
            <a:r>
              <a:rPr lang="cs-CZ" sz="3200" b="1" dirty="0">
                <a:solidFill>
                  <a:srgbClr val="FF0000"/>
                </a:solidFill>
              </a:rPr>
              <a:t>především larvami žijícími v kmenech stromů</a:t>
            </a:r>
          </a:p>
        </p:txBody>
      </p:sp>
    </p:spTree>
    <p:extLst>
      <p:ext uri="{BB962C8B-B14F-4D97-AF65-F5344CB8AC3E}">
        <p14:creationId xmlns:p14="http://schemas.microsoft.com/office/powerpoint/2010/main" val="242775158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JE HÝL?</a:t>
            </a:r>
            <a:endParaRPr lang="cs-CZ" dirty="0"/>
          </a:p>
        </p:txBody>
      </p:sp>
      <p:pic>
        <p:nvPicPr>
          <p:cNvPr id="6" name="Obrázek 5">
            <a:hlinkClick r:id="" action="ppaction://noaction" highlightClick="1">
              <a:snd r:embed="rId2" name="applause.wav"/>
            </a:hlinkClick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47"/>
          <a:stretch/>
        </p:blipFill>
        <p:spPr>
          <a:xfrm>
            <a:off x="5519666" y="3702573"/>
            <a:ext cx="2304256" cy="2292972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4" name="hammer.wav"/>
            </a:hlinkClick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85708"/>
            <a:ext cx="1738141" cy="2642629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4" name="hammer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566319"/>
            <a:ext cx="2613079" cy="1845487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3052994" y="2967335"/>
            <a:ext cx="3038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VÝBORNĚ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02200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JE PĚNKAVA?</a:t>
            </a:r>
            <a:endParaRPr lang="cs-CZ" dirty="0"/>
          </a:p>
        </p:txBody>
      </p:sp>
      <p:pic>
        <p:nvPicPr>
          <p:cNvPr id="11" name="Obrázek 10">
            <a:hlinkClick r:id="" action="ppaction://noaction" highlightClick="1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522" y="1636080"/>
            <a:ext cx="1795309" cy="2536299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4" name="hammer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008" y="2328640"/>
            <a:ext cx="2586723" cy="176867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4" name="hammer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212976"/>
            <a:ext cx="1856800" cy="247573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052994" y="2967335"/>
            <a:ext cx="3038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VÝBORNĚ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280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KDE JE SÝKORKA?</a:t>
            </a:r>
            <a:endParaRPr lang="cs-CZ" dirty="0"/>
          </a:p>
        </p:txBody>
      </p:sp>
      <p:pic>
        <p:nvPicPr>
          <p:cNvPr id="6" name="Obrázek 5">
            <a:hlinkClick r:id="" action="ppaction://noaction">
              <a:snd r:embed="rId2" name="hammer.wav"/>
            </a:hlinkClick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766"/>
          <a:stretch/>
        </p:blipFill>
        <p:spPr>
          <a:xfrm>
            <a:off x="3512368" y="1340768"/>
            <a:ext cx="1944395" cy="2048644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 highlightClick="1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495" y="3933056"/>
            <a:ext cx="2486053" cy="1864540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2" name="hammer.wav"/>
            </a:hlinkClick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63" y="3068960"/>
            <a:ext cx="1941280" cy="2742517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3052994" y="2967335"/>
            <a:ext cx="3038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VÝBORNĚ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860715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JE VRABEC?</a:t>
            </a:r>
            <a:endParaRPr lang="cs-CZ" dirty="0"/>
          </a:p>
        </p:txBody>
      </p:sp>
      <p:pic>
        <p:nvPicPr>
          <p:cNvPr id="7" name="Obrázek 6">
            <a:hlinkClick r:id="" action="ppaction://noaction">
              <a:snd r:embed="rId2" name="hammer.wav"/>
            </a:hlinkClick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97"/>
          <a:stretch/>
        </p:blipFill>
        <p:spPr>
          <a:xfrm>
            <a:off x="3563888" y="1484784"/>
            <a:ext cx="1873393" cy="2224581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4" name="applause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193102"/>
            <a:ext cx="2592288" cy="1801640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2" name="hammer.wav"/>
            </a:hlinkClick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924944"/>
            <a:ext cx="1928808" cy="257174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3052994" y="2967335"/>
            <a:ext cx="3038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VÝBORNĚ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21642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JE KOS?</a:t>
            </a:r>
            <a:endParaRPr lang="cs-CZ" dirty="0"/>
          </a:p>
        </p:txBody>
      </p:sp>
      <p:pic>
        <p:nvPicPr>
          <p:cNvPr id="9" name="Obrázek 8">
            <a:hlinkClick r:id="" action="ppaction://noaction" highlightClick="1">
              <a:snd r:embed="rId3" name="applause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329" y="2132856"/>
            <a:ext cx="2591118" cy="1829977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5" name="hammer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79" y="2177376"/>
            <a:ext cx="2546160" cy="1740936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5" name="hammer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284984"/>
            <a:ext cx="1800200" cy="2400268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3052994" y="2967335"/>
            <a:ext cx="3038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VÝBORNĚ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44871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4569" y="548680"/>
            <a:ext cx="87849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i="1" dirty="0" smtClean="0"/>
              <a:t>Reference:</a:t>
            </a:r>
          </a:p>
          <a:p>
            <a:endParaRPr lang="cs-CZ" sz="1200" i="1" dirty="0"/>
          </a:p>
          <a:p>
            <a:r>
              <a:rPr lang="cs-CZ" sz="1200" i="1" dirty="0" smtClean="0"/>
              <a:t>Wikipedie</a:t>
            </a:r>
            <a:r>
              <a:rPr lang="cs-CZ" sz="1200" i="1" dirty="0"/>
              <a:t>: Otevřená encyklopedie: Krmítko</a:t>
            </a:r>
            <a:r>
              <a:rPr lang="cs-CZ" sz="1200" dirty="0"/>
              <a:t> [online]. c2012 [citováno </a:t>
            </a:r>
            <a:r>
              <a:rPr lang="cs-CZ" sz="1200" dirty="0" smtClean="0"/>
              <a:t>16. 01. </a:t>
            </a:r>
            <a:r>
              <a:rPr lang="cs-CZ" sz="1200" dirty="0"/>
              <a:t>2012]. Dostupný z WWW: &lt;</a:t>
            </a:r>
            <a:r>
              <a:rPr lang="cs-CZ" sz="1200" dirty="0">
                <a:hlinkClick r:id="rId2"/>
              </a:rPr>
              <a:t>http://cs.wikipedia.org/w/</a:t>
            </a:r>
            <a:r>
              <a:rPr lang="cs-CZ" sz="1200" dirty="0" err="1">
                <a:hlinkClick r:id="rId2"/>
              </a:rPr>
              <a:t>index.php?title</a:t>
            </a:r>
            <a:r>
              <a:rPr lang="cs-CZ" sz="1200" dirty="0">
                <a:hlinkClick r:id="rId2"/>
              </a:rPr>
              <a:t>=Krm%C3%ADtko&amp;oldid=8596289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Strakapoud velký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3"/>
              </a:rPr>
              <a:t>http://cs.wikipedia.org/w/</a:t>
            </a:r>
            <a:r>
              <a:rPr lang="cs-CZ" sz="1200" dirty="0" err="1">
                <a:hlinkClick r:id="rId3"/>
              </a:rPr>
              <a:t>index.php?title</a:t>
            </a:r>
            <a:r>
              <a:rPr lang="cs-CZ" sz="1200" dirty="0">
                <a:hlinkClick r:id="rId3"/>
              </a:rPr>
              <a:t>=Strakapoud_velk%C3%BD&amp;oldid=8712907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Sojka obecná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4"/>
              </a:rPr>
              <a:t>http://cs.wikipedia.org/w/</a:t>
            </a:r>
            <a:r>
              <a:rPr lang="cs-CZ" sz="1200" dirty="0" err="1">
                <a:hlinkClick r:id="rId4"/>
              </a:rPr>
              <a:t>index.php?title</a:t>
            </a:r>
            <a:r>
              <a:rPr lang="cs-CZ" sz="1200" dirty="0">
                <a:hlinkClick r:id="rId4"/>
              </a:rPr>
              <a:t>=Sojka_obecn%C3%A1&amp;oldid=8508070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Pěnkava obecná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5"/>
              </a:rPr>
              <a:t>http://cs.wikipedia.org/w/</a:t>
            </a:r>
            <a:r>
              <a:rPr lang="cs-CZ" sz="1200" dirty="0" err="1">
                <a:hlinkClick r:id="rId5"/>
              </a:rPr>
              <a:t>index.php?title</a:t>
            </a:r>
            <a:r>
              <a:rPr lang="cs-CZ" sz="1200" dirty="0">
                <a:hlinkClick r:id="rId5"/>
              </a:rPr>
              <a:t>=P%C4%9Bnkava_obecn%C3%A1&amp;oldid=8719077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Vrabec domácí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6"/>
              </a:rPr>
              <a:t>http://cs.wikipedia.org/w/</a:t>
            </a:r>
            <a:r>
              <a:rPr lang="cs-CZ" sz="1200" dirty="0" err="1">
                <a:hlinkClick r:id="rId6"/>
              </a:rPr>
              <a:t>index.php?title</a:t>
            </a:r>
            <a:r>
              <a:rPr lang="cs-CZ" sz="1200" dirty="0">
                <a:hlinkClick r:id="rId6"/>
              </a:rPr>
              <a:t>=Vrabec_dom%C3%A1c%C3%AD&amp;oldid=8622207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Kos černý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7"/>
              </a:rPr>
              <a:t>http://cs.wikipedia.org/w/</a:t>
            </a:r>
            <a:r>
              <a:rPr lang="cs-CZ" sz="1200" dirty="0" err="1">
                <a:hlinkClick r:id="rId7"/>
              </a:rPr>
              <a:t>index.php?title</a:t>
            </a:r>
            <a:r>
              <a:rPr lang="cs-CZ" sz="1200" dirty="0">
                <a:hlinkClick r:id="rId7"/>
              </a:rPr>
              <a:t>=Kos_%C4%8Dern%C3%BD&amp;oldid=8600122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Sýkora koňadra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8"/>
              </a:rPr>
              <a:t>http://cs.wikipedia.org/w/</a:t>
            </a:r>
            <a:r>
              <a:rPr lang="cs-CZ" sz="1200" dirty="0" err="1">
                <a:hlinkClick r:id="rId8"/>
              </a:rPr>
              <a:t>index.php?title</a:t>
            </a:r>
            <a:r>
              <a:rPr lang="cs-CZ" sz="1200" dirty="0">
                <a:hlinkClick r:id="rId8"/>
              </a:rPr>
              <a:t>=S%C3%BDkora_ko%C5%88adra&amp;oldid=8762252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Hýl obecný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9"/>
              </a:rPr>
              <a:t>http://cs.wikipedia.org/w/</a:t>
            </a:r>
            <a:r>
              <a:rPr lang="cs-CZ" sz="1200" dirty="0" err="1">
                <a:hlinkClick r:id="rId9"/>
              </a:rPr>
              <a:t>index.php?title</a:t>
            </a:r>
            <a:r>
              <a:rPr lang="cs-CZ" sz="1200" dirty="0">
                <a:hlinkClick r:id="rId9"/>
              </a:rPr>
              <a:t>=H%C3%BDl_obecn%C3%BD&amp;oldid=8657240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i="1" dirty="0"/>
              <a:t>Wikipedie: Otevřená encyklopedie: Datel černý</a:t>
            </a:r>
            <a:r>
              <a:rPr lang="cs-CZ" sz="1200" dirty="0"/>
              <a:t> [online]. c2012 [citováno 16. 01. 2012</a:t>
            </a:r>
            <a:r>
              <a:rPr lang="cs-CZ" sz="1200" dirty="0" smtClean="0"/>
              <a:t>]. </a:t>
            </a:r>
            <a:r>
              <a:rPr lang="cs-CZ" sz="1200" dirty="0"/>
              <a:t>Dostupný z WWW: &lt;</a:t>
            </a:r>
            <a:r>
              <a:rPr lang="cs-CZ" sz="1200" dirty="0">
                <a:hlinkClick r:id="rId10"/>
              </a:rPr>
              <a:t>http://cs.wikipedia.org/w/</a:t>
            </a:r>
            <a:r>
              <a:rPr lang="cs-CZ" sz="1200" dirty="0" err="1">
                <a:hlinkClick r:id="rId10"/>
              </a:rPr>
              <a:t>index.php?title</a:t>
            </a:r>
            <a:r>
              <a:rPr lang="cs-CZ" sz="1200" dirty="0">
                <a:hlinkClick r:id="rId10"/>
              </a:rPr>
              <a:t>=Datel_%C4%8Dern%C3%BD&amp;oldid=8712928</a:t>
            </a:r>
            <a:r>
              <a:rPr lang="cs-CZ" sz="1200" dirty="0"/>
              <a:t>&gt;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/>
              <a:t>CEPÁK, J.; VOŘÍŠEK, P.. </a:t>
            </a:r>
            <a:r>
              <a:rPr lang="cs-CZ" sz="1200" i="1" dirty="0"/>
              <a:t>Česká společnost ornitologická</a:t>
            </a:r>
            <a:r>
              <a:rPr lang="cs-CZ" sz="1200" dirty="0"/>
              <a:t> [online]. [cit. </a:t>
            </a:r>
            <a:r>
              <a:rPr lang="cs-CZ" sz="1200" dirty="0" smtClean="0"/>
              <a:t>16. 01. 2012</a:t>
            </a:r>
            <a:r>
              <a:rPr lang="cs-CZ" sz="1200" dirty="0"/>
              <a:t>]. Dostupný na WWW</a:t>
            </a:r>
            <a:r>
              <a:rPr lang="cs-CZ" sz="1200"/>
              <a:t>: </a:t>
            </a:r>
            <a:r>
              <a:rPr lang="cs-CZ" sz="1200" smtClean="0">
                <a:hlinkClick r:id="rId11"/>
              </a:rPr>
              <a:t>http</a:t>
            </a:r>
            <a:r>
              <a:rPr lang="cs-CZ" sz="1200">
                <a:hlinkClick r:id="rId11"/>
              </a:rPr>
              <a:t>://</a:t>
            </a:r>
            <a:r>
              <a:rPr lang="cs-CZ" sz="1200" smtClean="0">
                <a:hlinkClick r:id="rId11"/>
              </a:rPr>
              <a:t>www.birdlife.cz/index.php?ID=42</a:t>
            </a:r>
            <a:endParaRPr lang="cs-CZ" sz="1200" smtClean="0"/>
          </a:p>
          <a:p>
            <a:r>
              <a:rPr lang="cs-CZ" sz="1200" smtClean="0"/>
              <a:t>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1412376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636</Words>
  <Application>Microsoft Office PowerPoint</Application>
  <PresentationFormat>Předvádění na obrazovce (4:3)</PresentationFormat>
  <Paragraphs>89</Paragraphs>
  <Slides>18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Ptáci</vt:lpstr>
      <vt:lpstr>Prezentace aplikace PowerPoint</vt:lpstr>
      <vt:lpstr>Strakapoud veliký</vt:lpstr>
      <vt:lpstr>Sojka obecná</vt:lpstr>
      <vt:lpstr>Pěnkava obecná</vt:lpstr>
      <vt:lpstr>Vrabec domácí</vt:lpstr>
      <vt:lpstr>Kos černý</vt:lpstr>
      <vt:lpstr>Sýkora koňadra</vt:lpstr>
      <vt:lpstr>Hýl obecný</vt:lpstr>
      <vt:lpstr>Datel černý</vt:lpstr>
      <vt:lpstr>KDE JE HÝL?</vt:lpstr>
      <vt:lpstr>KDE JE PĚNKAVA?</vt:lpstr>
      <vt:lpstr>KDE JE SÝKORKA?</vt:lpstr>
      <vt:lpstr>KDE JE VRABEC?</vt:lpstr>
      <vt:lpstr>KDE JE KOS?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</dc:title>
  <dc:creator>Admin</dc:creator>
  <cp:lastModifiedBy>Admin</cp:lastModifiedBy>
  <cp:revision>21</cp:revision>
  <dcterms:created xsi:type="dcterms:W3CDTF">2011-11-26T13:10:47Z</dcterms:created>
  <dcterms:modified xsi:type="dcterms:W3CDTF">2012-08-03T06:08:38Z</dcterms:modified>
</cp:coreProperties>
</file>